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55" r:id="rId2"/>
    <p:sldId id="368" r:id="rId3"/>
    <p:sldId id="369" r:id="rId4"/>
    <p:sldId id="354" r:id="rId5"/>
    <p:sldId id="357" r:id="rId6"/>
    <p:sldId id="363" r:id="rId7"/>
    <p:sldId id="365" r:id="rId8"/>
    <p:sldId id="35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800080"/>
    <a:srgbClr val="0085CC"/>
    <a:srgbClr val="1C07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3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i="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Ellyn Daugherty	</a:t>
            </a:r>
          </a:p>
          <a:p>
            <a:pPr>
              <a:defRPr/>
            </a:pPr>
            <a:r>
              <a:rPr lang="en-US"/>
              <a:t>Ellyn@BiotechEd.com</a:t>
            </a:r>
          </a:p>
          <a:p>
            <a:pPr>
              <a:defRPr/>
            </a:pPr>
            <a:r>
              <a:rPr lang="en-US"/>
              <a:t>www.BiotechEd.com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124200" y="0"/>
            <a:ext cx="37338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i="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Biotechnology: Science for the New Millennium</a:t>
            </a:r>
          </a:p>
          <a:p>
            <a:pPr>
              <a:defRPr/>
            </a:pPr>
            <a:r>
              <a:rPr lang="en-US"/>
              <a:t>EMC Paradigm Publishing</a:t>
            </a:r>
          </a:p>
          <a:p>
            <a:pPr>
              <a:defRPr/>
            </a:pPr>
            <a:r>
              <a:rPr lang="en-US"/>
              <a:t>www.emcp.com/biotech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7600" y="8610600"/>
            <a:ext cx="32004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Lacey </a:t>
            </a:r>
            <a:r>
              <a:rPr lang="en-US" err="1"/>
              <a:t>Cirinelli</a:t>
            </a:r>
            <a:r>
              <a:rPr lang="en-US"/>
              <a:t>, FSE, Biotechnology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</a:rPr>
              <a:t>lacey.cirinelli@thermofisher.com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i="1"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>
              <a:defRPr/>
            </a:pPr>
            <a:r>
              <a:rPr lang="en-US"/>
              <a:t>www.FisherEdu.com/BS4NM</a:t>
            </a:r>
          </a:p>
          <a:p>
            <a:pPr>
              <a:defRPr/>
            </a:pPr>
            <a:r>
              <a:rPr lang="en-US"/>
              <a:t>www.gbiosciences.com/</a:t>
            </a:r>
            <a:r>
              <a:rPr lang="en-US" smtClean="0"/>
              <a:t>BTNM.aspx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i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i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pPr>
              <a:defRPr/>
            </a:pPr>
            <a:fld id="{428AF5F7-0A7A-0848-9A1C-55AEC931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889D26-9797-694B-82FF-9F9F05FAD9C0}" type="slidenum">
              <a:rPr kumimoji="0" lang="en-US" sz="1200" i="0">
                <a:latin typeface="Tahoma" charset="0"/>
              </a:rPr>
              <a:pPr eaLnBrk="1" hangingPunct="1"/>
              <a:t>1</a:t>
            </a:fld>
            <a:endParaRPr kumimoji="0" lang="en-US" sz="1200" i="0">
              <a:latin typeface="Tahoma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889D26-9797-694B-82FF-9F9F05FAD9C0}" type="slidenum">
              <a:rPr kumimoji="0" lang="en-US" sz="1200" i="0">
                <a:latin typeface="Tahoma" charset="0"/>
              </a:rPr>
              <a:pPr eaLnBrk="1" hangingPunct="1"/>
              <a:t>2</a:t>
            </a:fld>
            <a:endParaRPr kumimoji="0" lang="en-US" sz="1200" i="0">
              <a:latin typeface="Tahoma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889D26-9797-694B-82FF-9F9F05FAD9C0}" type="slidenum">
              <a:rPr kumimoji="0" lang="en-US" sz="1200" i="0">
                <a:latin typeface="Tahoma" charset="0"/>
              </a:rPr>
              <a:pPr eaLnBrk="1" hangingPunct="1"/>
              <a:t>3</a:t>
            </a:fld>
            <a:endParaRPr kumimoji="0" lang="en-US" sz="1200" i="0">
              <a:latin typeface="Tahoma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AE287E-0214-4141-8EF2-BC57B4CF1F64}" type="slidenum">
              <a:rPr kumimoji="0" lang="en-US" sz="1200" i="0">
                <a:latin typeface="Tahoma" charset="0"/>
              </a:rPr>
              <a:pPr eaLnBrk="1" hangingPunct="1"/>
              <a:t>5</a:t>
            </a:fld>
            <a:endParaRPr kumimoji="0" lang="en-US" sz="1200" i="0">
              <a:latin typeface="Tahoma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91F93E-0A8B-7C40-8432-0D216BE92D0B}" type="slidenum">
              <a:rPr kumimoji="0" lang="en-US" sz="1200" i="0">
                <a:latin typeface="Tahoma" charset="0"/>
              </a:rPr>
              <a:pPr eaLnBrk="1" hangingPunct="1"/>
              <a:t>8</a:t>
            </a:fld>
            <a:endParaRPr kumimoji="0" lang="en-US" sz="1200" i="0">
              <a:latin typeface="Tahoma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7638" y="2560638"/>
            <a:ext cx="6278562" cy="1804987"/>
          </a:xfrm>
        </p:spPr>
        <p:txBody>
          <a:bodyPr/>
          <a:lstStyle>
            <a:lvl1pPr marL="0" indent="0" algn="r">
              <a:buFont typeface="Times" pitchFamily="-107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419225" y="1509713"/>
            <a:ext cx="6276975" cy="749300"/>
          </a:xfrm>
        </p:spPr>
        <p:txBody>
          <a:bodyPr/>
          <a:lstStyle>
            <a:lvl1pPr algn="r">
              <a:defRPr sz="3200">
                <a:latin typeface="Helvetica" pitchFamily="-107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508750"/>
            <a:ext cx="740251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718425" y="6562725"/>
            <a:ext cx="1335088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0" rIns="92075" bIns="0" numCol="1" anchor="ctr" anchorCtr="0" compatLnSpc="1">
            <a:prstTxWarp prst="textNoShape">
              <a:avLst/>
            </a:prstTxWarp>
          </a:bodyPr>
          <a:lstStyle>
            <a:lvl2pPr lvl="1" algn="r">
              <a:defRPr sz="1400" i="0"/>
            </a:lvl2pPr>
          </a:lstStyle>
          <a:p>
            <a:pPr lvl="1">
              <a:defRPr/>
            </a:pPr>
            <a:fld id="{F01FDC51-DD7A-E34D-B5A5-800B5435F187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175"/>
            <a:ext cx="1984375" cy="5764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3175"/>
            <a:ext cx="5805487" cy="5764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52588"/>
            <a:ext cx="36782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652588"/>
            <a:ext cx="36782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66">
                <a:alpha val="50000"/>
              </a:srgbClr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52588"/>
            <a:ext cx="7508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0875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6038" tIns="46038" rIns="46038" bIns="46038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175"/>
            <a:ext cx="7215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6038" tIns="46038" rIns="46038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charset="0"/>
        <a:buChar char="•"/>
        <a:defRPr kumimoji="1"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Char char="–"/>
        <a:defRPr kumimoji="1"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charset="0"/>
        <a:buChar char="•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Char char="–"/>
        <a:defRPr kumimoji="1"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charset="0"/>
        <a:buChar char="•"/>
        <a:defRPr kumimoji="1" sz="1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pitchFamily="-107" charset="0"/>
        <a:buChar char="•"/>
        <a:defRPr kumimoji="1" sz="1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pitchFamily="-107" charset="0"/>
        <a:buChar char="•"/>
        <a:defRPr kumimoji="1" sz="1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pitchFamily="-107" charset="0"/>
        <a:buChar char="•"/>
        <a:defRPr kumimoji="1" sz="1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1C07FF"/>
        </a:buClr>
        <a:buFont typeface="Times" pitchFamily="-107" charset="0"/>
        <a:buChar char="•"/>
        <a:defRPr kumimoji="1" sz="1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www.BiotechEd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mcschool.com/applied-learning/applied-science/biotechnology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i="0" dirty="0">
                <a:latin typeface="+mn-lt"/>
              </a:rPr>
              <a:t>Increase Student </a:t>
            </a:r>
            <a:r>
              <a:rPr lang="en-US" i="0" dirty="0" smtClean="0">
                <a:latin typeface="+mn-lt"/>
              </a:rPr>
              <a:t>Interest in Bioscience</a:t>
            </a:r>
          </a:p>
          <a:p>
            <a:pPr algn="ctr">
              <a:spcAft>
                <a:spcPts val="0"/>
              </a:spcAft>
            </a:pPr>
            <a:r>
              <a:rPr lang="en-US" sz="1000" dirty="0" smtClean="0"/>
              <a:t> </a:t>
            </a:r>
            <a:endParaRPr lang="en-US" sz="1000" dirty="0" smtClean="0">
              <a:solidFill>
                <a:srgbClr val="1C07FF"/>
              </a:solidFill>
              <a:latin typeface="Comic Sans MS" charset="0"/>
              <a:cs typeface="Comic Sans MS" charset="0"/>
            </a:endParaRPr>
          </a:p>
          <a:p>
            <a:pPr algn="ctr">
              <a:spcAft>
                <a:spcPts val="0"/>
              </a:spcAft>
            </a:pPr>
            <a:r>
              <a:rPr lang="en-US" sz="3200" dirty="0" smtClean="0">
                <a:solidFill>
                  <a:srgbClr val="1C07FF"/>
                </a:solidFill>
                <a:latin typeface="Comic Sans MS" charset="0"/>
                <a:cs typeface="Comic Sans MS" charset="0"/>
              </a:rPr>
              <a:t>Biotechnology </a:t>
            </a:r>
            <a:r>
              <a:rPr lang="en-US" sz="3200" dirty="0">
                <a:solidFill>
                  <a:srgbClr val="1C07FF"/>
                </a:solidFill>
                <a:latin typeface="Comic Sans MS" charset="0"/>
                <a:cs typeface="Comic Sans MS" charset="0"/>
              </a:rPr>
              <a:t>Basics™ by Ellyn </a:t>
            </a:r>
            <a:r>
              <a:rPr lang="en-US" sz="3200" dirty="0" smtClean="0">
                <a:solidFill>
                  <a:srgbClr val="1C07FF"/>
                </a:solidFill>
                <a:latin typeface="Comic Sans MS" charset="0"/>
                <a:cs typeface="Comic Sans MS" charset="0"/>
              </a:rPr>
              <a:t>Daugherty</a:t>
            </a:r>
            <a:endParaRPr lang="en-US" sz="3200" dirty="0">
              <a:solidFill>
                <a:srgbClr val="1C07FF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15363" name="Picture 1" descr="1_YellowCover_SpooledD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05000"/>
            <a:ext cx="39020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9144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baseline="30000" dirty="0" smtClean="0">
                <a:latin typeface="+mn-lt"/>
              </a:rPr>
              <a:t>Get students excited about doing real, applied science</a:t>
            </a:r>
            <a:endParaRPr lang="en-US" sz="3200" i="0" dirty="0">
              <a:latin typeface="+mn-lt"/>
            </a:endParaRPr>
          </a:p>
        </p:txBody>
      </p:sp>
      <p:pic>
        <p:nvPicPr>
          <p:cNvPr id="9" name="Picture 8" descr="Screen Shot 2018-10-26 at 3.10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470162" cy="2252962"/>
          </a:xfrm>
          <a:prstGeom prst="rect">
            <a:avLst/>
          </a:prstGeom>
        </p:spPr>
      </p:pic>
      <p:pic>
        <p:nvPicPr>
          <p:cNvPr id="11" name="Picture 26" descr="ED_Lab_author.jpg                                              0006E55APrettyWoman                    BF57A69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199"/>
            <a:ext cx="1676400" cy="25062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944969"/>
            <a:ext cx="670560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>
                <a:latin typeface="Arial" charset="0"/>
              </a:rPr>
              <a:t>BS4NM and BBED Lab Kits available from G-Biosciences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www.gbiosciences.com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/BTNM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endParaRPr lang="en-US" sz="2000" i="0" dirty="0">
              <a:solidFill>
                <a:srgbClr val="0000FF"/>
              </a:solidFill>
              <a:latin typeface="Arial" charset="0"/>
            </a:endParaRP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All BS4NM and BBED materials are available through Fisher Science Education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www.FisherEdu.com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/BS4NM</a:t>
            </a:r>
            <a:r>
              <a:rPr lang="en-US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0" name="Rectangle 243"/>
          <p:cNvSpPr>
            <a:spLocks noGrp="1" noChangeArrowheads="1"/>
          </p:cNvSpPr>
          <p:nvPr/>
        </p:nvSpPr>
        <p:spPr bwMode="auto">
          <a:xfrm>
            <a:off x="304800" y="41148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2000" i="0" dirty="0" err="1" smtClean="0">
                <a:solidFill>
                  <a:srgbClr val="FF0066"/>
                </a:solidFill>
              </a:rPr>
              <a:t>Ellyn</a:t>
            </a:r>
            <a:r>
              <a:rPr lang="en-US" sz="2000" i="0" dirty="0" err="1">
                <a:solidFill>
                  <a:srgbClr val="FF0066"/>
                </a:solidFill>
              </a:rPr>
              <a:t>@BiotechEd.com</a:t>
            </a:r>
            <a:r>
              <a:rPr lang="en-US" sz="2000" i="0" dirty="0">
                <a:solidFill>
                  <a:srgbClr val="FF0066"/>
                </a:solidFill>
              </a:rPr>
              <a:t>		</a:t>
            </a:r>
            <a:r>
              <a:rPr lang="en-US" sz="2000" i="0" dirty="0">
                <a:solidFill>
                  <a:srgbClr val="FF0066"/>
                </a:solidFill>
                <a:hlinkClick r:id="rId6"/>
              </a:rPr>
              <a:t>www.BiotechEd.com</a:t>
            </a:r>
            <a:endParaRPr lang="en-US" sz="2000" i="0" dirty="0">
              <a:solidFill>
                <a:srgbClr val="FF0066"/>
              </a:solidFill>
            </a:endParaRPr>
          </a:p>
          <a:p>
            <a:r>
              <a:rPr lang="en-US" sz="2000" dirty="0" smtClean="0">
                <a:solidFill>
                  <a:srgbClr val="FF0066"/>
                </a:solidFill>
                <a:latin typeface="+mn-lt"/>
              </a:rPr>
              <a:t>Biotechnology</a:t>
            </a:r>
            <a:r>
              <a:rPr lang="en-US" sz="2000" dirty="0">
                <a:solidFill>
                  <a:srgbClr val="FF0066"/>
                </a:solidFill>
                <a:latin typeface="+mn-lt"/>
              </a:rPr>
              <a:t>: Science for the New Millennium</a:t>
            </a:r>
            <a:r>
              <a:rPr lang="en-US" sz="2000" i="0" dirty="0">
                <a:solidFill>
                  <a:srgbClr val="FF0066"/>
                </a:solidFill>
                <a:latin typeface="+mn-lt"/>
              </a:rPr>
              <a:t>, </a:t>
            </a:r>
            <a:r>
              <a:rPr lang="en-US" sz="2000" i="0" dirty="0" smtClean="0">
                <a:solidFill>
                  <a:srgbClr val="FF0066"/>
                </a:solidFill>
                <a:latin typeface="+mn-lt"/>
              </a:rPr>
              <a:t>2e</a:t>
            </a:r>
          </a:p>
          <a:p>
            <a:endParaRPr lang="en-US" sz="1000" i="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174393"/>
            <a:ext cx="891540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Biology </a:t>
            </a:r>
            <a:r>
              <a:rPr lang="en-US" sz="2000" i="0" dirty="0">
                <a:latin typeface="+mn-lt"/>
              </a:rPr>
              <a:t>students are </a:t>
            </a:r>
            <a:r>
              <a:rPr lang="en-US" sz="2000" b="1" i="0" u="sng" dirty="0">
                <a:solidFill>
                  <a:srgbClr val="1C07FF"/>
                </a:solidFill>
                <a:latin typeface="+mn-lt"/>
              </a:rPr>
              <a:t>inherently interested </a:t>
            </a:r>
            <a:r>
              <a:rPr lang="en-US" sz="2000" i="0" dirty="0">
                <a:latin typeface="+mn-lt"/>
              </a:rPr>
              <a:t>in </a:t>
            </a:r>
            <a:r>
              <a:rPr lang="en-US" sz="2000" i="0" dirty="0" smtClean="0">
                <a:latin typeface="+mn-lt"/>
              </a:rPr>
              <a:t>lab work </a:t>
            </a:r>
            <a:r>
              <a:rPr lang="en-US" sz="2000" i="0" dirty="0">
                <a:latin typeface="+mn-lt"/>
              </a:rPr>
              <a:t>and it's </a:t>
            </a:r>
            <a:r>
              <a:rPr lang="en-US" sz="2000" i="0" dirty="0" smtClean="0">
                <a:latin typeface="+mn-lt"/>
              </a:rPr>
              <a:t>applications. 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>
                <a:latin typeface="+mn-lt"/>
              </a:rPr>
              <a:t>Biotechnology is one of the fastest growing industries </a:t>
            </a:r>
            <a:r>
              <a:rPr lang="en-US" sz="2000" i="0" dirty="0" smtClean="0">
                <a:latin typeface="+mn-lt"/>
              </a:rPr>
              <a:t>with plenty of </a:t>
            </a:r>
            <a:r>
              <a:rPr lang="en-US" sz="2000" b="1" i="0" u="sng" dirty="0" smtClean="0">
                <a:solidFill>
                  <a:srgbClr val="1C07FF"/>
                </a:solidFill>
                <a:latin typeface="+mn-lt"/>
              </a:rPr>
              <a:t>careers</a:t>
            </a:r>
            <a:r>
              <a:rPr lang="en-US" sz="2000" i="0" dirty="0" smtClean="0">
                <a:solidFill>
                  <a:srgbClr val="1C07FF"/>
                </a:solidFill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in the science and business of biotech.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High interest introductory </a:t>
            </a:r>
            <a:r>
              <a:rPr lang="en-US" sz="2000" i="0" dirty="0">
                <a:latin typeface="+mn-lt"/>
              </a:rPr>
              <a:t>molecular </a:t>
            </a:r>
            <a:r>
              <a:rPr lang="en-US" sz="2000" i="0" dirty="0" smtClean="0">
                <a:latin typeface="+mn-lt"/>
              </a:rPr>
              <a:t>biology and </a:t>
            </a:r>
            <a:r>
              <a:rPr lang="en-US" sz="2000" i="0" dirty="0">
                <a:latin typeface="+mn-lt"/>
              </a:rPr>
              <a:t>research and diagnostics used in medicine, agriculture, industry, and environmental </a:t>
            </a:r>
            <a:r>
              <a:rPr lang="en-US" sz="2000" b="1" i="0" u="sng" dirty="0" smtClean="0">
                <a:solidFill>
                  <a:srgbClr val="1C07FF"/>
                </a:solidFill>
                <a:latin typeface="+mn-lt"/>
              </a:rPr>
              <a:t>applications</a:t>
            </a:r>
            <a:r>
              <a:rPr lang="en-US" sz="2000" i="0" dirty="0" smtClean="0">
                <a:latin typeface="+mn-lt"/>
              </a:rPr>
              <a:t>. 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Students learn organization</a:t>
            </a:r>
            <a:r>
              <a:rPr lang="en-US" sz="2000" i="0" dirty="0">
                <a:latin typeface="+mn-lt"/>
              </a:rPr>
              <a:t>, self-directedness, </a:t>
            </a:r>
            <a:r>
              <a:rPr lang="en-US" sz="2000" i="0" dirty="0" smtClean="0">
                <a:latin typeface="+mn-lt"/>
              </a:rPr>
              <a:t>attention to detail, responsibility </a:t>
            </a:r>
            <a:r>
              <a:rPr lang="en-US" sz="2000" i="0" dirty="0">
                <a:latin typeface="+mn-lt"/>
              </a:rPr>
              <a:t>and </a:t>
            </a:r>
            <a:r>
              <a:rPr lang="en-US" sz="2000" i="0" dirty="0" smtClean="0">
                <a:latin typeface="+mn-lt"/>
              </a:rPr>
              <a:t>workplace </a:t>
            </a:r>
            <a:r>
              <a:rPr lang="en-US" sz="2000" i="0" dirty="0">
                <a:latin typeface="+mn-lt"/>
              </a:rPr>
              <a:t>etiquette </a:t>
            </a:r>
            <a:r>
              <a:rPr lang="en-US" sz="2000" i="0" dirty="0" smtClean="0">
                <a:latin typeface="+mn-lt"/>
              </a:rPr>
              <a:t>= </a:t>
            </a:r>
            <a:r>
              <a:rPr lang="en-US" sz="2000" b="1" i="0" u="sng" dirty="0" smtClean="0">
                <a:solidFill>
                  <a:srgbClr val="1C07FF"/>
                </a:solidFill>
                <a:latin typeface="+mn-lt"/>
              </a:rPr>
              <a:t>laboratory and life skills</a:t>
            </a:r>
            <a:r>
              <a:rPr lang="en-US" sz="2000" i="0" dirty="0" smtClean="0">
                <a:latin typeface="+mn-lt"/>
              </a:rPr>
              <a:t>. 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Students are </a:t>
            </a:r>
            <a:r>
              <a:rPr lang="en-US" sz="2000" b="1" i="0" u="sng" dirty="0" smtClean="0">
                <a:solidFill>
                  <a:srgbClr val="1C07FF"/>
                </a:solidFill>
                <a:latin typeface="+mn-lt"/>
              </a:rPr>
              <a:t>better prepared </a:t>
            </a:r>
            <a:r>
              <a:rPr lang="en-US" sz="2000" i="0" dirty="0">
                <a:latin typeface="+mn-lt"/>
              </a:rPr>
              <a:t>for </a:t>
            </a:r>
            <a:r>
              <a:rPr lang="en-US" sz="2000" i="0" dirty="0" smtClean="0">
                <a:latin typeface="+mn-lt"/>
              </a:rPr>
              <a:t>AP courses, research projects and college majors in science. 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r>
              <a:rPr lang="en-US" sz="2000" i="0" dirty="0" smtClean="0">
                <a:latin typeface="+mn-lt"/>
              </a:rPr>
              <a:t>Seeing value and interest </a:t>
            </a:r>
            <a:r>
              <a:rPr lang="en-US" sz="2000" i="0" dirty="0">
                <a:latin typeface="+mn-lt"/>
              </a:rPr>
              <a:t>in </a:t>
            </a:r>
            <a:r>
              <a:rPr lang="en-US" sz="2000" i="0" dirty="0" smtClean="0">
                <a:latin typeface="+mn-lt"/>
              </a:rPr>
              <a:t>the curriculum often </a:t>
            </a:r>
            <a:r>
              <a:rPr lang="en-US" sz="2000" i="0" dirty="0">
                <a:latin typeface="+mn-lt"/>
              </a:rPr>
              <a:t>leads to the development of </a:t>
            </a:r>
            <a:r>
              <a:rPr lang="en-US" sz="2000" b="1" i="0" u="sng" dirty="0">
                <a:solidFill>
                  <a:srgbClr val="1C07FF"/>
                </a:solidFill>
                <a:latin typeface="+mn-lt"/>
              </a:rPr>
              <a:t>stand-alone or pathway biotechnology programs</a:t>
            </a:r>
            <a:r>
              <a:rPr lang="en-US" sz="2000" i="0" dirty="0" smtClean="0">
                <a:latin typeface="+mn-lt"/>
              </a:rPr>
              <a:t>.</a:t>
            </a:r>
          </a:p>
          <a:p>
            <a:pPr marL="171450" indent="-171450">
              <a:spcAft>
                <a:spcPts val="1800"/>
              </a:spcAft>
              <a:buFont typeface="Arial"/>
              <a:buChar char="•"/>
            </a:pPr>
            <a:endParaRPr lang="en-US" sz="2000" i="0" baseline="30000" dirty="0"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228600" y="381000"/>
            <a:ext cx="90160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 smtClean="0"/>
              <a:t> </a:t>
            </a:r>
            <a:r>
              <a:rPr lang="en-US" sz="3200" dirty="0" smtClean="0">
                <a:latin typeface="Comic Sans MS" charset="0"/>
                <a:cs typeface="Comic Sans MS" charset="0"/>
              </a:rPr>
              <a:t>Why Teach Biotech in Biology Courses?</a:t>
            </a:r>
            <a:endParaRPr lang="en-US" sz="3200" dirty="0">
              <a:latin typeface="Comic Sans MS" charset="0"/>
              <a:cs typeface="Comic Sans MS" charset="0"/>
            </a:endParaRPr>
          </a:p>
          <a:p>
            <a:pPr algn="ctr"/>
            <a:r>
              <a:rPr lang="en-US" sz="1200" dirty="0" smtClean="0">
                <a:latin typeface="Comic Sans MS" charset="0"/>
                <a:cs typeface="Comic Sans MS" charset="0"/>
              </a:rPr>
              <a:t> </a:t>
            </a:r>
            <a:endParaRPr lang="en-US" sz="1200" dirty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4233" y="2286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i="0" dirty="0" smtClean="0">
                <a:latin typeface="Comic Sans MS"/>
                <a:cs typeface="Comic Sans MS"/>
              </a:rPr>
              <a:t> Biotechnology Basics™ </a:t>
            </a:r>
            <a:r>
              <a:rPr lang="en-US" sz="3200" i="0" dirty="0">
                <a:latin typeface="Comic Sans MS"/>
                <a:cs typeface="Comic Sans MS"/>
              </a:rPr>
              <a:t>by Ellyn </a:t>
            </a:r>
            <a:r>
              <a:rPr lang="en-US" sz="3200" i="0" dirty="0" smtClean="0">
                <a:latin typeface="Comic Sans MS"/>
                <a:cs typeface="Comic Sans MS"/>
              </a:rPr>
              <a:t>Daugherty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58674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>
                <a:latin typeface="+mn-lt"/>
                <a:cs typeface="Comic Sans MS"/>
              </a:rPr>
              <a:t>Cheese </a:t>
            </a:r>
            <a:r>
              <a:rPr lang="en-US" i="0" dirty="0" smtClean="0">
                <a:latin typeface="+mn-lt"/>
                <a:cs typeface="Comic Sans MS"/>
              </a:rPr>
              <a:t>Biotechnology</a:t>
            </a:r>
          </a:p>
          <a:p>
            <a:pPr>
              <a:spcAft>
                <a:spcPts val="300"/>
              </a:spcAft>
            </a:pPr>
            <a:endParaRPr lang="en-US" i="0" dirty="0">
              <a:latin typeface="+mn-lt"/>
              <a:cs typeface="Comic Sans MS"/>
            </a:endParaRPr>
          </a:p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 smtClean="0">
                <a:latin typeface="+mn-lt"/>
                <a:cs typeface="Comic Sans MS"/>
              </a:rPr>
              <a:t>Micropipeting Mastery</a:t>
            </a:r>
          </a:p>
          <a:p>
            <a:pPr>
              <a:spcAft>
                <a:spcPts val="300"/>
              </a:spcAft>
            </a:pPr>
            <a:endParaRPr lang="en-US" i="0" dirty="0">
              <a:latin typeface="+mn-lt"/>
              <a:cs typeface="Comic Sans MS"/>
            </a:endParaRPr>
          </a:p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>
                <a:latin typeface="+mn-lt"/>
                <a:cs typeface="Comic Sans MS"/>
              </a:rPr>
              <a:t>DNA Spooling with a </a:t>
            </a:r>
            <a:r>
              <a:rPr lang="en-US" i="0" dirty="0" smtClean="0">
                <a:latin typeface="+mn-lt"/>
                <a:cs typeface="Comic Sans MS"/>
              </a:rPr>
              <a:t>Twist</a:t>
            </a:r>
          </a:p>
          <a:p>
            <a:pPr>
              <a:spcAft>
                <a:spcPts val="300"/>
              </a:spcAft>
            </a:pPr>
            <a:endParaRPr lang="en-US" i="0" dirty="0">
              <a:latin typeface="+mn-lt"/>
              <a:cs typeface="Comic Sans MS"/>
            </a:endParaRPr>
          </a:p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>
                <a:latin typeface="+mn-lt"/>
                <a:cs typeface="Comic Sans MS"/>
              </a:rPr>
              <a:t>Gel Box </a:t>
            </a:r>
            <a:r>
              <a:rPr lang="en-US" i="0" dirty="0" smtClean="0">
                <a:latin typeface="+mn-lt"/>
                <a:cs typeface="Comic Sans MS"/>
              </a:rPr>
              <a:t>Science</a:t>
            </a:r>
          </a:p>
          <a:p>
            <a:pPr>
              <a:spcAft>
                <a:spcPts val="300"/>
              </a:spcAft>
            </a:pPr>
            <a:endParaRPr lang="en-US" i="0" dirty="0">
              <a:latin typeface="+mn-lt"/>
              <a:cs typeface="Comic Sans MS"/>
            </a:endParaRPr>
          </a:p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>
                <a:latin typeface="+mn-lt"/>
                <a:cs typeface="Comic Sans MS"/>
              </a:rPr>
              <a:t>Crime Scene DNA </a:t>
            </a:r>
            <a:r>
              <a:rPr lang="en-US" i="0" dirty="0" smtClean="0">
                <a:latin typeface="+mn-lt"/>
                <a:cs typeface="Comic Sans MS"/>
              </a:rPr>
              <a:t>Gels</a:t>
            </a:r>
          </a:p>
          <a:p>
            <a:pPr>
              <a:spcAft>
                <a:spcPts val="300"/>
              </a:spcAft>
            </a:pPr>
            <a:endParaRPr lang="en-US" i="0" dirty="0">
              <a:latin typeface="+mn-lt"/>
              <a:cs typeface="Comic Sans MS"/>
            </a:endParaRPr>
          </a:p>
          <a:p>
            <a:pPr marL="457200" indent="-457200">
              <a:spcAft>
                <a:spcPts val="300"/>
              </a:spcAft>
              <a:buFont typeface="Arial"/>
              <a:buChar char="•"/>
            </a:pPr>
            <a:r>
              <a:rPr lang="en-US" i="0" dirty="0">
                <a:latin typeface="+mn-lt"/>
                <a:cs typeface="Comic Sans MS"/>
              </a:rPr>
              <a:t>Genetic Engineering</a:t>
            </a: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28496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heese_Making-500x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BED-4M-500x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ransformation-500x5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TNM-4b_DNAspool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8-10-26 at 1.53.1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1221719" cy="1231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6367" y="7620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rgbClr val="0000FF"/>
                </a:solidFill>
                <a:cs typeface="Comic Sans MS"/>
              </a:rPr>
              <a:t>3 o</a:t>
            </a:r>
            <a:r>
              <a:rPr lang="en-US" i="0" dirty="0" smtClean="0">
                <a:solidFill>
                  <a:srgbClr val="0000FF"/>
                </a:solidFill>
                <a:cs typeface="Comic Sans MS"/>
              </a:rPr>
              <a:t>nline </a:t>
            </a:r>
            <a:r>
              <a:rPr lang="en-US" i="0" dirty="0">
                <a:solidFill>
                  <a:srgbClr val="0000FF"/>
                </a:solidFill>
                <a:cs typeface="Comic Sans MS"/>
              </a:rPr>
              <a:t>activities and </a:t>
            </a:r>
            <a:r>
              <a:rPr lang="en-US" i="0" dirty="0" smtClean="0">
                <a:solidFill>
                  <a:srgbClr val="0000FF"/>
                </a:solidFill>
                <a:cs typeface="Comic Sans MS"/>
              </a:rPr>
              <a:t>lab kits </a:t>
            </a:r>
            <a:r>
              <a:rPr lang="en-US" i="0" dirty="0">
                <a:solidFill>
                  <a:srgbClr val="0000FF"/>
                </a:solidFill>
                <a:cs typeface="Comic Sans MS"/>
              </a:rPr>
              <a:t>providing the consumable materials and protocol for</a:t>
            </a:r>
            <a:endParaRPr lang="en-US" i="0" dirty="0">
              <a:solidFill>
                <a:srgbClr val="0000FF"/>
              </a:solidFill>
              <a:cs typeface="Comic Sans MS" charset="0"/>
            </a:endParaRPr>
          </a:p>
        </p:txBody>
      </p:sp>
      <p:pic>
        <p:nvPicPr>
          <p:cNvPr id="3" name="Picture 2" descr="Screen Shot 2019-11-15 at 11.28.56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081590" cy="9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algn="ctr"/>
            <a:r>
              <a:rPr lang="en-US" sz="3200" dirty="0">
                <a:latin typeface="Comic Sans MS" charset="0"/>
                <a:ea typeface="ＭＳ Ｐゴシック" charset="0"/>
                <a:cs typeface="ＭＳ Ｐゴシック" charset="0"/>
              </a:rPr>
              <a:t>G-Biosciences’ </a:t>
            </a:r>
            <a:r>
              <a:rPr lang="en-US" sz="3200" dirty="0" smtClean="0">
                <a:latin typeface="Comic Sans MS" charset="0"/>
                <a:ea typeface="ＭＳ Ｐゴシック" charset="0"/>
                <a:cs typeface="ＭＳ Ｐゴシック" charset="0"/>
              </a:rPr>
              <a:t>BBED </a:t>
            </a:r>
            <a:r>
              <a:rPr lang="en-US" sz="3200" dirty="0">
                <a:latin typeface="Comic Sans MS" charset="0"/>
                <a:ea typeface="ＭＳ Ｐゴシック" charset="0"/>
                <a:cs typeface="ＭＳ Ｐゴシック" charset="0"/>
              </a:rPr>
              <a:t>Lab Kits</a:t>
            </a:r>
          </a:p>
        </p:txBody>
      </p:sp>
      <p:pic>
        <p:nvPicPr>
          <p:cNvPr id="21506" name="Picture 4" descr="forWeb_G-Bio_kit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62413" cy="3048000"/>
          </a:xfrm>
          <a:prstGeom prst="rect">
            <a:avLst/>
          </a:prstGeom>
          <a:noFill/>
          <a:ln w="9525">
            <a:solidFill>
              <a:srgbClr val="1C0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495800" y="1752600"/>
            <a:ext cx="44084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Kits are designed for 8 lab groups</a:t>
            </a:r>
          </a:p>
          <a:p>
            <a:pPr>
              <a:defRPr/>
            </a:pPr>
            <a:endParaRPr lang="en-US" sz="2000" i="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Majority of reagents are pre-</a:t>
            </a:r>
            <a:r>
              <a:rPr lang="en-US" sz="2000" i="0" dirty="0" err="1" smtClean="0">
                <a:solidFill>
                  <a:srgbClr val="000000"/>
                </a:solidFill>
                <a:latin typeface="+mn-lt"/>
              </a:rPr>
              <a:t>aliquotted</a:t>
            </a: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 for easy distribution to student groups and to save teacher prep time</a:t>
            </a:r>
          </a:p>
          <a:p>
            <a:pPr>
              <a:defRPr/>
            </a:pPr>
            <a:endParaRPr lang="en-US" sz="2000" i="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Kits often save time and money</a:t>
            </a:r>
          </a:p>
          <a:p>
            <a:pPr>
              <a:defRPr/>
            </a:pPr>
            <a:endParaRPr lang="en-US" sz="2000" i="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Protocol is downloadable from G-Biosciences website</a:t>
            </a:r>
          </a:p>
          <a:p>
            <a:pPr>
              <a:defRPr/>
            </a:pPr>
            <a:endParaRPr lang="en-US" sz="2000" i="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Increases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the options for student biotech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lab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skill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development</a:t>
            </a:r>
            <a:endParaRPr lang="en-US" sz="20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990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Written by a teacher for teachers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Comic Sans MS" charset="0"/>
              </a:rPr>
              <a:t>What a Biotech Unit in Biology Might Look Like</a:t>
            </a:r>
            <a:endParaRPr lang="en-US" sz="3200">
              <a:latin typeface="Comic Sans MS" charset="0"/>
              <a:cs typeface="Comic Sans MS" charset="0"/>
            </a:endParaRP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sz="2000" dirty="0">
                <a:latin typeface="Arial" charset="0"/>
              </a:rPr>
              <a:t>“</a:t>
            </a:r>
            <a:r>
              <a:rPr lang="en-US" dirty="0">
                <a:latin typeface="+mn-lt"/>
              </a:rPr>
              <a:t>What is Biotechnology?” Internet Activity 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(on </a:t>
            </a:r>
            <a:r>
              <a:rPr lang="en-US" sz="2000" i="0" dirty="0" err="1">
                <a:solidFill>
                  <a:srgbClr val="FF0000"/>
                </a:solidFill>
                <a:latin typeface="+mn-lt"/>
              </a:rPr>
              <a:t>BiotechEd.com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1C07FF"/>
                </a:solidFill>
                <a:latin typeface="+mn-lt"/>
              </a:rPr>
              <a:t>Cheese Biotechnology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	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BTNM-1C</a:t>
            </a:r>
          </a:p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dirty="0">
                <a:latin typeface="+mn-lt"/>
              </a:rPr>
              <a:t>Biotechnology Utilizes Tiny Amounts of Reagents</a:t>
            </a: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1C07FF"/>
                </a:solidFill>
                <a:latin typeface="+mn-lt"/>
              </a:rPr>
              <a:t>Micropipeting </a:t>
            </a:r>
            <a:r>
              <a:rPr lang="en-US" dirty="0">
                <a:solidFill>
                  <a:srgbClr val="1C07FF"/>
                </a:solidFill>
                <a:latin typeface="+mn-lt"/>
              </a:rPr>
              <a:t>Mastery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  	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BBED-3B</a:t>
            </a:r>
          </a:p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dirty="0">
                <a:latin typeface="+mn-lt"/>
              </a:rPr>
              <a:t>DNA is the Flash and Proteins are the Cash of Biotechnology</a:t>
            </a: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1C07FF"/>
                </a:solidFill>
                <a:latin typeface="+mn-lt"/>
              </a:rPr>
              <a:t>DNA Spooling with a Twist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   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BTNM-4B</a:t>
            </a:r>
            <a:endParaRPr lang="en-US" sz="2000" dirty="0">
              <a:solidFill>
                <a:srgbClr val="1C07FF"/>
              </a:solidFill>
              <a:latin typeface="+mn-lt"/>
            </a:endParaRPr>
          </a:p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dirty="0">
                <a:latin typeface="+mn-lt"/>
              </a:rPr>
              <a:t>DNA Analysis Using Gel Electrophoresis</a:t>
            </a: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1C07FF"/>
                </a:solidFill>
                <a:latin typeface="+mn-lt"/>
              </a:rPr>
              <a:t>Gel Box Science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  		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BBED-3B</a:t>
            </a: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1C07FF"/>
                </a:solidFill>
                <a:latin typeface="+mn-lt"/>
              </a:rPr>
              <a:t>Crime Scene DNA Gels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  	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BBED-4M</a:t>
            </a:r>
            <a:endParaRPr lang="en-US" sz="2000" dirty="0">
              <a:solidFill>
                <a:srgbClr val="1C07FF"/>
              </a:solidFill>
              <a:latin typeface="+mn-lt"/>
            </a:endParaRPr>
          </a:p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dirty="0">
                <a:latin typeface="+mn-lt"/>
              </a:rPr>
              <a:t>Manipulating Protein Production Through Genetic Engineering</a:t>
            </a:r>
          </a:p>
          <a:p>
            <a:pPr marL="1031875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1C07FF"/>
                </a:solidFill>
                <a:latin typeface="+mn-lt"/>
              </a:rPr>
              <a:t>Genetic Engineering </a:t>
            </a:r>
            <a:r>
              <a:rPr lang="en-US" i="0" dirty="0">
                <a:solidFill>
                  <a:srgbClr val="1C07FF"/>
                </a:solidFill>
                <a:latin typeface="+mn-lt"/>
              </a:rPr>
              <a:t>Lab Kit  	</a:t>
            </a:r>
            <a:r>
              <a:rPr lang="en-US" sz="2000" i="0" dirty="0">
                <a:solidFill>
                  <a:srgbClr val="1C07FF"/>
                </a:solidFill>
                <a:latin typeface="+mn-lt"/>
              </a:rPr>
              <a:t>BBED-309</a:t>
            </a:r>
            <a:endParaRPr lang="en-US" dirty="0">
              <a:solidFill>
                <a:srgbClr val="1C07FF"/>
              </a:solidFill>
              <a:latin typeface="+mn-lt"/>
            </a:endParaRPr>
          </a:p>
          <a:p>
            <a:pPr marL="519113" indent="-287338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  <a:defRPr/>
            </a:pPr>
            <a:r>
              <a:rPr lang="en-US" i="0" dirty="0">
                <a:latin typeface="+mn-lt"/>
              </a:rPr>
              <a:t>Bioethics and Career Exploration 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(on </a:t>
            </a:r>
            <a:r>
              <a:rPr lang="en-US" sz="2000" i="0" dirty="0" err="1">
                <a:solidFill>
                  <a:srgbClr val="FF0000"/>
                </a:solidFill>
                <a:latin typeface="+mn-lt"/>
              </a:rPr>
              <a:t>BiotechEd.com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5181600"/>
            <a:ext cx="9296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>
                <a:latin typeface="Arial" charset="0"/>
              </a:rPr>
              <a:t>BS4NM and BBED Lab </a:t>
            </a:r>
            <a:r>
              <a:rPr lang="en-US" sz="2000" i="0" dirty="0" smtClean="0">
                <a:latin typeface="Arial" charset="0"/>
              </a:rPr>
              <a:t>Kits and protocols </a:t>
            </a:r>
            <a:r>
              <a:rPr lang="en-US" sz="2000" i="0" dirty="0">
                <a:latin typeface="Arial" charset="0"/>
              </a:rPr>
              <a:t>available from G-Biosciences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www.gbiosciences.com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/BTNM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endParaRPr lang="en-US" sz="2000" i="0" dirty="0" smtClean="0">
              <a:solidFill>
                <a:srgbClr val="0000FF"/>
              </a:solidFill>
              <a:latin typeface="Arial" charset="0"/>
            </a:endParaRP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All BS4NM and BBED materials are available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through Fisher Science Education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www.FisherEdu.com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/BS4NM</a:t>
            </a:r>
            <a:r>
              <a:rPr lang="en-US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30726" name="TextBox 17"/>
          <p:cNvSpPr txBox="1">
            <a:spLocks noChangeArrowheads="1"/>
          </p:cNvSpPr>
          <p:nvPr/>
        </p:nvSpPr>
        <p:spPr bwMode="auto">
          <a:xfrm>
            <a:off x="7924800" y="2743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</a:rPr>
              <a:t>G-Bio</a:t>
            </a:r>
            <a:endParaRPr lang="en-US" dirty="0"/>
          </a:p>
        </p:txBody>
      </p:sp>
      <p:pic>
        <p:nvPicPr>
          <p:cNvPr id="2" name="Picture 1" descr="Screen Shot 2019-11-22 at 7.2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"/>
            <a:ext cx="6260494" cy="4705997"/>
          </a:xfrm>
          <a:prstGeom prst="rect">
            <a:avLst/>
          </a:prstGeom>
        </p:spPr>
      </p:pic>
      <p:cxnSp>
        <p:nvCxnSpPr>
          <p:cNvPr id="12" name="Straight Arrow Connector 9"/>
          <p:cNvCxnSpPr>
            <a:cxnSpLocks noChangeShapeType="1"/>
            <a:stCxn id="18" idx="3"/>
          </p:cNvCxnSpPr>
          <p:nvPr/>
        </p:nvCxnSpPr>
        <p:spPr bwMode="auto">
          <a:xfrm flipV="1">
            <a:off x="1143000" y="2971800"/>
            <a:ext cx="838200" cy="7858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1"/>
          <p:cNvCxnSpPr>
            <a:cxnSpLocks noChangeShapeType="1"/>
            <a:stCxn id="30726" idx="1"/>
          </p:cNvCxnSpPr>
          <p:nvPr/>
        </p:nvCxnSpPr>
        <p:spPr bwMode="auto">
          <a:xfrm flipH="1" flipV="1">
            <a:off x="7086600" y="2971800"/>
            <a:ext cx="838200" cy="238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1"/>
          <p:cNvCxnSpPr>
            <a:cxnSpLocks noChangeShapeType="1"/>
          </p:cNvCxnSpPr>
          <p:nvPr/>
        </p:nvCxnSpPr>
        <p:spPr bwMode="auto">
          <a:xfrm flipH="1">
            <a:off x="5715000" y="914400"/>
            <a:ext cx="2057400" cy="228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1"/>
          <p:cNvCxnSpPr>
            <a:cxnSpLocks noChangeShapeType="1"/>
          </p:cNvCxnSpPr>
          <p:nvPr/>
        </p:nvCxnSpPr>
        <p:spPr bwMode="auto">
          <a:xfrm flipH="1">
            <a:off x="5181600" y="914400"/>
            <a:ext cx="2590800" cy="12954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04800" y="28194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</a:rPr>
              <a:t>FSE</a:t>
            </a:r>
            <a:endParaRPr lang="en-US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721264" y="533400"/>
            <a:ext cx="1447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0" dirty="0" smtClean="0">
                <a:latin typeface="Arial" charset="0"/>
              </a:rPr>
              <a:t>BBED online activities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3"/>
          <p:cNvSpPr>
            <a:spLocks noGrp="1" noChangeArrowheads="1"/>
          </p:cNvSpPr>
          <p:nvPr/>
        </p:nvSpPr>
        <p:spPr bwMode="auto">
          <a:xfrm>
            <a:off x="1371600" y="50292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sz="2000" i="0" dirty="0">
                <a:latin typeface="+mn-lt"/>
              </a:rPr>
              <a:t>Ellyn </a:t>
            </a:r>
            <a:r>
              <a:rPr lang="en-US" sz="2000" i="0" dirty="0" smtClean="0">
                <a:latin typeface="+mn-lt"/>
              </a:rPr>
              <a:t>Daugherty</a:t>
            </a:r>
            <a:endParaRPr lang="en-US" sz="2000" i="0" dirty="0">
              <a:latin typeface="+mn-lt"/>
            </a:endParaRPr>
          </a:p>
          <a:p>
            <a:r>
              <a:rPr lang="en-US" sz="2000" i="0" dirty="0" smtClean="0">
                <a:latin typeface="+mn-lt"/>
              </a:rPr>
              <a:t> </a:t>
            </a:r>
            <a:r>
              <a:rPr lang="en-US" sz="2000" i="0" dirty="0" err="1" smtClean="0">
                <a:latin typeface="+mn-lt"/>
              </a:rPr>
              <a:t>Ellyn</a:t>
            </a:r>
            <a:r>
              <a:rPr lang="en-US" sz="2000" i="0" dirty="0" err="1">
                <a:latin typeface="+mn-lt"/>
              </a:rPr>
              <a:t>@</a:t>
            </a:r>
            <a:r>
              <a:rPr lang="en-US" sz="2000" i="0" dirty="0" err="1" smtClean="0">
                <a:latin typeface="+mn-lt"/>
              </a:rPr>
              <a:t>BiotechEd.com</a:t>
            </a:r>
            <a:r>
              <a:rPr lang="en-US" sz="2000" i="0" dirty="0" smtClean="0">
                <a:latin typeface="+mn-lt"/>
              </a:rPr>
              <a:t>		</a:t>
            </a:r>
            <a:r>
              <a:rPr lang="en-US" sz="2000" i="0" dirty="0" err="1" smtClean="0">
                <a:latin typeface="+mn-lt"/>
              </a:rPr>
              <a:t>www.BiotechEd.com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0" dirty="0">
                <a:solidFill>
                  <a:srgbClr val="FF0000"/>
                </a:solidFill>
                <a:latin typeface="+mn-lt"/>
              </a:rPr>
              <a:t>To request preview copies of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BS4NM:</a:t>
            </a:r>
            <a:endParaRPr lang="en-US" sz="2000" b="1" i="0" dirty="0">
              <a:solidFill>
                <a:srgbClr val="1C07FF"/>
              </a:solidFill>
              <a:latin typeface="+mn-lt"/>
            </a:endParaRPr>
          </a:p>
          <a:p>
            <a:pPr algn="ctr">
              <a:defRPr/>
            </a:pPr>
            <a:r>
              <a:rPr lang="en-US" sz="1800" i="0" dirty="0">
                <a:solidFill>
                  <a:srgbClr val="0000FF"/>
                </a:solidFill>
                <a:latin typeface="+mn-lt"/>
                <a:hlinkClick r:id="rId2"/>
              </a:rPr>
              <a:t>https://www.emcschool.com/applied-learning/applied-science/</a:t>
            </a:r>
            <a:r>
              <a:rPr lang="en-US" sz="1800" i="0" dirty="0" smtClean="0">
                <a:solidFill>
                  <a:srgbClr val="0000FF"/>
                </a:solidFill>
                <a:latin typeface="+mn-lt"/>
                <a:hlinkClick r:id="rId2"/>
              </a:rPr>
              <a:t>biotechnology</a:t>
            </a:r>
            <a:endParaRPr lang="en-US" sz="1800" i="0" dirty="0" smtClean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endParaRPr lang="en-US" sz="1800" i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0" y="2133600"/>
            <a:ext cx="35814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Textbook 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Laboratory Manual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Lab Kits/Lab Materials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Instructor’</a:t>
            </a:r>
            <a:r>
              <a:rPr kumimoji="1" lang="en-US" altLang="ja-JP" sz="2000" dirty="0">
                <a:latin typeface="Arial" charset="0"/>
              </a:rPr>
              <a:t>s Guide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altLang="ja-JP" sz="2000" dirty="0">
                <a:latin typeface="Arial" charset="0"/>
              </a:rPr>
              <a:t>Course Planner </a:t>
            </a:r>
            <a:r>
              <a:rPr kumimoji="1" lang="en-US" altLang="ja-JP" sz="1400" dirty="0">
                <a:latin typeface="Arial" charset="0"/>
              </a:rPr>
              <a:t>(Lesson Plans)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Biotech Digital Resources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Websites</a:t>
            </a:r>
          </a:p>
          <a:p>
            <a:pPr marL="166688" indent="-166688" eaLnBrk="0" hangingPunct="0">
              <a:lnSpc>
                <a:spcPct val="9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Char char="•"/>
            </a:pPr>
            <a:r>
              <a:rPr kumimoji="1" lang="en-US" sz="2000" dirty="0">
                <a:latin typeface="Arial" charset="0"/>
              </a:rPr>
              <a:t>Educator Support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2290"/>
            <a:ext cx="2819400" cy="28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US" sz="2800" i="1" dirty="0">
                <a:latin typeface="Comic Sans MS" charset="0"/>
              </a:rPr>
              <a:t>Biotechnology; </a:t>
            </a:r>
          </a:p>
          <a:p>
            <a:pPr algn="ctr" eaLnBrk="0" hangingPunct="0"/>
            <a:r>
              <a:rPr kumimoji="1" lang="en-US" sz="2800" i="1" dirty="0">
                <a:latin typeface="Comic Sans MS" charset="0"/>
              </a:rPr>
              <a:t>Science for the New Millennium </a:t>
            </a:r>
            <a:r>
              <a:rPr lang="en-US" sz="2800" dirty="0"/>
              <a:t>2e ©</a:t>
            </a:r>
            <a:r>
              <a:rPr kumimoji="1" lang="en-US" sz="2800" i="1" dirty="0">
                <a:latin typeface="Comic Sans MS" charset="0"/>
              </a:rPr>
              <a:t>2017</a:t>
            </a:r>
            <a:endParaRPr kumimoji="1" lang="en-US" sz="2800" dirty="0">
              <a:latin typeface="Chicago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1219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The most current, complete, flexible, innovative and well-supported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biotechnology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/bioscience curriculum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omic Sans MS" charset="0"/>
                <a:cs typeface="Comic Sans MS" charset="0"/>
              </a:rPr>
              <a:t>Biotechnology for Everyone</a:t>
            </a:r>
            <a:endParaRPr lang="en-US" sz="3200" dirty="0">
              <a:latin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5867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US" sz="2000" i="0" dirty="0">
                <a:latin typeface="+mn-lt"/>
              </a:rPr>
              <a:t>B</a:t>
            </a:r>
            <a:r>
              <a:rPr lang="en-US" sz="2000" i="0" dirty="0" smtClean="0">
                <a:latin typeface="+mn-lt"/>
              </a:rPr>
              <a:t>iology </a:t>
            </a:r>
            <a:r>
              <a:rPr lang="en-US" sz="2000" i="0" dirty="0">
                <a:latin typeface="+mn-lt"/>
              </a:rPr>
              <a:t>educators give </a:t>
            </a:r>
            <a:r>
              <a:rPr lang="en-US" sz="2000" i="0" dirty="0" smtClean="0">
                <a:latin typeface="+mn-lt"/>
              </a:rPr>
              <a:t>students </a:t>
            </a:r>
            <a:r>
              <a:rPr lang="en-US" sz="2000" i="0" dirty="0">
                <a:latin typeface="+mn-lt"/>
              </a:rPr>
              <a:t>experiences in the processes of </a:t>
            </a:r>
            <a:r>
              <a:rPr lang="en-US" sz="2000" i="0" dirty="0" smtClean="0">
                <a:latin typeface="+mn-lt"/>
              </a:rPr>
              <a:t>biotechnology </a:t>
            </a:r>
          </a:p>
          <a:p>
            <a:pPr>
              <a:spcAft>
                <a:spcPts val="0"/>
              </a:spcAft>
              <a:defRPr/>
            </a:pPr>
            <a:r>
              <a:rPr lang="en-US" sz="2000" i="0" dirty="0">
                <a:latin typeface="+mn-lt"/>
              </a:rPr>
              <a:t>	</a:t>
            </a:r>
            <a:r>
              <a:rPr lang="en-US" sz="2000" i="0" dirty="0" smtClean="0">
                <a:latin typeface="+mn-lt"/>
              </a:rPr>
              <a:t>&gt;&gt;&gt; students learn they </a:t>
            </a:r>
            <a:r>
              <a:rPr lang="en-US" sz="2000" i="0" dirty="0">
                <a:latin typeface="+mn-lt"/>
              </a:rPr>
              <a:t>are interested in </a:t>
            </a:r>
            <a:r>
              <a:rPr lang="en-US" sz="2000" i="0" dirty="0" smtClean="0">
                <a:latin typeface="+mn-lt"/>
              </a:rPr>
              <a:t>		biotech </a:t>
            </a:r>
            <a:r>
              <a:rPr lang="en-US" sz="2000" i="0" dirty="0">
                <a:latin typeface="+mn-lt"/>
              </a:rPr>
              <a:t>careers and </a:t>
            </a:r>
            <a:endParaRPr lang="en-US" sz="2000" i="0" dirty="0" smtClean="0">
              <a:latin typeface="+mn-lt"/>
            </a:endParaRPr>
          </a:p>
          <a:p>
            <a:pPr>
              <a:spcAft>
                <a:spcPts val="0"/>
              </a:spcAft>
              <a:defRPr/>
            </a:pPr>
            <a:r>
              <a:rPr lang="en-US" sz="2000" i="0" dirty="0">
                <a:latin typeface="+mn-lt"/>
              </a:rPr>
              <a:t>	</a:t>
            </a:r>
            <a:r>
              <a:rPr lang="en-US" sz="2000" i="0" dirty="0" smtClean="0">
                <a:latin typeface="+mn-lt"/>
              </a:rPr>
              <a:t>&gt;&gt;&gt; make </a:t>
            </a:r>
            <a:r>
              <a:rPr lang="en-US" sz="2000" i="0" dirty="0">
                <a:latin typeface="+mn-lt"/>
              </a:rPr>
              <a:t>academic decisions that lead </a:t>
            </a:r>
            <a:r>
              <a:rPr lang="en-US" sz="2000" i="0" dirty="0" smtClean="0">
                <a:latin typeface="+mn-lt"/>
              </a:rPr>
              <a:t>			them </a:t>
            </a:r>
            <a:r>
              <a:rPr lang="en-US" sz="2000" i="0" dirty="0">
                <a:latin typeface="+mn-lt"/>
              </a:rPr>
              <a:t>to those careers</a:t>
            </a:r>
            <a:r>
              <a:rPr lang="en-US" sz="2000" i="0" dirty="0" smtClean="0">
                <a:latin typeface="+mn-lt"/>
              </a:rPr>
              <a:t>. </a:t>
            </a:r>
          </a:p>
          <a:p>
            <a:pPr>
              <a:spcAft>
                <a:spcPts val="0"/>
              </a:spcAft>
              <a:defRPr/>
            </a:pPr>
            <a:endParaRPr lang="en-US" sz="2000" i="0" dirty="0" smtClean="0"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US" sz="2000" i="0" dirty="0" smtClean="0">
                <a:latin typeface="+mn-lt"/>
              </a:rPr>
              <a:t>Biotechnology </a:t>
            </a:r>
            <a:r>
              <a:rPr lang="en-US" sz="2000" i="0" dirty="0">
                <a:latin typeface="+mn-lt"/>
              </a:rPr>
              <a:t>coursework increases the numbers of scientists, research associates, lab technicians, </a:t>
            </a:r>
            <a:r>
              <a:rPr lang="en-US" sz="2000" i="0" dirty="0" smtClean="0">
                <a:latin typeface="+mn-lt"/>
              </a:rPr>
              <a:t>science business folks </a:t>
            </a:r>
            <a:r>
              <a:rPr lang="en-US" sz="2000" i="0" u="sng" dirty="0" smtClean="0">
                <a:latin typeface="+mn-lt"/>
              </a:rPr>
              <a:t>and</a:t>
            </a:r>
            <a:r>
              <a:rPr lang="en-US" sz="2000" i="0" dirty="0" smtClean="0">
                <a:latin typeface="+mn-lt"/>
              </a:rPr>
              <a:t> </a:t>
            </a:r>
            <a:r>
              <a:rPr lang="en-US" sz="2000" i="0" dirty="0">
                <a:solidFill>
                  <a:srgbClr val="FF0066"/>
                </a:solidFill>
                <a:latin typeface="+mn-lt"/>
              </a:rPr>
              <a:t>science-literate citizens </a:t>
            </a:r>
            <a:r>
              <a:rPr lang="en-US" sz="2000" i="0" dirty="0" smtClean="0">
                <a:latin typeface="+mn-lt"/>
              </a:rPr>
              <a:t>sorely</a:t>
            </a:r>
            <a:r>
              <a:rPr lang="en-US" sz="2000" i="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needed </a:t>
            </a:r>
            <a:r>
              <a:rPr lang="en-US" sz="2000" i="0" dirty="0">
                <a:latin typeface="+mn-lt"/>
              </a:rPr>
              <a:t>in our rapidly changing science-based society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i="0" dirty="0">
              <a:latin typeface="+mn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i="0" dirty="0">
                <a:solidFill>
                  <a:srgbClr val="1C07FF"/>
                </a:solidFill>
                <a:latin typeface="+mn-lt"/>
              </a:rPr>
              <a:t>Biotechnology Basics™ by Ellyn Daugherty </a:t>
            </a:r>
          </a:p>
          <a:p>
            <a:pPr marL="342900" indent="-342900">
              <a:defRPr/>
            </a:pPr>
            <a:r>
              <a:rPr lang="en-US" sz="2000" i="0" dirty="0" smtClean="0">
                <a:latin typeface="+mn-lt"/>
              </a:rPr>
              <a:t>	helps </a:t>
            </a:r>
            <a:r>
              <a:rPr lang="en-US" sz="2000" i="0" dirty="0">
                <a:latin typeface="+mn-lt"/>
              </a:rPr>
              <a:t>educators bring </a:t>
            </a:r>
            <a:r>
              <a:rPr lang="en-US" sz="2000" i="0" dirty="0" smtClean="0">
                <a:latin typeface="+mn-lt"/>
              </a:rPr>
              <a:t>introductory </a:t>
            </a:r>
            <a:r>
              <a:rPr lang="en-US" sz="2000" i="0" dirty="0">
                <a:latin typeface="+mn-lt"/>
              </a:rPr>
              <a:t>biotech activities into biology courses where time and funding is </a:t>
            </a:r>
            <a:r>
              <a:rPr lang="en-US" sz="2000" i="0" dirty="0" smtClean="0">
                <a:latin typeface="+mn-lt"/>
              </a:rPr>
              <a:t>often limited</a:t>
            </a:r>
            <a:r>
              <a:rPr lang="en-US" sz="2000" i="0" dirty="0">
                <a:latin typeface="+mn-lt"/>
              </a:rPr>
              <a:t>. </a:t>
            </a:r>
          </a:p>
        </p:txBody>
      </p:sp>
      <p:pic>
        <p:nvPicPr>
          <p:cNvPr id="4" name="Picture 2" descr="Micropipe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1676400" cy="297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olumnChromatograph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667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fade/>
      </p:transition>
    </mc:Choice>
    <mc:Fallback xmlns="">
      <p:transition xmlns:p14="http://schemas.microsoft.com/office/powerpoint/2010/main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g Overview (Online)">
  <a:themeElements>
    <a:clrScheme name="">
      <a:dk1>
        <a:srgbClr val="000000"/>
      </a:dk1>
      <a:lt1>
        <a:srgbClr val="FFFFFF"/>
      </a:lt1>
      <a:dk2>
        <a:srgbClr val="000000"/>
      </a:dk2>
      <a:lt2>
        <a:srgbClr val="7AF0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500FF"/>
      </a:hlink>
      <a:folHlink>
        <a:srgbClr val="B2B2B2"/>
      </a:folHlink>
    </a:clrScheme>
    <a:fontScheme name="Org Overview (Online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Org Overview (Online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Overview (Online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 Overview (Online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Overview (Online)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Overview (Online)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Overview (Online)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 Overview (Online) 7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iMac:Microsoft Office 98:Templates:Presentations:Org Overview (Online)</Template>
  <TotalTime>12846</TotalTime>
  <Words>428</Words>
  <Application>Microsoft Macintosh PowerPoint</Application>
  <PresentationFormat>On-screen Show (4:3)</PresentationFormat>
  <Paragraphs>93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 Overview (Online)</vt:lpstr>
      <vt:lpstr>PowerPoint Presentation</vt:lpstr>
      <vt:lpstr>PowerPoint Presentation</vt:lpstr>
      <vt:lpstr>PowerPoint Presentation</vt:lpstr>
      <vt:lpstr>G-Biosciences’ BBED Lab Kits</vt:lpstr>
      <vt:lpstr>PowerPoint Presentation</vt:lpstr>
      <vt:lpstr>PowerPoint Presentation</vt:lpstr>
      <vt:lpstr>PowerPoint Presentation</vt:lpstr>
      <vt:lpstr>PowerPoint Presentation</vt:lpstr>
    </vt:vector>
  </TitlesOfParts>
  <Company>SMUHSD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Mateo  Biotechnology Career Pathway</dc:title>
  <dc:creator>San Mateo High School</dc:creator>
  <cp:lastModifiedBy>Science Department</cp:lastModifiedBy>
  <cp:revision>514</cp:revision>
  <cp:lastPrinted>2018-10-27T03:50:33Z</cp:lastPrinted>
  <dcterms:created xsi:type="dcterms:W3CDTF">2001-04-10T02:13:55Z</dcterms:created>
  <dcterms:modified xsi:type="dcterms:W3CDTF">2019-11-23T01:31:16Z</dcterms:modified>
</cp:coreProperties>
</file>