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1"/>
  </p:notesMasterIdLst>
  <p:handoutMasterIdLst>
    <p:handoutMasterId r:id="rId12"/>
  </p:handoutMasterIdLst>
  <p:sldIdLst>
    <p:sldId id="355" r:id="rId2"/>
    <p:sldId id="368" r:id="rId3"/>
    <p:sldId id="369" r:id="rId4"/>
    <p:sldId id="354" r:id="rId5"/>
    <p:sldId id="357" r:id="rId6"/>
    <p:sldId id="364" r:id="rId7"/>
    <p:sldId id="363" r:id="rId8"/>
    <p:sldId id="365" r:id="rId9"/>
    <p:sldId id="359" r:id="rId10"/>
  </p:sldIdLst>
  <p:sldSz cx="9144000" cy="6858000" type="screen4x3"/>
  <p:notesSz cx="6858000" cy="9144000"/>
  <p:defaultTextStyle>
    <a:defPPr>
      <a:defRPr lang="en-US"/>
    </a:defPPr>
    <a:lvl1pPr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800080"/>
    <a:srgbClr val="0085CC"/>
    <a:srgbClr val="1C07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p:cViewPr varScale="1">
        <p:scale>
          <a:sx n="89" d="100"/>
          <a:sy n="89" d="100"/>
        </p:scale>
        <p:origin x="-11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3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pitchFamily="-107" charset="0"/>
                <a:ea typeface="+mn-ea"/>
                <a:cs typeface="+mn-cs"/>
              </a:defRPr>
            </a:lvl1pPr>
          </a:lstStyle>
          <a:p>
            <a:pPr>
              <a:defRPr/>
            </a:pPr>
            <a:r>
              <a:rPr lang="en-US"/>
              <a:t>Ellyn Daugherty	</a:t>
            </a:r>
          </a:p>
          <a:p>
            <a:pPr>
              <a:defRPr/>
            </a:pPr>
            <a:r>
              <a:rPr lang="en-US"/>
              <a:t>Ellyn@BiotechEd.com</a:t>
            </a:r>
          </a:p>
          <a:p>
            <a:pPr>
              <a:defRPr/>
            </a:pPr>
            <a:r>
              <a:rPr lang="en-US"/>
              <a:t>www.BiotechEd.com</a:t>
            </a:r>
          </a:p>
        </p:txBody>
      </p:sp>
      <p:sp>
        <p:nvSpPr>
          <p:cNvPr id="21507" name="Rectangle 3"/>
          <p:cNvSpPr>
            <a:spLocks noGrp="1" noChangeArrowheads="1"/>
          </p:cNvSpPr>
          <p:nvPr>
            <p:ph type="dt" sz="quarter" idx="1"/>
          </p:nvPr>
        </p:nvSpPr>
        <p:spPr bwMode="auto">
          <a:xfrm>
            <a:off x="3124200" y="0"/>
            <a:ext cx="3733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b="0" i="0">
                <a:latin typeface="Times" pitchFamily="-107" charset="0"/>
                <a:ea typeface="+mn-ea"/>
                <a:cs typeface="+mn-cs"/>
              </a:defRPr>
            </a:lvl1pPr>
          </a:lstStyle>
          <a:p>
            <a:pPr>
              <a:defRPr/>
            </a:pPr>
            <a:r>
              <a:rPr lang="en-US"/>
              <a:t>Biotechnology: Science for the New Millennium</a:t>
            </a:r>
          </a:p>
          <a:p>
            <a:pPr>
              <a:defRPr/>
            </a:pPr>
            <a:r>
              <a:rPr lang="en-US"/>
              <a:t>EMC Paradigm Publishing</a:t>
            </a:r>
          </a:p>
          <a:p>
            <a:pPr>
              <a:defRPr/>
            </a:pPr>
            <a:r>
              <a:rPr lang="en-US"/>
              <a:t>www.emcp.com/biotech</a:t>
            </a:r>
          </a:p>
        </p:txBody>
      </p:sp>
      <p:sp>
        <p:nvSpPr>
          <p:cNvPr id="21509" name="Rectangle 5"/>
          <p:cNvSpPr>
            <a:spLocks noGrp="1" noChangeArrowheads="1"/>
          </p:cNvSpPr>
          <p:nvPr>
            <p:ph type="sldNum" sz="quarter" idx="3"/>
          </p:nvPr>
        </p:nvSpPr>
        <p:spPr bwMode="auto">
          <a:xfrm>
            <a:off x="3657600" y="8610600"/>
            <a:ext cx="3200400" cy="5334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atin typeface="Times" pitchFamily="-107" charset="0"/>
                <a:ea typeface="+mn-ea"/>
                <a:cs typeface="+mn-cs"/>
              </a:defRPr>
            </a:lvl1pPr>
          </a:lstStyle>
          <a:p>
            <a:pPr>
              <a:defRPr/>
            </a:pPr>
            <a:endParaRPr lang="en-US"/>
          </a:p>
          <a:p>
            <a:pPr>
              <a:defRPr/>
            </a:pPr>
            <a:endParaRPr lang="en-US"/>
          </a:p>
          <a:p>
            <a:pPr>
              <a:defRPr/>
            </a:pPr>
            <a:endParaRPr lang="en-US"/>
          </a:p>
          <a:p>
            <a:pPr>
              <a:defRPr/>
            </a:pPr>
            <a:r>
              <a:rPr lang="en-US"/>
              <a:t>Lacey </a:t>
            </a:r>
            <a:r>
              <a:rPr lang="en-US" err="1"/>
              <a:t>Cirinelli</a:t>
            </a:r>
            <a:r>
              <a:rPr lang="en-US"/>
              <a:t>, FSE, Biotechnology </a:t>
            </a:r>
            <a:r>
              <a:rPr lang="en-US" err="1">
                <a:solidFill>
                  <a:schemeClr val="tx1">
                    <a:lumMod val="95000"/>
                    <a:lumOff val="5000"/>
                  </a:schemeClr>
                </a:solidFill>
              </a:rPr>
              <a:t>lacey.cirinelli@thermofisher.com</a:t>
            </a:r>
            <a:endParaRPr lang="en-US">
              <a:solidFill>
                <a:schemeClr val="tx1">
                  <a:lumMod val="95000"/>
                  <a:lumOff val="5000"/>
                </a:schemeClr>
              </a:solidFill>
            </a:endParaRPr>
          </a:p>
        </p:txBody>
      </p:sp>
      <p:sp>
        <p:nvSpPr>
          <p:cNvPr id="6" name="Rectangle 4"/>
          <p:cNvSpPr>
            <a:spLocks noGrp="1" noChangeArrowheads="1"/>
          </p:cNvSpPr>
          <p:nvPr>
            <p:ph type="ftr" sz="quarter" idx="2"/>
          </p:nvPr>
        </p:nvSpPr>
        <p:spPr bwMode="auto">
          <a:xfrm>
            <a:off x="0" y="8685213"/>
            <a:ext cx="358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i="1">
                <a:latin typeface="Arial" pitchFamily="1" charset="0"/>
                <a:ea typeface="Arial" pitchFamily="1" charset="0"/>
                <a:cs typeface="Arial" pitchFamily="1" charset="0"/>
              </a:defRPr>
            </a:lvl1pPr>
          </a:lstStyle>
          <a:p>
            <a:pPr>
              <a:defRPr/>
            </a:pPr>
            <a:r>
              <a:rPr lang="en-US"/>
              <a:t>www.FisherEdu.com/BS4NM</a:t>
            </a:r>
          </a:p>
          <a:p>
            <a:pPr>
              <a:defRPr/>
            </a:pPr>
            <a:r>
              <a:rPr lang="en-US"/>
              <a:t>www.gbiosciences.com/</a:t>
            </a:r>
            <a:r>
              <a:rPr lang="en-US" smtClean="0"/>
              <a:t>BTNM.aspx</a:t>
            </a:r>
            <a:endParaRPr lang="en-US"/>
          </a:p>
        </p:txBody>
      </p:sp>
    </p:spTree>
    <p:extLst>
      <p:ext uri="{BB962C8B-B14F-4D97-AF65-F5344CB8AC3E}">
        <p14:creationId xmlns:p14="http://schemas.microsoft.com/office/powerpoint/2010/main" val="751601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14339"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i="0">
                <a:latin typeface="Times New Roman" pitchFamily="-107" charset="0"/>
                <a:ea typeface="+mn-ea"/>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vl1pPr>
          </a:lstStyle>
          <a:p>
            <a:pPr>
              <a:defRPr/>
            </a:pPr>
            <a:fld id="{428AF5F7-0A7A-0848-9A1C-55AEC93195FA}" type="slidenum">
              <a:rPr lang="en-US"/>
              <a:pPr>
                <a:defRPr/>
              </a:pPr>
              <a:t>‹#›</a:t>
            </a:fld>
            <a:endParaRPr lang="en-US"/>
          </a:p>
        </p:txBody>
      </p:sp>
    </p:spTree>
    <p:extLst>
      <p:ext uri="{BB962C8B-B14F-4D97-AF65-F5344CB8AC3E}">
        <p14:creationId xmlns:p14="http://schemas.microsoft.com/office/powerpoint/2010/main" val="330146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07"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3889D26-9797-694B-82FF-9F9F05FAD9C0}" type="slidenum">
              <a:rPr kumimoji="0" lang="en-US" sz="1200" i="0">
                <a:latin typeface="Tahoma" charset="0"/>
              </a:rPr>
              <a:pPr eaLnBrk="1" hangingPunct="1"/>
              <a:t>1</a:t>
            </a:fld>
            <a:endParaRPr kumimoji="0" lang="en-US" sz="1200" i="0">
              <a:latin typeface="Tahoma"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3889D26-9797-694B-82FF-9F9F05FAD9C0}" type="slidenum">
              <a:rPr kumimoji="0" lang="en-US" sz="1200" i="0">
                <a:latin typeface="Tahoma" charset="0"/>
              </a:rPr>
              <a:pPr eaLnBrk="1" hangingPunct="1"/>
              <a:t>2</a:t>
            </a:fld>
            <a:endParaRPr kumimoji="0" lang="en-US" sz="1200" i="0">
              <a:latin typeface="Tahoma"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3889D26-9797-694B-82FF-9F9F05FAD9C0}" type="slidenum">
              <a:rPr kumimoji="0" lang="en-US" sz="1200" i="0">
                <a:latin typeface="Tahoma" charset="0"/>
              </a:rPr>
              <a:pPr eaLnBrk="1" hangingPunct="1"/>
              <a:t>3</a:t>
            </a:fld>
            <a:endParaRPr kumimoji="0" lang="en-US" sz="1200" i="0">
              <a:latin typeface="Tahoma"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4AE287E-0214-4141-8EF2-BC57B4CF1F64}" type="slidenum">
              <a:rPr kumimoji="0" lang="en-US" sz="1200" i="0">
                <a:latin typeface="Tahoma" charset="0"/>
              </a:rPr>
              <a:pPr eaLnBrk="1" hangingPunct="1"/>
              <a:t>5</a:t>
            </a:fld>
            <a:endParaRPr kumimoji="0" lang="en-US" sz="1200" i="0">
              <a:latin typeface="Tahoma"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3591F93E-0A8B-7C40-8432-0D216BE92D0B}" type="slidenum">
              <a:rPr kumimoji="0" lang="en-US" sz="1200" i="0">
                <a:latin typeface="Tahoma" charset="0"/>
              </a:rPr>
              <a:pPr eaLnBrk="1" hangingPunct="1"/>
              <a:t>9</a:t>
            </a:fld>
            <a:endParaRPr kumimoji="0" lang="en-US" sz="1200" i="0">
              <a:latin typeface="Tahoma"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subTitle" sz="quarter" idx="1"/>
          </p:nvPr>
        </p:nvSpPr>
        <p:spPr>
          <a:xfrm>
            <a:off x="1417638" y="2560638"/>
            <a:ext cx="6278562" cy="1804987"/>
          </a:xfrm>
        </p:spPr>
        <p:txBody>
          <a:bodyPr/>
          <a:lstStyle>
            <a:lvl1pPr marL="0" indent="0" algn="r">
              <a:buFont typeface="Times" pitchFamily="-107" charset="0"/>
              <a:buNone/>
              <a:defRPr/>
            </a:lvl1pPr>
          </a:lstStyle>
          <a:p>
            <a:r>
              <a:rPr lang="en-US"/>
              <a:t>Click to edit Master subtitle style</a:t>
            </a:r>
          </a:p>
        </p:txBody>
      </p:sp>
      <p:sp>
        <p:nvSpPr>
          <p:cNvPr id="25606" name="Rectangle 6"/>
          <p:cNvSpPr>
            <a:spLocks noGrp="1" noChangeArrowheads="1"/>
          </p:cNvSpPr>
          <p:nvPr>
            <p:ph type="ctrTitle" sz="quarter"/>
          </p:nvPr>
        </p:nvSpPr>
        <p:spPr>
          <a:xfrm>
            <a:off x="1419225" y="1509713"/>
            <a:ext cx="6276975" cy="749300"/>
          </a:xfrm>
        </p:spPr>
        <p:txBody>
          <a:bodyPr/>
          <a:lstStyle>
            <a:lvl1pPr algn="r">
              <a:defRPr sz="3200">
                <a:latin typeface="Helvetica" pitchFamily="-107" charset="0"/>
              </a:defRPr>
            </a:lvl1pPr>
          </a:lstStyle>
          <a:p>
            <a:r>
              <a:rPr lang="en-US"/>
              <a:t>Click to edit Master title style</a:t>
            </a:r>
          </a:p>
        </p:txBody>
      </p:sp>
      <p:sp>
        <p:nvSpPr>
          <p:cNvPr id="4" name="Rectangle 3"/>
          <p:cNvSpPr>
            <a:spLocks noGrp="1" noChangeArrowheads="1"/>
          </p:cNvSpPr>
          <p:nvPr>
            <p:ph type="ftr" sz="quarter" idx="10"/>
          </p:nvPr>
        </p:nvSpPr>
        <p:spPr>
          <a:xfrm>
            <a:off x="838200" y="6508750"/>
            <a:ext cx="7402513" cy="304800"/>
          </a:xfrm>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bwMode="auto">
          <a:xfrm>
            <a:off x="7718425" y="6562725"/>
            <a:ext cx="1335088" cy="247650"/>
          </a:xfrm>
          <a:prstGeom prst="rect">
            <a:avLst/>
          </a:prstGeom>
          <a:ln>
            <a:miter lim="800000"/>
            <a:headEnd/>
            <a:tailEnd/>
          </a:ln>
        </p:spPr>
        <p:txBody>
          <a:bodyPr vert="horz" wrap="none" lIns="92075" tIns="0" rIns="92075" bIns="0" numCol="1" anchor="ctr" anchorCtr="0" compatLnSpc="1">
            <a:prstTxWarp prst="textNoShape">
              <a:avLst/>
            </a:prstTxWarp>
          </a:bodyPr>
          <a:lstStyle>
            <a:lvl2pPr lvl="1" algn="r">
              <a:defRPr sz="1400" i="0"/>
            </a:lvl2pPr>
          </a:lstStyle>
          <a:p>
            <a:pPr lvl="1">
              <a:defRPr/>
            </a:pPr>
            <a:fld id="{F01FDC51-DD7A-E34D-B5A5-800B5435F187}" type="slidenum">
              <a:rPr lang="en-US"/>
              <a:pPr lvl="1">
                <a:defRPr/>
              </a:pPr>
              <a:t>‹#›</a:t>
            </a:fld>
            <a:endParaRPr lang="en-US"/>
          </a:p>
        </p:txBody>
      </p:sp>
    </p:spTree>
    <p:extLst>
      <p:ext uri="{BB962C8B-B14F-4D97-AF65-F5344CB8AC3E}">
        <p14:creationId xmlns:p14="http://schemas.microsoft.com/office/powerpoint/2010/main" val="30651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812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175"/>
            <a:ext cx="1984375" cy="5764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3413" y="3175"/>
            <a:ext cx="5805487" cy="5764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24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882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62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52588"/>
            <a:ext cx="36782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38" y="1652588"/>
            <a:ext cx="36782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14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03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997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346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073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62235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FF66">
                <a:alpha val="50000"/>
              </a:srgbClr>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66800" y="1652588"/>
            <a:ext cx="7508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79" name="Rectangle 3"/>
          <p:cNvSpPr>
            <a:spLocks noGrp="1" noChangeArrowheads="1"/>
          </p:cNvSpPr>
          <p:nvPr>
            <p:ph type="ftr" sz="quarter" idx="3"/>
          </p:nvPr>
        </p:nvSpPr>
        <p:spPr bwMode="auto">
          <a:xfrm>
            <a:off x="152400" y="6508750"/>
            <a:ext cx="8763000" cy="304800"/>
          </a:xfrm>
          <a:prstGeom prst="rect">
            <a:avLst/>
          </a:prstGeom>
          <a:noFill/>
          <a:ln w="9525">
            <a:noFill/>
            <a:miter lim="800000"/>
            <a:headEnd/>
            <a:tailEnd/>
          </a:ln>
          <a:effectLst/>
        </p:spPr>
        <p:txBody>
          <a:bodyPr vert="horz" wrap="none" lIns="46038" tIns="46038" rIns="46038" bIns="46038" numCol="1" anchor="t" anchorCtr="0" compatLnSpc="1">
            <a:prstTxWarp prst="textNoShape">
              <a:avLst/>
            </a:prstTxWarp>
          </a:bodyPr>
          <a:lstStyle>
            <a:lvl1pPr>
              <a:defRPr sz="1400" i="0">
                <a:latin typeface="Times New Roman" pitchFamily="-107" charset="0"/>
                <a:ea typeface="+mn-ea"/>
                <a:cs typeface="+mn-cs"/>
              </a:defRPr>
            </a:lvl1pPr>
          </a:lstStyle>
          <a:p>
            <a:pPr>
              <a:defRPr/>
            </a:pPr>
            <a:endParaRPr lang="en-US"/>
          </a:p>
        </p:txBody>
      </p:sp>
      <p:sp>
        <p:nvSpPr>
          <p:cNvPr id="1028" name="Rectangle 6"/>
          <p:cNvSpPr>
            <a:spLocks noGrp="1" noChangeArrowheads="1"/>
          </p:cNvSpPr>
          <p:nvPr>
            <p:ph type="title"/>
          </p:nvPr>
        </p:nvSpPr>
        <p:spPr bwMode="auto">
          <a:xfrm>
            <a:off x="633413" y="3175"/>
            <a:ext cx="72151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038" tIns="46038" rIns="46038" bIns="46038"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47"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rtl="0" eaLnBrk="0" fontAlgn="base" hangingPunct="0">
        <a:lnSpc>
          <a:spcPct val="85000"/>
        </a:lnSpc>
        <a:spcBef>
          <a:spcPct val="0"/>
        </a:spcBef>
        <a:spcAft>
          <a:spcPct val="0"/>
        </a:spcAft>
        <a:defRPr kumimoji="1" sz="2800">
          <a:solidFill>
            <a:schemeClr val="tx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2pPr>
      <a:lvl3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3pPr>
      <a:lvl4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4pPr>
      <a:lvl5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5pPr>
      <a:lvl6pPr marL="457200" algn="l" rtl="0" eaLnBrk="0" fontAlgn="base" hangingPunct="0">
        <a:lnSpc>
          <a:spcPct val="85000"/>
        </a:lnSpc>
        <a:spcBef>
          <a:spcPct val="0"/>
        </a:spcBef>
        <a:spcAft>
          <a:spcPct val="0"/>
        </a:spcAft>
        <a:defRPr kumimoji="1" sz="2800">
          <a:solidFill>
            <a:schemeClr val="tx1"/>
          </a:solidFill>
          <a:latin typeface="Arial" pitchFamily="-107" charset="0"/>
        </a:defRPr>
      </a:lvl6pPr>
      <a:lvl7pPr marL="914400" algn="l" rtl="0" eaLnBrk="0" fontAlgn="base" hangingPunct="0">
        <a:lnSpc>
          <a:spcPct val="85000"/>
        </a:lnSpc>
        <a:spcBef>
          <a:spcPct val="0"/>
        </a:spcBef>
        <a:spcAft>
          <a:spcPct val="0"/>
        </a:spcAft>
        <a:defRPr kumimoji="1" sz="2800">
          <a:solidFill>
            <a:schemeClr val="tx1"/>
          </a:solidFill>
          <a:latin typeface="Arial" pitchFamily="-107" charset="0"/>
        </a:defRPr>
      </a:lvl7pPr>
      <a:lvl8pPr marL="1371600" algn="l" rtl="0" eaLnBrk="0" fontAlgn="base" hangingPunct="0">
        <a:lnSpc>
          <a:spcPct val="85000"/>
        </a:lnSpc>
        <a:spcBef>
          <a:spcPct val="0"/>
        </a:spcBef>
        <a:spcAft>
          <a:spcPct val="0"/>
        </a:spcAft>
        <a:defRPr kumimoji="1" sz="2800">
          <a:solidFill>
            <a:schemeClr val="tx1"/>
          </a:solidFill>
          <a:latin typeface="Arial" pitchFamily="-107" charset="0"/>
        </a:defRPr>
      </a:lvl8pPr>
      <a:lvl9pPr marL="1828800" algn="l" rtl="0" eaLnBrk="0" fontAlgn="base" hangingPunct="0">
        <a:lnSpc>
          <a:spcPct val="85000"/>
        </a:lnSpc>
        <a:spcBef>
          <a:spcPct val="0"/>
        </a:spcBef>
        <a:spcAft>
          <a:spcPct val="0"/>
        </a:spcAft>
        <a:defRPr kumimoji="1" sz="2800">
          <a:solidFill>
            <a:schemeClr val="tx1"/>
          </a:solidFill>
          <a:latin typeface="Arial" pitchFamily="-107" charset="0"/>
        </a:defRPr>
      </a:lvl9pPr>
    </p:titleStyle>
    <p:bodyStyle>
      <a:lvl1pPr marL="342900" indent="-342900" algn="l" rtl="0" eaLnBrk="0" fontAlgn="base" hangingPunct="0">
        <a:spcBef>
          <a:spcPct val="20000"/>
        </a:spcBef>
        <a:spcAft>
          <a:spcPct val="0"/>
        </a:spcAft>
        <a:buClr>
          <a:srgbClr val="1C07FF"/>
        </a:buClr>
        <a:buFont typeface="Times" charset="0"/>
        <a:buChar char="•"/>
        <a:defRPr kumimoji="1"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1C07FF"/>
        </a:buClr>
        <a:buChar char="–"/>
        <a:defRPr kumimoji="1" sz="2400">
          <a:solidFill>
            <a:schemeClr val="tx1"/>
          </a:solidFill>
          <a:latin typeface="+mn-lt"/>
          <a:ea typeface="ＭＳ Ｐゴシック" pitchFamily="-107" charset="-128"/>
        </a:defRPr>
      </a:lvl2pPr>
      <a:lvl3pPr marL="1085850" indent="-228600" algn="l" rtl="0" eaLnBrk="0" fontAlgn="base" hangingPunct="0">
        <a:spcBef>
          <a:spcPct val="20000"/>
        </a:spcBef>
        <a:spcAft>
          <a:spcPct val="0"/>
        </a:spcAft>
        <a:buClr>
          <a:srgbClr val="1C07FF"/>
        </a:buClr>
        <a:buFont typeface="Times" charset="0"/>
        <a:buChar char="•"/>
        <a:defRPr kumimoji="1" sz="2000">
          <a:solidFill>
            <a:schemeClr val="tx1"/>
          </a:solidFill>
          <a:latin typeface="+mn-lt"/>
          <a:ea typeface="ＭＳ Ｐゴシック" pitchFamily="-107" charset="-128"/>
        </a:defRPr>
      </a:lvl3pPr>
      <a:lvl4pPr marL="1428750" indent="-228600" algn="l" rtl="0" eaLnBrk="0" fontAlgn="base" hangingPunct="0">
        <a:spcBef>
          <a:spcPct val="20000"/>
        </a:spcBef>
        <a:spcAft>
          <a:spcPct val="0"/>
        </a:spcAft>
        <a:buClr>
          <a:srgbClr val="1C07FF"/>
        </a:buClr>
        <a:buChar char="–"/>
        <a:defRPr kumimoji="1" sz="1400">
          <a:solidFill>
            <a:schemeClr val="tx1"/>
          </a:solidFill>
          <a:latin typeface="+mn-lt"/>
          <a:ea typeface="ＭＳ Ｐゴシック" pitchFamily="-107" charset="-128"/>
        </a:defRPr>
      </a:lvl4pPr>
      <a:lvl5pPr marL="1771650" indent="-228600" algn="l" rtl="0" eaLnBrk="0" fontAlgn="base" hangingPunct="0">
        <a:spcBef>
          <a:spcPct val="20000"/>
        </a:spcBef>
        <a:spcAft>
          <a:spcPct val="0"/>
        </a:spcAft>
        <a:buClr>
          <a:srgbClr val="1C07FF"/>
        </a:buClr>
        <a:buFont typeface="Times" charset="0"/>
        <a:buChar char="•"/>
        <a:defRPr kumimoji="1" sz="1000">
          <a:solidFill>
            <a:schemeClr val="tx1"/>
          </a:solidFill>
          <a:latin typeface="+mn-lt"/>
          <a:ea typeface="ＭＳ Ｐゴシック" pitchFamily="-107" charset="-128"/>
        </a:defRPr>
      </a:lvl5pPr>
      <a:lvl6pPr marL="22288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6pPr>
      <a:lvl7pPr marL="26860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7pPr>
      <a:lvl8pPr marL="31432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8pPr>
      <a:lvl9pPr marL="36004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6"/>
          <p:cNvSpPr txBox="1">
            <a:spLocks noChangeArrowheads="1"/>
          </p:cNvSpPr>
          <p:nvPr/>
        </p:nvSpPr>
        <p:spPr bwMode="auto">
          <a:xfrm>
            <a:off x="0" y="152400"/>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spcAft>
                <a:spcPts val="0"/>
              </a:spcAft>
            </a:pPr>
            <a:r>
              <a:rPr lang="en-US" i="0" dirty="0">
                <a:latin typeface="+mn-lt"/>
              </a:rPr>
              <a:t>Increase Student </a:t>
            </a:r>
            <a:r>
              <a:rPr lang="en-US" i="0" dirty="0" smtClean="0">
                <a:latin typeface="+mn-lt"/>
              </a:rPr>
              <a:t>Interest in Bioscience</a:t>
            </a:r>
          </a:p>
          <a:p>
            <a:pPr algn="ctr">
              <a:spcAft>
                <a:spcPts val="0"/>
              </a:spcAft>
            </a:pPr>
            <a:r>
              <a:rPr lang="en-US" sz="1000" dirty="0" smtClean="0"/>
              <a:t> </a:t>
            </a:r>
            <a:endParaRPr lang="en-US" sz="1000" dirty="0" smtClean="0">
              <a:solidFill>
                <a:srgbClr val="1C07FF"/>
              </a:solidFill>
              <a:latin typeface="Comic Sans MS" charset="0"/>
              <a:cs typeface="Comic Sans MS" charset="0"/>
            </a:endParaRPr>
          </a:p>
          <a:p>
            <a:pPr algn="ctr">
              <a:spcAft>
                <a:spcPts val="0"/>
              </a:spcAft>
            </a:pPr>
            <a:r>
              <a:rPr lang="en-US" sz="3200" dirty="0" smtClean="0">
                <a:solidFill>
                  <a:srgbClr val="1C07FF"/>
                </a:solidFill>
                <a:latin typeface="Comic Sans MS" charset="0"/>
                <a:cs typeface="Comic Sans MS" charset="0"/>
              </a:rPr>
              <a:t>Biotechnology </a:t>
            </a:r>
            <a:r>
              <a:rPr lang="en-US" sz="3200" dirty="0">
                <a:solidFill>
                  <a:srgbClr val="1C07FF"/>
                </a:solidFill>
                <a:latin typeface="Comic Sans MS" charset="0"/>
                <a:cs typeface="Comic Sans MS" charset="0"/>
              </a:rPr>
              <a:t>Basics™ by Ellyn </a:t>
            </a:r>
            <a:r>
              <a:rPr lang="en-US" sz="3200" dirty="0" smtClean="0">
                <a:solidFill>
                  <a:srgbClr val="1C07FF"/>
                </a:solidFill>
                <a:latin typeface="Comic Sans MS" charset="0"/>
                <a:cs typeface="Comic Sans MS" charset="0"/>
              </a:rPr>
              <a:t>Daugherty</a:t>
            </a:r>
            <a:endParaRPr lang="en-US" sz="3200" dirty="0">
              <a:solidFill>
                <a:srgbClr val="1C07FF"/>
              </a:solidFill>
              <a:latin typeface="Comic Sans MS" charset="0"/>
              <a:cs typeface="Comic Sans MS" charset="0"/>
            </a:endParaRPr>
          </a:p>
        </p:txBody>
      </p:sp>
      <p:sp>
        <p:nvSpPr>
          <p:cNvPr id="15362" name="Rectangle 243"/>
          <p:cNvSpPr>
            <a:spLocks noGrp="1" noChangeArrowheads="1"/>
          </p:cNvSpPr>
          <p:nvPr/>
        </p:nvSpPr>
        <p:spPr bwMode="auto">
          <a:xfrm>
            <a:off x="457200" y="4495800"/>
            <a:ext cx="632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sz="2000" b="1" i="0" dirty="0">
                <a:latin typeface="+mn-lt"/>
              </a:rPr>
              <a:t>Ellyn </a:t>
            </a:r>
            <a:r>
              <a:rPr lang="en-US" sz="2000" b="1" i="0" dirty="0" smtClean="0">
                <a:latin typeface="+mn-lt"/>
              </a:rPr>
              <a:t>Daugherty</a:t>
            </a:r>
          </a:p>
          <a:p>
            <a:r>
              <a:rPr lang="en-US" sz="2000" dirty="0">
                <a:solidFill>
                  <a:srgbClr val="0000FF"/>
                </a:solidFill>
                <a:latin typeface="+mn-lt"/>
              </a:rPr>
              <a:t>Biotechnology: Science for the New Millennium</a:t>
            </a:r>
            <a:r>
              <a:rPr lang="en-US" sz="2000" i="0" dirty="0">
                <a:solidFill>
                  <a:srgbClr val="0000FF"/>
                </a:solidFill>
                <a:latin typeface="+mn-lt"/>
              </a:rPr>
              <a:t>, </a:t>
            </a:r>
            <a:r>
              <a:rPr lang="en-US" sz="2000" i="0" dirty="0" smtClean="0">
                <a:solidFill>
                  <a:srgbClr val="0000FF"/>
                </a:solidFill>
                <a:latin typeface="+mn-lt"/>
              </a:rPr>
              <a:t>2e</a:t>
            </a:r>
          </a:p>
          <a:p>
            <a:endParaRPr lang="en-US" sz="1000" i="0" dirty="0" smtClean="0">
              <a:latin typeface="+mn-lt"/>
            </a:endParaRPr>
          </a:p>
          <a:p>
            <a:r>
              <a:rPr lang="en-US" sz="2000" i="0" dirty="0" err="1">
                <a:latin typeface="+mn-lt"/>
              </a:rPr>
              <a:t>Ellyn@</a:t>
            </a:r>
            <a:r>
              <a:rPr lang="en-US" sz="2000" i="0" dirty="0" err="1" smtClean="0">
                <a:latin typeface="+mn-lt"/>
              </a:rPr>
              <a:t>BiotechEd.com</a:t>
            </a:r>
            <a:r>
              <a:rPr lang="en-US" sz="2000" i="0" dirty="0" smtClean="0">
                <a:latin typeface="+mn-lt"/>
              </a:rPr>
              <a:t>		</a:t>
            </a:r>
          </a:p>
          <a:p>
            <a:r>
              <a:rPr lang="en-US" sz="2000" i="0" dirty="0" err="1" smtClean="0">
                <a:latin typeface="+mn-lt"/>
              </a:rPr>
              <a:t>www.BiotechEd.com</a:t>
            </a:r>
            <a:endParaRPr lang="en-US" sz="2000" i="0" dirty="0">
              <a:solidFill>
                <a:srgbClr val="0000FF"/>
              </a:solidFill>
              <a:latin typeface="+mn-lt"/>
            </a:endParaRPr>
          </a:p>
          <a:p>
            <a:endParaRPr lang="en-US" sz="2000" i="0" dirty="0">
              <a:latin typeface="+mn-lt"/>
            </a:endParaRPr>
          </a:p>
        </p:txBody>
      </p:sp>
      <p:pic>
        <p:nvPicPr>
          <p:cNvPr id="15363" name="Picture 1" descr="1_YellowCover_SpooledD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905000"/>
            <a:ext cx="39020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1447800"/>
            <a:ext cx="9144000" cy="420628"/>
          </a:xfrm>
          <a:prstGeom prst="rect">
            <a:avLst/>
          </a:prstGeom>
          <a:noFill/>
        </p:spPr>
        <p:txBody>
          <a:bodyPr wrap="square" rtlCol="0">
            <a:spAutoFit/>
          </a:bodyPr>
          <a:lstStyle/>
          <a:p>
            <a:pPr algn="ctr"/>
            <a:r>
              <a:rPr lang="en-US" sz="3200" i="0" baseline="30000" dirty="0" smtClean="0">
                <a:latin typeface="+mn-lt"/>
              </a:rPr>
              <a:t>Get students excited about doing real, applied science</a:t>
            </a:r>
            <a:endParaRPr lang="en-US" sz="3200" i="0" dirty="0">
              <a:latin typeface="+mn-lt"/>
            </a:endParaRPr>
          </a:p>
        </p:txBody>
      </p:sp>
      <p:pic>
        <p:nvPicPr>
          <p:cNvPr id="9" name="Picture 8" descr="Screen Shot 2018-10-26 at 3.10.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905000"/>
            <a:ext cx="4470162" cy="2252962"/>
          </a:xfrm>
          <a:prstGeom prst="rect">
            <a:avLst/>
          </a:prstGeom>
        </p:spPr>
      </p:pic>
      <p:pic>
        <p:nvPicPr>
          <p:cNvPr id="11" name="Picture 26" descr="ED_Lab_author.jpg                                              0006E55APrettyWoman                    BF57A6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267200"/>
            <a:ext cx="1454150" cy="217397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 y="6096000"/>
            <a:ext cx="6001688" cy="400110"/>
          </a:xfrm>
          <a:prstGeom prst="rect">
            <a:avLst/>
          </a:prstGeom>
          <a:noFill/>
        </p:spPr>
        <p:txBody>
          <a:bodyPr wrap="none">
            <a:spAutoFit/>
          </a:bodyPr>
          <a:lstStyle/>
          <a:p>
            <a:pPr>
              <a:defRPr/>
            </a:pPr>
            <a:r>
              <a:rPr lang="en-US" sz="2000" i="0" dirty="0" err="1" smtClean="0">
                <a:solidFill>
                  <a:srgbClr val="FF0066"/>
                </a:solidFill>
                <a:latin typeface="+mn-lt"/>
              </a:rPr>
              <a:t>Wanna</a:t>
            </a:r>
            <a:r>
              <a:rPr lang="en-US" sz="2000" i="0" dirty="0" smtClean="0">
                <a:solidFill>
                  <a:srgbClr val="FF0066"/>
                </a:solidFill>
                <a:latin typeface="+mn-lt"/>
              </a:rPr>
              <a:t> make cheese?   Turn to PPT slide #6  &gt;&gt;&gt;&gt;</a:t>
            </a:r>
            <a:endParaRPr lang="en-US" sz="2000" i="0" dirty="0">
              <a:solidFill>
                <a:srgbClr val="FF0066"/>
              </a:solidFill>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71600"/>
            <a:ext cx="10515600" cy="10515600"/>
          </a:xfrm>
          <a:prstGeom prst="rect">
            <a:avLst/>
          </a:prstGeom>
        </p:spPr>
      </p:pic>
      <p:sp>
        <p:nvSpPr>
          <p:cNvPr id="11" name="Rectangle 10"/>
          <p:cNvSpPr/>
          <p:nvPr/>
        </p:nvSpPr>
        <p:spPr>
          <a:xfrm>
            <a:off x="228600" y="1174393"/>
            <a:ext cx="8915400" cy="5068054"/>
          </a:xfrm>
          <a:prstGeom prst="rect">
            <a:avLst/>
          </a:prstGeom>
        </p:spPr>
        <p:txBody>
          <a:bodyPr wrap="square">
            <a:spAutoFit/>
          </a:bodyPr>
          <a:lstStyle/>
          <a:p>
            <a:pPr marL="171450" indent="-171450">
              <a:spcAft>
                <a:spcPts val="1800"/>
              </a:spcAft>
              <a:buFont typeface="Arial"/>
              <a:buChar char="•"/>
            </a:pPr>
            <a:r>
              <a:rPr lang="en-US" sz="2000" i="0" dirty="0" smtClean="0">
                <a:solidFill>
                  <a:schemeClr val="bg1"/>
                </a:solidFill>
                <a:latin typeface="+mn-lt"/>
              </a:rPr>
              <a:t>Biology </a:t>
            </a:r>
            <a:r>
              <a:rPr lang="en-US" sz="2000" i="0" dirty="0">
                <a:solidFill>
                  <a:schemeClr val="bg1"/>
                </a:solidFill>
                <a:latin typeface="+mn-lt"/>
              </a:rPr>
              <a:t>students are </a:t>
            </a:r>
            <a:r>
              <a:rPr lang="en-US" sz="2000" b="1" i="0" u="sng" dirty="0">
                <a:solidFill>
                  <a:schemeClr val="bg1"/>
                </a:solidFill>
                <a:latin typeface="+mn-lt"/>
              </a:rPr>
              <a:t>inherently interested </a:t>
            </a:r>
            <a:r>
              <a:rPr lang="en-US" sz="2000" i="0" dirty="0">
                <a:solidFill>
                  <a:schemeClr val="bg1"/>
                </a:solidFill>
                <a:latin typeface="+mn-lt"/>
              </a:rPr>
              <a:t>in </a:t>
            </a:r>
            <a:r>
              <a:rPr lang="en-US" sz="2000" i="0" dirty="0" smtClean="0">
                <a:solidFill>
                  <a:schemeClr val="bg1"/>
                </a:solidFill>
                <a:latin typeface="+mn-lt"/>
              </a:rPr>
              <a:t>lab work </a:t>
            </a:r>
            <a:r>
              <a:rPr lang="en-US" sz="2000" i="0" dirty="0">
                <a:solidFill>
                  <a:schemeClr val="bg1"/>
                </a:solidFill>
                <a:latin typeface="+mn-lt"/>
              </a:rPr>
              <a:t>and it's </a:t>
            </a:r>
            <a:r>
              <a:rPr lang="en-US" sz="2000" i="0" dirty="0" smtClean="0">
                <a:solidFill>
                  <a:schemeClr val="bg1"/>
                </a:solidFill>
                <a:latin typeface="+mn-lt"/>
              </a:rPr>
              <a:t>applications. </a:t>
            </a:r>
          </a:p>
          <a:p>
            <a:pPr marL="171450" indent="-171450">
              <a:spcAft>
                <a:spcPts val="1800"/>
              </a:spcAft>
              <a:buFont typeface="Arial"/>
              <a:buChar char="•"/>
            </a:pPr>
            <a:r>
              <a:rPr lang="en-US" sz="2000" i="0" dirty="0">
                <a:solidFill>
                  <a:schemeClr val="bg1"/>
                </a:solidFill>
                <a:latin typeface="+mn-lt"/>
              </a:rPr>
              <a:t>Biotechnology is one of the fastest growing industries </a:t>
            </a:r>
            <a:r>
              <a:rPr lang="en-US" sz="2000" i="0" dirty="0" smtClean="0">
                <a:solidFill>
                  <a:schemeClr val="bg1"/>
                </a:solidFill>
                <a:latin typeface="+mn-lt"/>
              </a:rPr>
              <a:t>with plenty of </a:t>
            </a:r>
            <a:r>
              <a:rPr lang="en-US" sz="2000" b="1" i="0" u="sng" dirty="0" smtClean="0">
                <a:solidFill>
                  <a:schemeClr val="bg1"/>
                </a:solidFill>
                <a:latin typeface="+mn-lt"/>
              </a:rPr>
              <a:t>careers</a:t>
            </a:r>
            <a:r>
              <a:rPr lang="en-US" sz="2000" i="0" dirty="0" smtClean="0">
                <a:solidFill>
                  <a:schemeClr val="bg1"/>
                </a:solidFill>
                <a:latin typeface="+mn-lt"/>
              </a:rPr>
              <a:t> in the science and business of biotech.</a:t>
            </a:r>
          </a:p>
          <a:p>
            <a:pPr marL="171450" indent="-171450">
              <a:spcAft>
                <a:spcPts val="1800"/>
              </a:spcAft>
              <a:buFont typeface="Arial"/>
              <a:buChar char="•"/>
            </a:pPr>
            <a:r>
              <a:rPr lang="en-US" sz="2000" i="0" dirty="0" smtClean="0">
                <a:solidFill>
                  <a:schemeClr val="bg1"/>
                </a:solidFill>
                <a:latin typeface="+mn-lt"/>
              </a:rPr>
              <a:t>High interest introductory </a:t>
            </a:r>
            <a:r>
              <a:rPr lang="en-US" sz="2000" i="0" dirty="0">
                <a:solidFill>
                  <a:schemeClr val="bg1"/>
                </a:solidFill>
                <a:latin typeface="+mn-lt"/>
              </a:rPr>
              <a:t>molecular </a:t>
            </a:r>
            <a:r>
              <a:rPr lang="en-US" sz="2000" i="0" dirty="0" smtClean="0">
                <a:solidFill>
                  <a:schemeClr val="bg1"/>
                </a:solidFill>
                <a:latin typeface="+mn-lt"/>
              </a:rPr>
              <a:t>biology and </a:t>
            </a:r>
            <a:r>
              <a:rPr lang="en-US" sz="2000" i="0" dirty="0">
                <a:solidFill>
                  <a:schemeClr val="bg1"/>
                </a:solidFill>
                <a:latin typeface="+mn-lt"/>
              </a:rPr>
              <a:t>research and diagnostics used in medicine, agriculture, industry, and environmental </a:t>
            </a:r>
            <a:r>
              <a:rPr lang="en-US" sz="2000" b="1" i="0" u="sng" dirty="0" smtClean="0">
                <a:solidFill>
                  <a:schemeClr val="bg1"/>
                </a:solidFill>
                <a:latin typeface="+mn-lt"/>
              </a:rPr>
              <a:t>applications</a:t>
            </a:r>
            <a:r>
              <a:rPr lang="en-US" sz="2000" i="0" dirty="0" smtClean="0">
                <a:solidFill>
                  <a:schemeClr val="bg1"/>
                </a:solidFill>
                <a:latin typeface="+mn-lt"/>
              </a:rPr>
              <a:t>. </a:t>
            </a:r>
          </a:p>
          <a:p>
            <a:pPr marL="171450" indent="-171450">
              <a:spcAft>
                <a:spcPts val="1800"/>
              </a:spcAft>
              <a:buFont typeface="Arial"/>
              <a:buChar char="•"/>
            </a:pPr>
            <a:r>
              <a:rPr lang="en-US" sz="2000" i="0" dirty="0" smtClean="0">
                <a:solidFill>
                  <a:schemeClr val="bg1"/>
                </a:solidFill>
                <a:latin typeface="+mn-lt"/>
              </a:rPr>
              <a:t>Students learn organization</a:t>
            </a:r>
            <a:r>
              <a:rPr lang="en-US" sz="2000" i="0" dirty="0">
                <a:solidFill>
                  <a:schemeClr val="bg1"/>
                </a:solidFill>
                <a:latin typeface="+mn-lt"/>
              </a:rPr>
              <a:t>, self-directedness, </a:t>
            </a:r>
            <a:r>
              <a:rPr lang="en-US" sz="2000" i="0" dirty="0" smtClean="0">
                <a:solidFill>
                  <a:schemeClr val="bg1"/>
                </a:solidFill>
                <a:latin typeface="+mn-lt"/>
              </a:rPr>
              <a:t>attention to detail, responsibility </a:t>
            </a:r>
            <a:r>
              <a:rPr lang="en-US" sz="2000" i="0" dirty="0">
                <a:solidFill>
                  <a:schemeClr val="bg1"/>
                </a:solidFill>
                <a:latin typeface="+mn-lt"/>
              </a:rPr>
              <a:t>and </a:t>
            </a:r>
            <a:r>
              <a:rPr lang="en-US" sz="2000" i="0" dirty="0" smtClean="0">
                <a:solidFill>
                  <a:schemeClr val="bg1"/>
                </a:solidFill>
                <a:latin typeface="+mn-lt"/>
              </a:rPr>
              <a:t>workplace </a:t>
            </a:r>
            <a:r>
              <a:rPr lang="en-US" sz="2000" i="0" dirty="0">
                <a:solidFill>
                  <a:schemeClr val="bg1"/>
                </a:solidFill>
                <a:latin typeface="+mn-lt"/>
              </a:rPr>
              <a:t>etiquette </a:t>
            </a:r>
            <a:r>
              <a:rPr lang="en-US" sz="2000" i="0" dirty="0" smtClean="0">
                <a:solidFill>
                  <a:schemeClr val="bg1"/>
                </a:solidFill>
                <a:latin typeface="+mn-lt"/>
              </a:rPr>
              <a:t>= </a:t>
            </a:r>
            <a:r>
              <a:rPr lang="en-US" sz="2000" b="1" i="0" u="sng" dirty="0" smtClean="0">
                <a:solidFill>
                  <a:schemeClr val="bg1"/>
                </a:solidFill>
                <a:latin typeface="+mn-lt"/>
              </a:rPr>
              <a:t>laboratory and life skills</a:t>
            </a:r>
            <a:r>
              <a:rPr lang="en-US" sz="2000" i="0" dirty="0" smtClean="0">
                <a:solidFill>
                  <a:schemeClr val="bg1"/>
                </a:solidFill>
                <a:latin typeface="+mn-lt"/>
              </a:rPr>
              <a:t>. </a:t>
            </a:r>
          </a:p>
          <a:p>
            <a:pPr marL="171450" indent="-171450">
              <a:spcAft>
                <a:spcPts val="1800"/>
              </a:spcAft>
              <a:buFont typeface="Arial"/>
              <a:buChar char="•"/>
            </a:pPr>
            <a:r>
              <a:rPr lang="en-US" sz="2000" i="0" dirty="0" smtClean="0">
                <a:solidFill>
                  <a:schemeClr val="bg1"/>
                </a:solidFill>
                <a:latin typeface="+mn-lt"/>
              </a:rPr>
              <a:t>Students are </a:t>
            </a:r>
            <a:r>
              <a:rPr lang="en-US" sz="2000" b="1" i="0" u="sng" dirty="0" smtClean="0">
                <a:solidFill>
                  <a:schemeClr val="bg1"/>
                </a:solidFill>
                <a:latin typeface="+mn-lt"/>
              </a:rPr>
              <a:t>better prepared </a:t>
            </a:r>
            <a:r>
              <a:rPr lang="en-US" sz="2000" i="0" dirty="0">
                <a:solidFill>
                  <a:schemeClr val="bg1"/>
                </a:solidFill>
                <a:latin typeface="+mn-lt"/>
              </a:rPr>
              <a:t>for </a:t>
            </a:r>
            <a:r>
              <a:rPr lang="en-US" sz="2000" i="0" dirty="0" smtClean="0">
                <a:solidFill>
                  <a:schemeClr val="bg1"/>
                </a:solidFill>
                <a:latin typeface="+mn-lt"/>
              </a:rPr>
              <a:t>AP courses, research projects and college majors in science. </a:t>
            </a:r>
          </a:p>
          <a:p>
            <a:pPr marL="171450" indent="-171450">
              <a:spcAft>
                <a:spcPts val="1800"/>
              </a:spcAft>
              <a:buFont typeface="Arial"/>
              <a:buChar char="•"/>
            </a:pPr>
            <a:r>
              <a:rPr lang="en-US" sz="2000" i="0" dirty="0" smtClean="0">
                <a:solidFill>
                  <a:schemeClr val="bg1"/>
                </a:solidFill>
                <a:latin typeface="+mn-lt"/>
              </a:rPr>
              <a:t>Seeing value and interest </a:t>
            </a:r>
            <a:r>
              <a:rPr lang="en-US" sz="2000" i="0" dirty="0">
                <a:solidFill>
                  <a:schemeClr val="bg1"/>
                </a:solidFill>
                <a:latin typeface="+mn-lt"/>
              </a:rPr>
              <a:t>in </a:t>
            </a:r>
            <a:r>
              <a:rPr lang="en-US" sz="2000" i="0" dirty="0" smtClean="0">
                <a:solidFill>
                  <a:schemeClr val="bg1"/>
                </a:solidFill>
                <a:latin typeface="+mn-lt"/>
              </a:rPr>
              <a:t>the curriculum often </a:t>
            </a:r>
            <a:r>
              <a:rPr lang="en-US" sz="2000" i="0" dirty="0">
                <a:solidFill>
                  <a:schemeClr val="bg1"/>
                </a:solidFill>
                <a:latin typeface="+mn-lt"/>
              </a:rPr>
              <a:t>leads to the development of </a:t>
            </a:r>
            <a:r>
              <a:rPr lang="en-US" sz="2000" b="1" i="0" u="sng" dirty="0">
                <a:solidFill>
                  <a:schemeClr val="bg1"/>
                </a:solidFill>
                <a:latin typeface="+mn-lt"/>
              </a:rPr>
              <a:t>stand-alone or pathway biotechnology programs</a:t>
            </a:r>
            <a:r>
              <a:rPr lang="en-US" sz="2000" i="0" dirty="0" smtClean="0">
                <a:solidFill>
                  <a:schemeClr val="bg1"/>
                </a:solidFill>
                <a:latin typeface="+mn-lt"/>
              </a:rPr>
              <a:t>.</a:t>
            </a:r>
          </a:p>
          <a:p>
            <a:pPr marL="171450" indent="-171450">
              <a:spcAft>
                <a:spcPts val="1800"/>
              </a:spcAft>
              <a:buFont typeface="Arial"/>
              <a:buChar char="•"/>
            </a:pPr>
            <a:endParaRPr lang="en-US" sz="2000" i="0" baseline="30000" dirty="0">
              <a:solidFill>
                <a:schemeClr val="bg1"/>
              </a:solidFill>
              <a:latin typeface="+mn-lt"/>
            </a:endParaRPr>
          </a:p>
        </p:txBody>
      </p:sp>
      <p:sp>
        <p:nvSpPr>
          <p:cNvPr id="12" name="Text Box 6"/>
          <p:cNvSpPr txBox="1">
            <a:spLocks noChangeArrowheads="1"/>
          </p:cNvSpPr>
          <p:nvPr/>
        </p:nvSpPr>
        <p:spPr bwMode="auto">
          <a:xfrm>
            <a:off x="-228600" y="381000"/>
            <a:ext cx="90160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r>
              <a:rPr lang="en-US" sz="1000" dirty="0" smtClean="0">
                <a:solidFill>
                  <a:srgbClr val="FFFFFF"/>
                </a:solidFill>
              </a:rPr>
              <a:t> </a:t>
            </a:r>
            <a:r>
              <a:rPr lang="en-US" sz="3200" dirty="0" smtClean="0">
                <a:solidFill>
                  <a:srgbClr val="FFFFFF"/>
                </a:solidFill>
                <a:latin typeface="Comic Sans MS" charset="0"/>
                <a:cs typeface="Comic Sans MS" charset="0"/>
              </a:rPr>
              <a:t>Why Teach Biotech in Biology Courses?</a:t>
            </a:r>
            <a:endParaRPr lang="en-US" sz="3200" dirty="0">
              <a:solidFill>
                <a:srgbClr val="FFFFFF"/>
              </a:solidFill>
              <a:latin typeface="Comic Sans MS" charset="0"/>
              <a:cs typeface="Comic Sans MS" charset="0"/>
            </a:endParaRPr>
          </a:p>
          <a:p>
            <a:pPr algn="ctr"/>
            <a:r>
              <a:rPr lang="en-US" sz="1200" dirty="0" smtClean="0">
                <a:solidFill>
                  <a:srgbClr val="FFFFFF"/>
                </a:solidFill>
                <a:latin typeface="Comic Sans MS" charset="0"/>
                <a:cs typeface="Comic Sans MS" charset="0"/>
              </a:rPr>
              <a:t> </a:t>
            </a:r>
            <a:endParaRPr lang="en-US" sz="1200" dirty="0">
              <a:solidFill>
                <a:srgbClr val="FFFFFF"/>
              </a:solidFill>
              <a:latin typeface="Comic Sans MS" charset="0"/>
              <a:cs typeface="Comic Sans MS" charset="0"/>
            </a:endParaRPr>
          </a:p>
        </p:txBody>
      </p:sp>
    </p:spTree>
    <p:extLst>
      <p:ext uri="{BB962C8B-B14F-4D97-AF65-F5344CB8AC3E}">
        <p14:creationId xmlns:p14="http://schemas.microsoft.com/office/powerpoint/2010/main" val="6451611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0" y="2286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r>
              <a:rPr lang="en-US" sz="3200" i="0" dirty="0" smtClean="0">
                <a:latin typeface="Comic Sans MS"/>
                <a:cs typeface="Comic Sans MS"/>
              </a:rPr>
              <a:t> Biotechnology Basics™ </a:t>
            </a:r>
            <a:r>
              <a:rPr lang="en-US" sz="3200" i="0" dirty="0">
                <a:latin typeface="Comic Sans MS"/>
                <a:cs typeface="Comic Sans MS"/>
              </a:rPr>
              <a:t>by Ellyn </a:t>
            </a:r>
            <a:r>
              <a:rPr lang="en-US" sz="3200" i="0" dirty="0" smtClean="0">
                <a:latin typeface="Comic Sans MS"/>
                <a:cs typeface="Comic Sans MS"/>
              </a:rPr>
              <a:t>Daugherty </a:t>
            </a:r>
          </a:p>
          <a:p>
            <a:pPr algn="ctr"/>
            <a:r>
              <a:rPr lang="en-US" i="0" dirty="0">
                <a:solidFill>
                  <a:srgbClr val="0000FF"/>
                </a:solidFill>
                <a:latin typeface="+mn-lt"/>
                <a:cs typeface="Comic Sans MS"/>
              </a:rPr>
              <a:t>k</a:t>
            </a:r>
            <a:r>
              <a:rPr lang="en-US" i="0" dirty="0" smtClean="0">
                <a:solidFill>
                  <a:srgbClr val="0000FF"/>
                </a:solidFill>
                <a:latin typeface="+mn-lt"/>
                <a:cs typeface="Comic Sans MS"/>
              </a:rPr>
              <a:t>its providing </a:t>
            </a:r>
            <a:r>
              <a:rPr lang="en-US" i="0" dirty="0">
                <a:solidFill>
                  <a:srgbClr val="0000FF"/>
                </a:solidFill>
                <a:latin typeface="+mn-lt"/>
                <a:cs typeface="Comic Sans MS"/>
              </a:rPr>
              <a:t>the consumable materials and </a:t>
            </a:r>
            <a:r>
              <a:rPr lang="en-US" i="0" dirty="0" smtClean="0">
                <a:solidFill>
                  <a:srgbClr val="0000FF"/>
                </a:solidFill>
                <a:latin typeface="+mn-lt"/>
                <a:cs typeface="Comic Sans MS"/>
              </a:rPr>
              <a:t>protocol for</a:t>
            </a:r>
            <a:endParaRPr lang="en-US" i="0" dirty="0">
              <a:solidFill>
                <a:srgbClr val="0000FF"/>
              </a:solidFill>
              <a:latin typeface="+mn-lt"/>
              <a:cs typeface="Comic Sans MS" charset="0"/>
            </a:endParaRPr>
          </a:p>
        </p:txBody>
      </p:sp>
      <p:sp>
        <p:nvSpPr>
          <p:cNvPr id="5" name="Rectangle 4"/>
          <p:cNvSpPr/>
          <p:nvPr/>
        </p:nvSpPr>
        <p:spPr>
          <a:xfrm>
            <a:off x="457200" y="1600200"/>
            <a:ext cx="5867400" cy="4539704"/>
          </a:xfrm>
          <a:prstGeom prst="rect">
            <a:avLst/>
          </a:prstGeom>
        </p:spPr>
        <p:txBody>
          <a:bodyPr wrap="square">
            <a:spAutoFit/>
          </a:bodyPr>
          <a:lstStyle/>
          <a:p>
            <a:pPr marL="457200" indent="-457200">
              <a:spcAft>
                <a:spcPts val="300"/>
              </a:spcAft>
              <a:buFont typeface="Arial"/>
              <a:buChar char="•"/>
            </a:pPr>
            <a:r>
              <a:rPr lang="en-US" i="0" dirty="0">
                <a:latin typeface="+mn-lt"/>
                <a:cs typeface="Comic Sans MS"/>
              </a:rPr>
              <a:t>Cheese </a:t>
            </a:r>
            <a:r>
              <a:rPr lang="en-US" i="0" dirty="0" smtClean="0">
                <a:latin typeface="+mn-lt"/>
                <a:cs typeface="Comic Sans MS"/>
              </a:rPr>
              <a:t>Biotechnology</a:t>
            </a:r>
          </a:p>
          <a:p>
            <a:pPr>
              <a:spcAft>
                <a:spcPts val="300"/>
              </a:spcAft>
            </a:pPr>
            <a:endParaRPr lang="en-US" i="0" dirty="0">
              <a:latin typeface="+mn-lt"/>
              <a:cs typeface="Comic Sans MS"/>
            </a:endParaRPr>
          </a:p>
          <a:p>
            <a:pPr marL="457200" indent="-457200">
              <a:spcAft>
                <a:spcPts val="300"/>
              </a:spcAft>
              <a:buFont typeface="Arial"/>
              <a:buChar char="•"/>
            </a:pPr>
            <a:r>
              <a:rPr lang="en-US" i="0" dirty="0" smtClean="0">
                <a:latin typeface="+mn-lt"/>
                <a:cs typeface="Comic Sans MS"/>
              </a:rPr>
              <a:t>Micropipeting Mastery</a:t>
            </a:r>
          </a:p>
          <a:p>
            <a:pPr>
              <a:spcAft>
                <a:spcPts val="300"/>
              </a:spcAft>
            </a:pPr>
            <a:endParaRPr lang="en-US" i="0" dirty="0">
              <a:latin typeface="+mn-lt"/>
              <a:cs typeface="Comic Sans MS"/>
            </a:endParaRPr>
          </a:p>
          <a:p>
            <a:pPr marL="457200" indent="-457200">
              <a:spcAft>
                <a:spcPts val="300"/>
              </a:spcAft>
              <a:buFont typeface="Arial"/>
              <a:buChar char="•"/>
            </a:pPr>
            <a:r>
              <a:rPr lang="en-US" i="0" dirty="0">
                <a:latin typeface="+mn-lt"/>
                <a:cs typeface="Comic Sans MS"/>
              </a:rPr>
              <a:t>DNA Spooling with a </a:t>
            </a:r>
            <a:r>
              <a:rPr lang="en-US" i="0" dirty="0" smtClean="0">
                <a:latin typeface="+mn-lt"/>
                <a:cs typeface="Comic Sans MS"/>
              </a:rPr>
              <a:t>Twist</a:t>
            </a:r>
          </a:p>
          <a:p>
            <a:pPr>
              <a:spcAft>
                <a:spcPts val="300"/>
              </a:spcAft>
            </a:pPr>
            <a:endParaRPr lang="en-US" i="0" dirty="0">
              <a:latin typeface="+mn-lt"/>
              <a:cs typeface="Comic Sans MS"/>
            </a:endParaRPr>
          </a:p>
          <a:p>
            <a:pPr marL="457200" indent="-457200">
              <a:spcAft>
                <a:spcPts val="300"/>
              </a:spcAft>
              <a:buFont typeface="Arial"/>
              <a:buChar char="•"/>
            </a:pPr>
            <a:r>
              <a:rPr lang="en-US" i="0" dirty="0">
                <a:latin typeface="+mn-lt"/>
                <a:cs typeface="Comic Sans MS"/>
              </a:rPr>
              <a:t>Gel Box </a:t>
            </a:r>
            <a:r>
              <a:rPr lang="en-US" i="0" dirty="0" smtClean="0">
                <a:latin typeface="+mn-lt"/>
                <a:cs typeface="Comic Sans MS"/>
              </a:rPr>
              <a:t>Science</a:t>
            </a:r>
          </a:p>
          <a:p>
            <a:pPr>
              <a:spcAft>
                <a:spcPts val="300"/>
              </a:spcAft>
            </a:pPr>
            <a:endParaRPr lang="en-US" i="0" dirty="0">
              <a:latin typeface="+mn-lt"/>
              <a:cs typeface="Comic Sans MS"/>
            </a:endParaRPr>
          </a:p>
          <a:p>
            <a:pPr marL="457200" indent="-457200">
              <a:spcAft>
                <a:spcPts val="300"/>
              </a:spcAft>
              <a:buFont typeface="Arial"/>
              <a:buChar char="•"/>
            </a:pPr>
            <a:r>
              <a:rPr lang="en-US" i="0" dirty="0">
                <a:latin typeface="+mn-lt"/>
                <a:cs typeface="Comic Sans MS"/>
              </a:rPr>
              <a:t>Crime Scene DNA </a:t>
            </a:r>
            <a:r>
              <a:rPr lang="en-US" i="0" dirty="0" smtClean="0">
                <a:latin typeface="+mn-lt"/>
                <a:cs typeface="Comic Sans MS"/>
              </a:rPr>
              <a:t>Gels</a:t>
            </a:r>
          </a:p>
          <a:p>
            <a:pPr>
              <a:spcAft>
                <a:spcPts val="300"/>
              </a:spcAft>
            </a:pPr>
            <a:endParaRPr lang="en-US" i="0" dirty="0">
              <a:latin typeface="+mn-lt"/>
              <a:cs typeface="Comic Sans MS"/>
            </a:endParaRPr>
          </a:p>
          <a:p>
            <a:pPr marL="457200" indent="-457200">
              <a:spcAft>
                <a:spcPts val="300"/>
              </a:spcAft>
              <a:buFont typeface="Arial"/>
              <a:buChar char="•"/>
            </a:pPr>
            <a:r>
              <a:rPr lang="en-US" i="0" dirty="0">
                <a:latin typeface="+mn-lt"/>
                <a:cs typeface="Comic Sans MS"/>
              </a:rPr>
              <a:t>Genetic Engineering</a:t>
            </a:r>
          </a:p>
        </p:txBody>
      </p: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57400"/>
            <a:ext cx="328496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heese_Making-500x5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29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BED-4M-500x5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572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Transformation-500x5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800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BTNM-4b_DNAspoolin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200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8-10-26 at 1.53.1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3352800"/>
            <a:ext cx="1524000" cy="1536700"/>
          </a:xfrm>
          <a:prstGeom prst="rect">
            <a:avLst/>
          </a:prstGeom>
        </p:spPr>
      </p:pic>
    </p:spTree>
    <p:extLst>
      <p:ext uri="{BB962C8B-B14F-4D97-AF65-F5344CB8AC3E}">
        <p14:creationId xmlns:p14="http://schemas.microsoft.com/office/powerpoint/2010/main" val="9164755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28600"/>
            <a:ext cx="9144000" cy="609600"/>
          </a:xfrm>
        </p:spPr>
        <p:txBody>
          <a:bodyPr/>
          <a:lstStyle/>
          <a:p>
            <a:pPr algn="ctr"/>
            <a:r>
              <a:rPr lang="en-US" sz="3200" dirty="0">
                <a:latin typeface="Comic Sans MS" charset="0"/>
                <a:ea typeface="ＭＳ Ｐゴシック" charset="0"/>
                <a:cs typeface="ＭＳ Ｐゴシック" charset="0"/>
              </a:rPr>
              <a:t>G-Biosciences’ </a:t>
            </a:r>
            <a:r>
              <a:rPr lang="en-US" sz="3200" dirty="0" smtClean="0">
                <a:latin typeface="Comic Sans MS" charset="0"/>
                <a:ea typeface="ＭＳ Ｐゴシック" charset="0"/>
                <a:cs typeface="ＭＳ Ｐゴシック" charset="0"/>
              </a:rPr>
              <a:t>BBED </a:t>
            </a:r>
            <a:r>
              <a:rPr lang="en-US" sz="3200" dirty="0">
                <a:latin typeface="Comic Sans MS" charset="0"/>
                <a:ea typeface="ＭＳ Ｐゴシック" charset="0"/>
                <a:cs typeface="ＭＳ Ｐゴシック" charset="0"/>
              </a:rPr>
              <a:t>Lab Kits</a:t>
            </a:r>
          </a:p>
        </p:txBody>
      </p:sp>
      <p:pic>
        <p:nvPicPr>
          <p:cNvPr id="21506" name="Picture 4" descr="forWeb_G-Bio_kit_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062413" cy="3048000"/>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4495800" y="1752600"/>
            <a:ext cx="440848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defRPr/>
            </a:pPr>
            <a:r>
              <a:rPr lang="en-US" sz="2000" i="0" dirty="0" smtClean="0">
                <a:solidFill>
                  <a:srgbClr val="000000"/>
                </a:solidFill>
                <a:latin typeface="+mn-lt"/>
              </a:rPr>
              <a:t>Kits are designed for 8 lab groups</a:t>
            </a:r>
          </a:p>
          <a:p>
            <a:pPr>
              <a:defRPr/>
            </a:pPr>
            <a:endParaRPr lang="en-US" sz="2000" i="0" dirty="0">
              <a:solidFill>
                <a:srgbClr val="000000"/>
              </a:solidFill>
              <a:latin typeface="+mn-lt"/>
            </a:endParaRPr>
          </a:p>
          <a:p>
            <a:pPr>
              <a:defRPr/>
            </a:pPr>
            <a:r>
              <a:rPr lang="en-US" sz="2000" i="0" dirty="0" smtClean="0">
                <a:solidFill>
                  <a:srgbClr val="000000"/>
                </a:solidFill>
                <a:latin typeface="+mn-lt"/>
              </a:rPr>
              <a:t>Majority of reagents are pre-</a:t>
            </a:r>
            <a:r>
              <a:rPr lang="en-US" sz="2000" i="0" dirty="0" err="1" smtClean="0">
                <a:solidFill>
                  <a:srgbClr val="000000"/>
                </a:solidFill>
                <a:latin typeface="+mn-lt"/>
              </a:rPr>
              <a:t>aliquotted</a:t>
            </a:r>
            <a:r>
              <a:rPr lang="en-US" sz="2000" i="0" dirty="0" smtClean="0">
                <a:solidFill>
                  <a:srgbClr val="000000"/>
                </a:solidFill>
                <a:latin typeface="+mn-lt"/>
              </a:rPr>
              <a:t> </a:t>
            </a:r>
            <a:r>
              <a:rPr lang="en-US" sz="2000" i="0" dirty="0" smtClean="0">
                <a:solidFill>
                  <a:srgbClr val="000000"/>
                </a:solidFill>
                <a:latin typeface="+mn-lt"/>
              </a:rPr>
              <a:t>for easy distribution to student groups and to save teacher prep time</a:t>
            </a:r>
          </a:p>
          <a:p>
            <a:pPr>
              <a:defRPr/>
            </a:pPr>
            <a:endParaRPr lang="en-US" sz="2000" i="0" dirty="0">
              <a:solidFill>
                <a:srgbClr val="000000"/>
              </a:solidFill>
              <a:latin typeface="+mn-lt"/>
            </a:endParaRPr>
          </a:p>
          <a:p>
            <a:pPr>
              <a:defRPr/>
            </a:pPr>
            <a:r>
              <a:rPr lang="en-US" sz="2000" i="0" dirty="0" smtClean="0">
                <a:solidFill>
                  <a:srgbClr val="000000"/>
                </a:solidFill>
                <a:latin typeface="+mn-lt"/>
              </a:rPr>
              <a:t>Kits </a:t>
            </a:r>
            <a:r>
              <a:rPr lang="en-US" sz="2000" i="0" dirty="0" smtClean="0">
                <a:solidFill>
                  <a:srgbClr val="000000"/>
                </a:solidFill>
                <a:latin typeface="+mn-lt"/>
              </a:rPr>
              <a:t>often </a:t>
            </a:r>
            <a:r>
              <a:rPr lang="en-US" sz="2000" i="0" dirty="0" smtClean="0">
                <a:solidFill>
                  <a:srgbClr val="000000"/>
                </a:solidFill>
                <a:latin typeface="+mn-lt"/>
              </a:rPr>
              <a:t>save time and </a:t>
            </a:r>
            <a:r>
              <a:rPr lang="en-US" sz="2000" i="0" dirty="0" smtClean="0">
                <a:solidFill>
                  <a:srgbClr val="000000"/>
                </a:solidFill>
                <a:latin typeface="+mn-lt"/>
              </a:rPr>
              <a:t>money</a:t>
            </a:r>
            <a:endParaRPr lang="en-US" sz="2000" i="0" dirty="0" smtClean="0">
              <a:solidFill>
                <a:srgbClr val="000000"/>
              </a:solidFill>
              <a:latin typeface="+mn-lt"/>
            </a:endParaRPr>
          </a:p>
          <a:p>
            <a:pPr>
              <a:defRPr/>
            </a:pPr>
            <a:endParaRPr lang="en-US" sz="2000" i="0" dirty="0" smtClean="0">
              <a:solidFill>
                <a:srgbClr val="000000"/>
              </a:solidFill>
              <a:latin typeface="+mn-lt"/>
            </a:endParaRPr>
          </a:p>
          <a:p>
            <a:pPr>
              <a:defRPr/>
            </a:pPr>
            <a:r>
              <a:rPr lang="en-US" sz="2000" i="0" dirty="0" smtClean="0">
                <a:solidFill>
                  <a:srgbClr val="000000"/>
                </a:solidFill>
                <a:latin typeface="+mn-lt"/>
              </a:rPr>
              <a:t>Protocol is downloadable from G-Biosciences </a:t>
            </a:r>
            <a:r>
              <a:rPr lang="en-US" sz="2000" i="0" dirty="0" smtClean="0">
                <a:solidFill>
                  <a:srgbClr val="000000"/>
                </a:solidFill>
                <a:latin typeface="+mn-lt"/>
              </a:rPr>
              <a:t>website</a:t>
            </a:r>
            <a:endParaRPr lang="en-US" sz="2000" i="0" dirty="0" smtClean="0">
              <a:solidFill>
                <a:srgbClr val="000000"/>
              </a:solidFill>
              <a:latin typeface="+mn-lt"/>
            </a:endParaRPr>
          </a:p>
          <a:p>
            <a:pPr>
              <a:defRPr/>
            </a:pPr>
            <a:endParaRPr lang="en-US" sz="2000" i="0" dirty="0">
              <a:solidFill>
                <a:srgbClr val="000000"/>
              </a:solidFill>
              <a:latin typeface="+mn-lt"/>
            </a:endParaRPr>
          </a:p>
          <a:p>
            <a:pPr>
              <a:defRPr/>
            </a:pPr>
            <a:r>
              <a:rPr lang="en-US" sz="2000" i="0" dirty="0" smtClean="0">
                <a:solidFill>
                  <a:srgbClr val="000000"/>
                </a:solidFill>
                <a:latin typeface="Arial" charset="0"/>
              </a:rPr>
              <a:t>Increases </a:t>
            </a:r>
            <a:r>
              <a:rPr lang="en-US" sz="2000" i="0" dirty="0">
                <a:solidFill>
                  <a:srgbClr val="000000"/>
                </a:solidFill>
                <a:latin typeface="Arial" charset="0"/>
              </a:rPr>
              <a:t>the options for student biotech </a:t>
            </a:r>
            <a:r>
              <a:rPr lang="en-US" sz="2000" i="0" dirty="0" smtClean="0">
                <a:solidFill>
                  <a:srgbClr val="000000"/>
                </a:solidFill>
                <a:latin typeface="Arial" charset="0"/>
              </a:rPr>
              <a:t>lab </a:t>
            </a:r>
            <a:r>
              <a:rPr lang="en-US" sz="2000" i="0" dirty="0">
                <a:solidFill>
                  <a:srgbClr val="000000"/>
                </a:solidFill>
                <a:latin typeface="Arial" charset="0"/>
              </a:rPr>
              <a:t>skill </a:t>
            </a:r>
            <a:r>
              <a:rPr lang="en-US" sz="2000" i="0" dirty="0" smtClean="0">
                <a:solidFill>
                  <a:srgbClr val="000000"/>
                </a:solidFill>
                <a:latin typeface="Arial" charset="0"/>
              </a:rPr>
              <a:t>development</a:t>
            </a:r>
            <a:endParaRPr lang="en-US" sz="2000" i="0" dirty="0">
              <a:solidFill>
                <a:srgbClr val="000000"/>
              </a:solidFill>
              <a:latin typeface="Arial" charset="0"/>
            </a:endParaRPr>
          </a:p>
        </p:txBody>
      </p:sp>
      <p:sp>
        <p:nvSpPr>
          <p:cNvPr id="8" name="TextBox 2"/>
          <p:cNvSpPr txBox="1">
            <a:spLocks noChangeArrowheads="1"/>
          </p:cNvSpPr>
          <p:nvPr/>
        </p:nvSpPr>
        <p:spPr bwMode="auto">
          <a:xfrm>
            <a:off x="0" y="990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defRPr/>
            </a:pPr>
            <a:r>
              <a:rPr lang="en-US" sz="2000" dirty="0" smtClean="0">
                <a:solidFill>
                  <a:srgbClr val="FF0000"/>
                </a:solidFill>
                <a:latin typeface="+mn-lt"/>
              </a:rPr>
              <a:t>Written by a teacher for teachers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a:latin typeface="Comic Sans MS" charset="0"/>
              </a:rPr>
              <a:t>What a Biotech Unit in Biology Might Look Like</a:t>
            </a:r>
            <a:endParaRPr lang="en-US" sz="3200">
              <a:latin typeface="Comic Sans MS" charset="0"/>
              <a:cs typeface="Comic Sans MS" charset="0"/>
            </a:endParaRPr>
          </a:p>
        </p:txBody>
      </p:sp>
      <p:sp>
        <p:nvSpPr>
          <p:cNvPr id="19458" name="Rectangle 9"/>
          <p:cNvSpPr>
            <a:spLocks noChangeArrowheads="1"/>
          </p:cNvSpPr>
          <p:nvPr/>
        </p:nvSpPr>
        <p:spPr bwMode="auto">
          <a:xfrm>
            <a:off x="0" y="114300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9113" indent="-287338">
              <a:spcBef>
                <a:spcPct val="50000"/>
              </a:spcBef>
              <a:buClr>
                <a:schemeClr val="tx1">
                  <a:lumMod val="95000"/>
                  <a:lumOff val="5000"/>
                </a:schemeClr>
              </a:buClr>
              <a:buSzPct val="100000"/>
              <a:buFontTx/>
              <a:buChar char="•"/>
              <a:defRPr/>
            </a:pPr>
            <a:r>
              <a:rPr lang="en-US" sz="2000" dirty="0">
                <a:latin typeface="Arial" charset="0"/>
              </a:rPr>
              <a:t>“</a:t>
            </a:r>
            <a:r>
              <a:rPr lang="en-US" dirty="0">
                <a:latin typeface="+mn-lt"/>
              </a:rPr>
              <a:t>What is Biotechnology?” Internet Activity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endParaRPr lang="en-US" sz="2000" dirty="0">
              <a:latin typeface="+mn-lt"/>
            </a:endParaRPr>
          </a:p>
          <a:p>
            <a:pPr marL="1031875" lvl="1" indent="-342900">
              <a:buFont typeface="Arial"/>
              <a:buChar char="•"/>
              <a:defRPr/>
            </a:pPr>
            <a:r>
              <a:rPr lang="en-US" dirty="0">
                <a:solidFill>
                  <a:srgbClr val="1C07FF"/>
                </a:solidFill>
                <a:latin typeface="+mn-lt"/>
              </a:rPr>
              <a:t>Cheese Biotechnology </a:t>
            </a:r>
            <a:r>
              <a:rPr lang="en-US" i="0" dirty="0">
                <a:solidFill>
                  <a:srgbClr val="1C07FF"/>
                </a:solidFill>
                <a:latin typeface="+mn-lt"/>
              </a:rPr>
              <a:t>Lab Kit	</a:t>
            </a:r>
            <a:r>
              <a:rPr lang="en-US" sz="2000" i="0" dirty="0">
                <a:solidFill>
                  <a:srgbClr val="1C07FF"/>
                </a:solidFill>
                <a:latin typeface="+mn-lt"/>
              </a:rPr>
              <a:t>BTNM-1C</a:t>
            </a:r>
          </a:p>
          <a:p>
            <a:pPr marL="519113" indent="-287338">
              <a:spcBef>
                <a:spcPct val="50000"/>
              </a:spcBef>
              <a:buClr>
                <a:schemeClr val="tx1">
                  <a:lumMod val="95000"/>
                  <a:lumOff val="5000"/>
                </a:schemeClr>
              </a:buClr>
              <a:buSzPct val="100000"/>
              <a:buFontTx/>
              <a:buChar char="•"/>
              <a:defRPr/>
            </a:pPr>
            <a:r>
              <a:rPr lang="en-US" dirty="0">
                <a:latin typeface="+mn-lt"/>
              </a:rPr>
              <a:t>Biotechnology Utilizes Tiny Amounts of Reagents</a:t>
            </a:r>
          </a:p>
          <a:p>
            <a:pPr marL="1031875" lvl="1" indent="-342900">
              <a:buFont typeface="Arial"/>
              <a:buChar char="•"/>
              <a:defRPr/>
            </a:pPr>
            <a:r>
              <a:rPr lang="en-US" dirty="0" smtClean="0">
                <a:solidFill>
                  <a:srgbClr val="1C07FF"/>
                </a:solidFill>
                <a:latin typeface="+mn-lt"/>
              </a:rPr>
              <a:t>Micropipeting </a:t>
            </a:r>
            <a:r>
              <a:rPr lang="en-US" dirty="0">
                <a:solidFill>
                  <a:srgbClr val="1C07FF"/>
                </a:solidFill>
                <a:latin typeface="+mn-lt"/>
              </a:rPr>
              <a:t>Mastery </a:t>
            </a:r>
            <a:r>
              <a:rPr lang="en-US" i="0" dirty="0">
                <a:solidFill>
                  <a:srgbClr val="1C07FF"/>
                </a:solidFill>
                <a:latin typeface="+mn-lt"/>
              </a:rPr>
              <a:t>Lab Kit  	</a:t>
            </a:r>
            <a:r>
              <a:rPr lang="en-US" sz="2000" i="0" dirty="0">
                <a:solidFill>
                  <a:srgbClr val="1C07FF"/>
                </a:solidFill>
                <a:latin typeface="+mn-lt"/>
              </a:rPr>
              <a:t>BBED-3B</a:t>
            </a:r>
          </a:p>
          <a:p>
            <a:pPr marL="519113" indent="-287338">
              <a:spcBef>
                <a:spcPct val="50000"/>
              </a:spcBef>
              <a:buClr>
                <a:schemeClr val="tx1">
                  <a:lumMod val="95000"/>
                  <a:lumOff val="5000"/>
                </a:schemeClr>
              </a:buClr>
              <a:buSzPct val="100000"/>
              <a:buFontTx/>
              <a:buChar char="•"/>
              <a:defRPr/>
            </a:pPr>
            <a:r>
              <a:rPr lang="en-US" dirty="0">
                <a:latin typeface="+mn-lt"/>
              </a:rPr>
              <a:t>DNA is the Flash and Proteins are the Cash of Biotechnology</a:t>
            </a:r>
          </a:p>
          <a:p>
            <a:pPr marL="1031875" lvl="1" indent="-342900">
              <a:buFont typeface="Arial"/>
              <a:buChar char="•"/>
              <a:defRPr/>
            </a:pPr>
            <a:r>
              <a:rPr lang="en-US" dirty="0">
                <a:solidFill>
                  <a:srgbClr val="1C07FF"/>
                </a:solidFill>
                <a:latin typeface="+mn-lt"/>
              </a:rPr>
              <a:t>DNA Spooling with a Twist </a:t>
            </a:r>
            <a:r>
              <a:rPr lang="en-US" i="0" dirty="0">
                <a:solidFill>
                  <a:srgbClr val="1C07FF"/>
                </a:solidFill>
                <a:latin typeface="+mn-lt"/>
              </a:rPr>
              <a:t>Lab Kit   </a:t>
            </a:r>
            <a:r>
              <a:rPr lang="en-US" sz="2000" i="0" dirty="0">
                <a:solidFill>
                  <a:srgbClr val="1C07FF"/>
                </a:solidFill>
                <a:latin typeface="+mn-lt"/>
              </a:rPr>
              <a:t>BTNM-4B</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DNA Analysis Using Gel Electrophoresis</a:t>
            </a:r>
          </a:p>
          <a:p>
            <a:pPr marL="1031875" lvl="1" indent="-342900">
              <a:buFont typeface="Arial"/>
              <a:buChar char="•"/>
              <a:defRPr/>
            </a:pPr>
            <a:r>
              <a:rPr lang="en-US" dirty="0">
                <a:solidFill>
                  <a:srgbClr val="1C07FF"/>
                </a:solidFill>
                <a:latin typeface="+mn-lt"/>
              </a:rPr>
              <a:t>Gel Box Science </a:t>
            </a:r>
            <a:r>
              <a:rPr lang="en-US" i="0" dirty="0">
                <a:solidFill>
                  <a:srgbClr val="1C07FF"/>
                </a:solidFill>
                <a:latin typeface="+mn-lt"/>
              </a:rPr>
              <a:t>Lab Kit  		</a:t>
            </a:r>
            <a:r>
              <a:rPr lang="en-US" sz="2000" i="0" dirty="0">
                <a:solidFill>
                  <a:srgbClr val="1C07FF"/>
                </a:solidFill>
                <a:latin typeface="+mn-lt"/>
              </a:rPr>
              <a:t>BBED-3B</a:t>
            </a:r>
          </a:p>
          <a:p>
            <a:pPr marL="1031875" lvl="1" indent="-342900">
              <a:buFont typeface="Arial"/>
              <a:buChar char="•"/>
              <a:defRPr/>
            </a:pPr>
            <a:r>
              <a:rPr lang="en-US" dirty="0">
                <a:solidFill>
                  <a:srgbClr val="1C07FF"/>
                </a:solidFill>
                <a:latin typeface="+mn-lt"/>
              </a:rPr>
              <a:t>Crime Scene DNA Gels </a:t>
            </a:r>
            <a:r>
              <a:rPr lang="en-US" i="0" dirty="0">
                <a:solidFill>
                  <a:srgbClr val="1C07FF"/>
                </a:solidFill>
                <a:latin typeface="+mn-lt"/>
              </a:rPr>
              <a:t>Lab Kit  	</a:t>
            </a:r>
            <a:r>
              <a:rPr lang="en-US" sz="2000" i="0" dirty="0">
                <a:solidFill>
                  <a:srgbClr val="1C07FF"/>
                </a:solidFill>
                <a:latin typeface="+mn-lt"/>
              </a:rPr>
              <a:t>BBED-4M</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Manipulating Protein Production Through Genetic Engineering</a:t>
            </a:r>
          </a:p>
          <a:p>
            <a:pPr marL="1031875" lvl="1" indent="-342900">
              <a:buFont typeface="Arial"/>
              <a:buChar char="•"/>
              <a:defRPr/>
            </a:pPr>
            <a:r>
              <a:rPr lang="en-US" dirty="0">
                <a:solidFill>
                  <a:srgbClr val="1C07FF"/>
                </a:solidFill>
                <a:latin typeface="+mn-lt"/>
              </a:rPr>
              <a:t>Genetic Engineering </a:t>
            </a:r>
            <a:r>
              <a:rPr lang="en-US" i="0" dirty="0">
                <a:solidFill>
                  <a:srgbClr val="1C07FF"/>
                </a:solidFill>
                <a:latin typeface="+mn-lt"/>
              </a:rPr>
              <a:t>Lab Kit  	</a:t>
            </a:r>
            <a:r>
              <a:rPr lang="en-US" sz="2000" i="0" dirty="0">
                <a:solidFill>
                  <a:srgbClr val="1C07FF"/>
                </a:solidFill>
                <a:latin typeface="+mn-lt"/>
              </a:rPr>
              <a:t>BBED-309</a:t>
            </a:r>
            <a:endParaRPr lang="en-US"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i="0" dirty="0">
                <a:latin typeface="+mn-lt"/>
              </a:rPr>
              <a:t>Bioethics and Career Exploration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68199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89400"/>
            <a:ext cx="6883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648200" y="1295400"/>
            <a:ext cx="1817688" cy="400050"/>
          </a:xfrm>
          <a:prstGeom prst="rect">
            <a:avLst/>
          </a:prstGeom>
          <a:noFill/>
        </p:spPr>
        <p:txBody>
          <a:bodyPr wrap="none">
            <a:spAutoFit/>
          </a:bodyPr>
          <a:lstStyle/>
          <a:p>
            <a:pPr>
              <a:defRPr/>
            </a:pPr>
            <a:r>
              <a:rPr lang="en-US" sz="2000" i="0" dirty="0">
                <a:solidFill>
                  <a:srgbClr val="FF0066"/>
                </a:solidFill>
                <a:latin typeface="+mn-lt"/>
              </a:rPr>
              <a:t>&lt; Hypothesis?</a:t>
            </a:r>
          </a:p>
        </p:txBody>
      </p:sp>
      <p:pic>
        <p:nvPicPr>
          <p:cNvPr id="8" name="Picture 4" descr="5.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6578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553200" y="76200"/>
            <a:ext cx="1447800" cy="307975"/>
          </a:xfrm>
          <a:prstGeom prst="rect">
            <a:avLst/>
          </a:prstGeom>
          <a:noFill/>
        </p:spPr>
        <p:txBody>
          <a:bodyPr>
            <a:spAutoFit/>
          </a:bodyPr>
          <a:lstStyle/>
          <a:p>
            <a:pPr>
              <a:defRPr/>
            </a:pPr>
            <a:r>
              <a:rPr lang="en-US" sz="1400" dirty="0">
                <a:solidFill>
                  <a:srgbClr val="FF0000"/>
                </a:solidFill>
                <a:latin typeface="+mn-lt"/>
              </a:rPr>
              <a:t>Kit # BTNM</a:t>
            </a:r>
            <a:r>
              <a:rPr lang="en-US" sz="1400" dirty="0">
                <a:solidFill>
                  <a:srgbClr val="FF0000"/>
                </a:solidFill>
                <a:latin typeface="+mn-lt"/>
              </a:rPr>
              <a:t>-1c</a:t>
            </a:r>
          </a:p>
        </p:txBody>
      </p:sp>
      <p:sp>
        <p:nvSpPr>
          <p:cNvPr id="10" name="TextBox 9"/>
          <p:cNvSpPr txBox="1"/>
          <p:nvPr/>
        </p:nvSpPr>
        <p:spPr>
          <a:xfrm>
            <a:off x="1143000" y="4038600"/>
            <a:ext cx="3382569" cy="307777"/>
          </a:xfrm>
          <a:prstGeom prst="rect">
            <a:avLst/>
          </a:prstGeom>
          <a:noFill/>
        </p:spPr>
        <p:txBody>
          <a:bodyPr wrap="none">
            <a:spAutoFit/>
          </a:bodyPr>
          <a:lstStyle/>
          <a:p>
            <a:pPr>
              <a:defRPr/>
            </a:pPr>
            <a:r>
              <a:rPr lang="en-US" sz="1400" i="0" dirty="0" smtClean="0">
                <a:solidFill>
                  <a:srgbClr val="FF0066"/>
                </a:solidFill>
                <a:latin typeface="+mn-lt"/>
              </a:rPr>
              <a:t>You will do just 1 tube&gt;&gt;&gt;&gt;&gt;&gt;&gt;&gt;&gt;&gt;&gt;&gt;&gt;&gt;</a:t>
            </a:r>
            <a:endParaRPr lang="en-US" sz="1400" i="0" dirty="0">
              <a:solidFill>
                <a:srgbClr val="FF0066"/>
              </a:solidFill>
              <a:latin typeface="+mn-lt"/>
            </a:endParaRPr>
          </a:p>
        </p:txBody>
      </p:sp>
      <p:sp>
        <p:nvSpPr>
          <p:cNvPr id="11" name="TextBox 10"/>
          <p:cNvSpPr txBox="1"/>
          <p:nvPr/>
        </p:nvSpPr>
        <p:spPr>
          <a:xfrm>
            <a:off x="4664938" y="3124200"/>
            <a:ext cx="4479062" cy="1631216"/>
          </a:xfrm>
          <a:prstGeom prst="rect">
            <a:avLst/>
          </a:prstGeom>
          <a:noFill/>
        </p:spPr>
        <p:txBody>
          <a:bodyPr wrap="square">
            <a:spAutoFit/>
          </a:bodyPr>
          <a:lstStyle/>
          <a:p>
            <a:pPr marL="457200" indent="-457200">
              <a:buAutoNum type="arabicParenR"/>
              <a:defRPr/>
            </a:pPr>
            <a:r>
              <a:rPr lang="en-US" sz="2000" i="0" dirty="0" smtClean="0">
                <a:solidFill>
                  <a:srgbClr val="FF0066"/>
                </a:solidFill>
                <a:latin typeface="+mn-lt"/>
              </a:rPr>
              <a:t>See what curdling agent you got.</a:t>
            </a:r>
          </a:p>
          <a:p>
            <a:pPr marL="457200" indent="-457200">
              <a:buAutoNum type="arabicParenR"/>
              <a:defRPr/>
            </a:pPr>
            <a:r>
              <a:rPr lang="en-US" sz="2000" i="0" dirty="0" smtClean="0">
                <a:solidFill>
                  <a:srgbClr val="FF0066"/>
                </a:solidFill>
                <a:latin typeface="+mn-lt"/>
              </a:rPr>
              <a:t>Use the pipet to add all the curdling agent. Invert 3x to mix.</a:t>
            </a:r>
          </a:p>
          <a:p>
            <a:pPr marL="457200" indent="-457200">
              <a:buAutoNum type="arabicParenR"/>
              <a:defRPr/>
            </a:pPr>
            <a:r>
              <a:rPr lang="en-US" sz="2000" i="0" dirty="0" smtClean="0">
                <a:solidFill>
                  <a:srgbClr val="FF0066"/>
                </a:solidFill>
                <a:latin typeface="+mn-lt"/>
              </a:rPr>
              <a:t>Record the time to curdling. Gently check each 5 min.</a:t>
            </a:r>
            <a:endParaRPr lang="en-US" sz="2000" i="0" dirty="0">
              <a:solidFill>
                <a:srgbClr val="FF0066"/>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BiotechEd.com_snapsho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
            <a:ext cx="5410200" cy="4983163"/>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30722" name="Rectangle 4"/>
          <p:cNvSpPr>
            <a:spLocks noChangeArrowheads="1"/>
          </p:cNvSpPr>
          <p:nvPr/>
        </p:nvSpPr>
        <p:spPr bwMode="auto">
          <a:xfrm>
            <a:off x="0" y="5181600"/>
            <a:ext cx="9296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lnSpc>
                <a:spcPct val="80000"/>
              </a:lnSpc>
              <a:spcBef>
                <a:spcPct val="20000"/>
              </a:spcBef>
              <a:buClr>
                <a:srgbClr val="1C07FF"/>
              </a:buClr>
              <a:buFont typeface="Times" charset="0"/>
              <a:buNone/>
            </a:pPr>
            <a:r>
              <a:rPr lang="en-US" sz="2000" i="0" dirty="0">
                <a:latin typeface="Arial" charset="0"/>
              </a:rPr>
              <a:t>BS4NM and BBED Lab Kits available from G-Biosciences</a:t>
            </a:r>
          </a:p>
          <a:p>
            <a:pPr marL="0" lvl="2" algn="ctr">
              <a:lnSpc>
                <a:spcPct val="80000"/>
              </a:lnSpc>
              <a:spcBef>
                <a:spcPct val="20000"/>
              </a:spcBef>
              <a:buClr>
                <a:srgbClr val="1C07FF"/>
              </a:buClr>
              <a:buFont typeface="Times" charset="0"/>
              <a:buNone/>
            </a:pPr>
            <a:r>
              <a:rPr lang="en-US" sz="2000" i="0" dirty="0" err="1">
                <a:solidFill>
                  <a:srgbClr val="0000FF"/>
                </a:solidFill>
                <a:latin typeface="Arial" charset="0"/>
              </a:rPr>
              <a:t>www.gbiosciences.com</a:t>
            </a:r>
            <a:r>
              <a:rPr lang="en-US" sz="2000" i="0" dirty="0">
                <a:solidFill>
                  <a:srgbClr val="0000FF"/>
                </a:solidFill>
                <a:latin typeface="Arial" charset="0"/>
              </a:rPr>
              <a:t>/BTNM</a:t>
            </a:r>
          </a:p>
          <a:p>
            <a:pPr marL="0" lvl="2" algn="ctr">
              <a:lnSpc>
                <a:spcPct val="80000"/>
              </a:lnSpc>
              <a:spcBef>
                <a:spcPct val="20000"/>
              </a:spcBef>
              <a:buClr>
                <a:srgbClr val="1C07FF"/>
              </a:buClr>
              <a:buFont typeface="Times" charset="0"/>
              <a:buNone/>
            </a:pPr>
            <a:endParaRPr lang="en-US" sz="2000" i="0" dirty="0" smtClean="0">
              <a:solidFill>
                <a:srgbClr val="0000FF"/>
              </a:solidFill>
              <a:latin typeface="Arial" charset="0"/>
            </a:endParaRPr>
          </a:p>
          <a:p>
            <a:pPr marL="0" lvl="2" algn="ctr">
              <a:lnSpc>
                <a:spcPct val="80000"/>
              </a:lnSpc>
              <a:spcBef>
                <a:spcPct val="20000"/>
              </a:spcBef>
              <a:buClr>
                <a:srgbClr val="1C07FF"/>
              </a:buClr>
              <a:buFont typeface="Times" charset="0"/>
              <a:buNone/>
            </a:pPr>
            <a:r>
              <a:rPr lang="en-US" sz="2000" i="0" dirty="0" smtClean="0">
                <a:solidFill>
                  <a:srgbClr val="000000"/>
                </a:solidFill>
                <a:latin typeface="Arial" charset="0"/>
              </a:rPr>
              <a:t>All BS4NM and BBED materials are available</a:t>
            </a:r>
            <a:r>
              <a:rPr lang="en-US" sz="2000" i="0" dirty="0" smtClean="0">
                <a:solidFill>
                  <a:srgbClr val="000000"/>
                </a:solidFill>
                <a:latin typeface="Arial" charset="0"/>
              </a:rPr>
              <a:t> </a:t>
            </a:r>
            <a:r>
              <a:rPr lang="en-US" sz="2000" i="0" dirty="0">
                <a:solidFill>
                  <a:srgbClr val="000000"/>
                </a:solidFill>
                <a:latin typeface="Arial" charset="0"/>
              </a:rPr>
              <a:t>through Fisher Science Education</a:t>
            </a:r>
          </a:p>
          <a:p>
            <a:pPr marL="0" lvl="2" algn="ctr">
              <a:lnSpc>
                <a:spcPct val="80000"/>
              </a:lnSpc>
              <a:spcBef>
                <a:spcPct val="20000"/>
              </a:spcBef>
              <a:buClr>
                <a:srgbClr val="1C07FF"/>
              </a:buClr>
              <a:buFont typeface="Times" charset="0"/>
              <a:buNone/>
            </a:pPr>
            <a:r>
              <a:rPr lang="en-US" sz="2000" dirty="0" err="1">
                <a:solidFill>
                  <a:srgbClr val="0000FF"/>
                </a:solidFill>
                <a:latin typeface="Arial" charset="0"/>
                <a:cs typeface="Arial" charset="0"/>
              </a:rPr>
              <a:t>www.FisherEdu.com</a:t>
            </a:r>
            <a:r>
              <a:rPr lang="en-US" sz="2000" dirty="0">
                <a:solidFill>
                  <a:srgbClr val="0000FF"/>
                </a:solidFill>
                <a:latin typeface="Arial" charset="0"/>
                <a:cs typeface="Arial" charset="0"/>
              </a:rPr>
              <a:t>/BS4NM</a:t>
            </a:r>
            <a:r>
              <a:rPr lang="en-US" dirty="0">
                <a:solidFill>
                  <a:srgbClr val="0000FF"/>
                </a:solidFill>
              </a:rPr>
              <a:t> </a:t>
            </a:r>
          </a:p>
        </p:txBody>
      </p:sp>
      <p:cxnSp>
        <p:nvCxnSpPr>
          <p:cNvPr id="30723" name="Straight Arrow Connector 9"/>
          <p:cNvCxnSpPr>
            <a:cxnSpLocks noChangeShapeType="1"/>
          </p:cNvCxnSpPr>
          <p:nvPr/>
        </p:nvCxnSpPr>
        <p:spPr bwMode="auto">
          <a:xfrm flipV="1">
            <a:off x="1752600" y="2514600"/>
            <a:ext cx="914400" cy="3810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0724" name="Straight Arrow Connector 11"/>
          <p:cNvCxnSpPr>
            <a:cxnSpLocks noChangeShapeType="1"/>
          </p:cNvCxnSpPr>
          <p:nvPr/>
        </p:nvCxnSpPr>
        <p:spPr bwMode="auto">
          <a:xfrm flipH="1" flipV="1">
            <a:off x="6781800" y="2514600"/>
            <a:ext cx="914400" cy="3810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0725" name="TextBox 15"/>
          <p:cNvSpPr txBox="1">
            <a:spLocks noChangeArrowheads="1"/>
          </p:cNvSpPr>
          <p:nvPr/>
        </p:nvSpPr>
        <p:spPr bwMode="auto">
          <a:xfrm>
            <a:off x="914400" y="27432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a:latin typeface="Arial" charset="0"/>
              </a:rPr>
              <a:t>FSE</a:t>
            </a:r>
            <a:endParaRPr lang="en-US"/>
          </a:p>
        </p:txBody>
      </p:sp>
      <p:sp>
        <p:nvSpPr>
          <p:cNvPr id="30726" name="TextBox 17"/>
          <p:cNvSpPr txBox="1">
            <a:spLocks noChangeArrowheads="1"/>
          </p:cNvSpPr>
          <p:nvPr/>
        </p:nvSpPr>
        <p:spPr bwMode="auto">
          <a:xfrm>
            <a:off x="7696200" y="26670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a:latin typeface="Arial" charset="0"/>
              </a:rPr>
              <a:t>G-Bio</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3"/>
          <p:cNvSpPr>
            <a:spLocks noGrp="1" noChangeArrowheads="1"/>
          </p:cNvSpPr>
          <p:nvPr/>
        </p:nvSpPr>
        <p:spPr bwMode="auto">
          <a:xfrm>
            <a:off x="1371600" y="5029200"/>
            <a:ext cx="632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en-US" sz="2000" i="0" dirty="0">
                <a:latin typeface="+mn-lt"/>
              </a:rPr>
              <a:t>Ellyn </a:t>
            </a:r>
            <a:r>
              <a:rPr lang="en-US" sz="2000" i="0" dirty="0" smtClean="0">
                <a:latin typeface="+mn-lt"/>
              </a:rPr>
              <a:t>Daugherty</a:t>
            </a:r>
            <a:endParaRPr lang="en-US" sz="2000" i="0" dirty="0">
              <a:latin typeface="+mn-lt"/>
            </a:endParaRPr>
          </a:p>
          <a:p>
            <a:r>
              <a:rPr lang="en-US" sz="2000" i="0" dirty="0" smtClean="0">
                <a:latin typeface="+mn-lt"/>
              </a:rPr>
              <a:t> </a:t>
            </a:r>
            <a:r>
              <a:rPr lang="en-US" sz="2000" i="0" dirty="0" err="1" smtClean="0">
                <a:latin typeface="+mn-lt"/>
              </a:rPr>
              <a:t>Ellyn</a:t>
            </a:r>
            <a:r>
              <a:rPr lang="en-US" sz="2000" i="0" dirty="0" err="1">
                <a:latin typeface="+mn-lt"/>
              </a:rPr>
              <a:t>@</a:t>
            </a:r>
            <a:r>
              <a:rPr lang="en-US" sz="2000" i="0" dirty="0" err="1" smtClean="0">
                <a:latin typeface="+mn-lt"/>
              </a:rPr>
              <a:t>BiotechEd.com</a:t>
            </a:r>
            <a:r>
              <a:rPr lang="en-US" sz="2000" i="0" dirty="0" smtClean="0">
                <a:latin typeface="+mn-lt"/>
              </a:rPr>
              <a:t>		</a:t>
            </a:r>
            <a:r>
              <a:rPr lang="en-US" sz="2000" i="0" dirty="0" err="1" smtClean="0">
                <a:latin typeface="+mn-lt"/>
              </a:rPr>
              <a:t>www.BiotechEd.com</a:t>
            </a:r>
            <a:endParaRPr lang="en-US" sz="2000" i="0" dirty="0" smtClean="0">
              <a:latin typeface="+mn-lt"/>
            </a:endParaRPr>
          </a:p>
        </p:txBody>
      </p:sp>
      <p:sp>
        <p:nvSpPr>
          <p:cNvPr id="3" name="TextBox 2"/>
          <p:cNvSpPr txBox="1"/>
          <p:nvPr/>
        </p:nvSpPr>
        <p:spPr>
          <a:xfrm>
            <a:off x="0" y="5943600"/>
            <a:ext cx="9144000" cy="646331"/>
          </a:xfrm>
          <a:prstGeom prst="rect">
            <a:avLst/>
          </a:prstGeom>
          <a:noFill/>
        </p:spPr>
        <p:txBody>
          <a:bodyPr>
            <a:spAutoFit/>
          </a:bodyPr>
          <a:lstStyle/>
          <a:p>
            <a:pPr algn="ctr">
              <a:defRPr/>
            </a:pPr>
            <a:r>
              <a:rPr lang="en-US" sz="1800" i="0" dirty="0">
                <a:solidFill>
                  <a:srgbClr val="FF0000"/>
                </a:solidFill>
                <a:latin typeface="+mn-lt"/>
              </a:rPr>
              <a:t>To request preview copies of </a:t>
            </a:r>
            <a:r>
              <a:rPr lang="en-US" sz="1800" i="0" dirty="0" smtClean="0">
                <a:solidFill>
                  <a:srgbClr val="FF0000"/>
                </a:solidFill>
                <a:latin typeface="+mn-lt"/>
              </a:rPr>
              <a:t>BS4NM:</a:t>
            </a:r>
            <a:endParaRPr lang="en-US" sz="2000" b="1" i="0" dirty="0">
              <a:solidFill>
                <a:srgbClr val="1C07FF"/>
              </a:solidFill>
              <a:latin typeface="+mn-lt"/>
            </a:endParaRPr>
          </a:p>
          <a:p>
            <a:pPr algn="ctr">
              <a:defRPr/>
            </a:pPr>
            <a:r>
              <a:rPr lang="en-US" sz="1800" i="0" dirty="0">
                <a:solidFill>
                  <a:srgbClr val="0000FF"/>
                </a:solidFill>
                <a:latin typeface="+mn-lt"/>
              </a:rPr>
              <a:t>http://</a:t>
            </a:r>
            <a:r>
              <a:rPr lang="en-US" sz="1800" i="0" dirty="0" err="1">
                <a:solidFill>
                  <a:srgbClr val="0000FF"/>
                </a:solidFill>
                <a:latin typeface="+mn-lt"/>
              </a:rPr>
              <a:t>bit.ly</a:t>
            </a:r>
            <a:r>
              <a:rPr lang="en-US" sz="1800" i="0" dirty="0">
                <a:solidFill>
                  <a:srgbClr val="0000FF"/>
                </a:solidFill>
                <a:latin typeface="+mn-lt"/>
              </a:rPr>
              <a:t>/BiotechS4NM</a:t>
            </a:r>
            <a:endParaRPr lang="en-US" sz="1800" i="0" dirty="0" smtClean="0">
              <a:solidFill>
                <a:srgbClr val="0000FF"/>
              </a:solidFill>
              <a:latin typeface="+mn-lt"/>
            </a:endParaRPr>
          </a:p>
        </p:txBody>
      </p:sp>
      <p:sp>
        <p:nvSpPr>
          <p:cNvPr id="4" name="Rectangle 1"/>
          <p:cNvSpPr>
            <a:spLocks noChangeArrowheads="1"/>
          </p:cNvSpPr>
          <p:nvPr/>
        </p:nvSpPr>
        <p:spPr bwMode="auto">
          <a:xfrm>
            <a:off x="4572000" y="2133600"/>
            <a:ext cx="35814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6688" indent="-166688" eaLnBrk="0" hangingPunct="0">
              <a:lnSpc>
                <a:spcPct val="90000"/>
              </a:lnSpc>
              <a:spcBef>
                <a:spcPct val="20000"/>
              </a:spcBef>
              <a:buClr>
                <a:srgbClr val="1C07FF"/>
              </a:buClr>
              <a:buFont typeface="Times" charset="0"/>
              <a:buChar char="•"/>
            </a:pPr>
            <a:r>
              <a:rPr kumimoji="1" lang="en-US" sz="2000" dirty="0">
                <a:latin typeface="Arial" charset="0"/>
              </a:rPr>
              <a:t>Textbook </a:t>
            </a:r>
          </a:p>
          <a:p>
            <a:pPr marL="166688" indent="-166688" eaLnBrk="0" hangingPunct="0">
              <a:lnSpc>
                <a:spcPct val="90000"/>
              </a:lnSpc>
              <a:spcBef>
                <a:spcPct val="20000"/>
              </a:spcBef>
              <a:buClr>
                <a:srgbClr val="1C07FF"/>
              </a:buClr>
              <a:buFont typeface="Times" charset="0"/>
              <a:buChar char="•"/>
            </a:pPr>
            <a:r>
              <a:rPr kumimoji="1" lang="en-US" sz="2000" dirty="0">
                <a:latin typeface="Arial" charset="0"/>
              </a:rPr>
              <a:t>Laboratory Manual</a:t>
            </a:r>
          </a:p>
          <a:p>
            <a:pPr marL="166688" indent="-166688" eaLnBrk="0" hangingPunct="0">
              <a:lnSpc>
                <a:spcPct val="90000"/>
              </a:lnSpc>
              <a:spcBef>
                <a:spcPct val="20000"/>
              </a:spcBef>
              <a:buClr>
                <a:srgbClr val="1C07FF"/>
              </a:buClr>
              <a:buFont typeface="Times" charset="0"/>
              <a:buChar char="•"/>
            </a:pPr>
            <a:r>
              <a:rPr kumimoji="1" lang="en-US" sz="2000" dirty="0">
                <a:latin typeface="Arial" charset="0"/>
              </a:rPr>
              <a:t>Lab Kits/Lab Materials</a:t>
            </a:r>
          </a:p>
          <a:p>
            <a:pPr marL="166688" indent="-166688" eaLnBrk="0" hangingPunct="0">
              <a:lnSpc>
                <a:spcPct val="90000"/>
              </a:lnSpc>
              <a:spcBef>
                <a:spcPct val="20000"/>
              </a:spcBef>
              <a:buClr>
                <a:srgbClr val="1C07FF"/>
              </a:buClr>
              <a:buFont typeface="Times" charset="0"/>
              <a:buChar char="•"/>
            </a:pPr>
            <a:r>
              <a:rPr kumimoji="1" lang="en-US" sz="2000" dirty="0">
                <a:latin typeface="Arial" charset="0"/>
              </a:rPr>
              <a:t>Instructor’</a:t>
            </a:r>
            <a:r>
              <a:rPr kumimoji="1" lang="en-US" altLang="ja-JP" sz="2000" dirty="0">
                <a:latin typeface="Arial" charset="0"/>
              </a:rPr>
              <a:t>s Guide</a:t>
            </a:r>
          </a:p>
          <a:p>
            <a:pPr marL="166688" indent="-166688" eaLnBrk="0" hangingPunct="0">
              <a:lnSpc>
                <a:spcPct val="90000"/>
              </a:lnSpc>
              <a:spcBef>
                <a:spcPct val="20000"/>
              </a:spcBef>
              <a:buClr>
                <a:srgbClr val="1C07FF"/>
              </a:buClr>
              <a:buFont typeface="Times" charset="0"/>
              <a:buChar char="•"/>
            </a:pPr>
            <a:r>
              <a:rPr kumimoji="1" lang="en-US" altLang="ja-JP" sz="2000" dirty="0">
                <a:latin typeface="Arial" charset="0"/>
              </a:rPr>
              <a:t>Course Planner </a:t>
            </a:r>
            <a:r>
              <a:rPr kumimoji="1" lang="en-US" altLang="ja-JP" sz="1400" dirty="0">
                <a:latin typeface="Arial" charset="0"/>
              </a:rPr>
              <a:t>(Lesson Plans)</a:t>
            </a:r>
          </a:p>
          <a:p>
            <a:pPr marL="166688" indent="-166688" eaLnBrk="0" hangingPunct="0">
              <a:lnSpc>
                <a:spcPct val="90000"/>
              </a:lnSpc>
              <a:spcBef>
                <a:spcPct val="20000"/>
              </a:spcBef>
              <a:buClr>
                <a:srgbClr val="1C07FF"/>
              </a:buClr>
              <a:buFont typeface="Times" charset="0"/>
              <a:buChar char="•"/>
            </a:pPr>
            <a:r>
              <a:rPr kumimoji="1" lang="en-US" sz="2000" dirty="0">
                <a:latin typeface="Arial" charset="0"/>
              </a:rPr>
              <a:t>Biotech Digital Resources</a:t>
            </a:r>
          </a:p>
          <a:p>
            <a:pPr marL="166688" indent="-166688" eaLnBrk="0" hangingPunct="0">
              <a:lnSpc>
                <a:spcPct val="90000"/>
              </a:lnSpc>
              <a:spcBef>
                <a:spcPct val="20000"/>
              </a:spcBef>
              <a:buClr>
                <a:srgbClr val="1C07FF"/>
              </a:buClr>
              <a:buFont typeface="Times" charset="0"/>
              <a:buChar char="•"/>
            </a:pPr>
            <a:r>
              <a:rPr kumimoji="1" lang="en-US" sz="2000" dirty="0">
                <a:latin typeface="Arial" charset="0"/>
              </a:rPr>
              <a:t>Websites</a:t>
            </a:r>
          </a:p>
          <a:p>
            <a:pPr marL="166688" indent="-166688" eaLnBrk="0" hangingPunct="0">
              <a:lnSpc>
                <a:spcPct val="90000"/>
              </a:lnSpc>
              <a:spcBef>
                <a:spcPct val="20000"/>
              </a:spcBef>
              <a:buClr>
                <a:srgbClr val="1C07FF"/>
              </a:buClr>
              <a:buFont typeface="Times" charset="0"/>
              <a:buChar char="•"/>
            </a:pPr>
            <a:r>
              <a:rPr kumimoji="1" lang="en-US" sz="2000" dirty="0">
                <a:latin typeface="Arial" charset="0"/>
              </a:rPr>
              <a:t>Educator Support</a:t>
            </a:r>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52290"/>
            <a:ext cx="2819400" cy="284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30"/>
          <p:cNvSpPr>
            <a:spLocks noChangeArrowheads="1"/>
          </p:cNvSpPr>
          <p:nvPr/>
        </p:nvSpPr>
        <p:spPr bwMode="auto">
          <a:xfrm>
            <a:off x="0" y="1524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eaLnBrk="0" hangingPunct="0"/>
            <a:r>
              <a:rPr kumimoji="1" lang="en-US" sz="2800" i="1" dirty="0">
                <a:latin typeface="Comic Sans MS" charset="0"/>
              </a:rPr>
              <a:t>Biotechnology; </a:t>
            </a:r>
          </a:p>
          <a:p>
            <a:pPr algn="ctr" eaLnBrk="0" hangingPunct="0"/>
            <a:r>
              <a:rPr kumimoji="1" lang="en-US" sz="2800" i="1" dirty="0">
                <a:latin typeface="Comic Sans MS" charset="0"/>
              </a:rPr>
              <a:t>Science for the New Millennium </a:t>
            </a:r>
            <a:r>
              <a:rPr lang="en-US" sz="2800" dirty="0"/>
              <a:t>2e ©</a:t>
            </a:r>
            <a:r>
              <a:rPr kumimoji="1" lang="en-US" sz="2800" i="1" dirty="0">
                <a:latin typeface="Comic Sans MS" charset="0"/>
              </a:rPr>
              <a:t>2017</a:t>
            </a:r>
            <a:endParaRPr kumimoji="1" lang="en-US" sz="2800" dirty="0">
              <a:latin typeface="Chicago" charset="0"/>
            </a:endParaRPr>
          </a:p>
        </p:txBody>
      </p:sp>
      <p:sp>
        <p:nvSpPr>
          <p:cNvPr id="7" name="TextBox 1"/>
          <p:cNvSpPr txBox="1">
            <a:spLocks noChangeArrowheads="1"/>
          </p:cNvSpPr>
          <p:nvPr/>
        </p:nvSpPr>
        <p:spPr bwMode="auto">
          <a:xfrm>
            <a:off x="0" y="12192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dirty="0">
                <a:solidFill>
                  <a:srgbClr val="FF0000"/>
                </a:solidFill>
                <a:latin typeface="Arial" charset="0"/>
                <a:cs typeface="Arial" charset="0"/>
              </a:rPr>
              <a:t>The most current, complete, flexible, innovative and well-supported </a:t>
            </a:r>
            <a:r>
              <a:rPr lang="en-US" sz="2000" dirty="0" smtClean="0">
                <a:solidFill>
                  <a:srgbClr val="FF0000"/>
                </a:solidFill>
                <a:latin typeface="Arial" charset="0"/>
                <a:cs typeface="Arial" charset="0"/>
              </a:rPr>
              <a:t>biotechnology</a:t>
            </a:r>
            <a:r>
              <a:rPr lang="en-US" sz="2000" dirty="0">
                <a:solidFill>
                  <a:srgbClr val="FF0000"/>
                </a:solidFill>
                <a:latin typeface="Arial" charset="0"/>
                <a:cs typeface="Arial" charset="0"/>
              </a:rPr>
              <a:t>/bioscience curriculum</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0" y="152400"/>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dirty="0" smtClean="0">
                <a:latin typeface="Comic Sans MS" charset="0"/>
                <a:cs typeface="Comic Sans MS" charset="0"/>
              </a:rPr>
              <a:t>Biotechnology for Everyone</a:t>
            </a:r>
            <a:endParaRPr lang="en-US" sz="3200" dirty="0">
              <a:latin typeface="Comic Sans MS" charset="0"/>
              <a:cs typeface="Comic Sans MS" charset="0"/>
            </a:endParaRPr>
          </a:p>
        </p:txBody>
      </p:sp>
      <p:sp>
        <p:nvSpPr>
          <p:cNvPr id="3" name="Rectangle 2"/>
          <p:cNvSpPr/>
          <p:nvPr/>
        </p:nvSpPr>
        <p:spPr>
          <a:xfrm>
            <a:off x="304800" y="914400"/>
            <a:ext cx="5867400" cy="5632311"/>
          </a:xfrm>
          <a:prstGeom prst="rect">
            <a:avLst/>
          </a:prstGeom>
        </p:spPr>
        <p:txBody>
          <a:bodyPr wrap="square">
            <a:spAutoFit/>
          </a:bodyPr>
          <a:lstStyle/>
          <a:p>
            <a:pPr marL="342900" indent="-342900">
              <a:spcAft>
                <a:spcPts val="0"/>
              </a:spcAft>
              <a:buFont typeface="Arial"/>
              <a:buChar char="•"/>
              <a:defRPr/>
            </a:pPr>
            <a:r>
              <a:rPr lang="en-US" sz="2000" i="0" dirty="0" smtClean="0">
                <a:latin typeface="+mn-lt"/>
              </a:rPr>
              <a:t>Unless </a:t>
            </a:r>
            <a:r>
              <a:rPr lang="en-US" sz="2000" i="0" dirty="0">
                <a:latin typeface="+mn-lt"/>
              </a:rPr>
              <a:t>biology educators give their students experiences in the processes of biotechnology, how are students supposed to know they are interested in biotech careers and how can they be expected to make academic decisions that lead them to those careers</a:t>
            </a:r>
            <a:r>
              <a:rPr lang="en-US" sz="2000" i="0" dirty="0" smtClean="0">
                <a:latin typeface="+mn-lt"/>
              </a:rPr>
              <a:t>. </a:t>
            </a:r>
          </a:p>
          <a:p>
            <a:pPr marL="342900" indent="-342900">
              <a:spcAft>
                <a:spcPts val="0"/>
              </a:spcAft>
              <a:buFont typeface="Arial"/>
              <a:buChar char="•"/>
              <a:defRPr/>
            </a:pPr>
            <a:endParaRPr lang="en-US" sz="2000" i="0" dirty="0" smtClean="0">
              <a:latin typeface="+mn-lt"/>
            </a:endParaRPr>
          </a:p>
          <a:p>
            <a:pPr marL="342900" indent="-342900">
              <a:spcAft>
                <a:spcPts val="0"/>
              </a:spcAft>
              <a:buFont typeface="Arial"/>
              <a:buChar char="•"/>
              <a:defRPr/>
            </a:pPr>
            <a:r>
              <a:rPr lang="en-US" sz="2000" i="0" dirty="0" smtClean="0">
                <a:latin typeface="+mn-lt"/>
              </a:rPr>
              <a:t>Biotechnology </a:t>
            </a:r>
            <a:r>
              <a:rPr lang="en-US" sz="2000" i="0" dirty="0">
                <a:latin typeface="+mn-lt"/>
              </a:rPr>
              <a:t>coursework increases the numbers of scientists, research associates, lab technicians, and </a:t>
            </a:r>
            <a:r>
              <a:rPr lang="en-US" sz="2000" i="0" dirty="0">
                <a:solidFill>
                  <a:srgbClr val="FF0066"/>
                </a:solidFill>
                <a:latin typeface="+mn-lt"/>
              </a:rPr>
              <a:t>science-literate citizens </a:t>
            </a:r>
            <a:r>
              <a:rPr lang="en-US" sz="2000" i="0" dirty="0" smtClean="0">
                <a:latin typeface="+mn-lt"/>
              </a:rPr>
              <a:t>sorely</a:t>
            </a:r>
            <a:r>
              <a:rPr lang="en-US" sz="2000" i="0" dirty="0" smtClean="0">
                <a:solidFill>
                  <a:srgbClr val="FF0066"/>
                </a:solidFill>
                <a:latin typeface="+mn-lt"/>
              </a:rPr>
              <a:t> </a:t>
            </a:r>
            <a:r>
              <a:rPr lang="en-US" sz="2000" i="0" dirty="0" smtClean="0">
                <a:latin typeface="+mn-lt"/>
              </a:rPr>
              <a:t>needed </a:t>
            </a:r>
            <a:r>
              <a:rPr lang="en-US" sz="2000" i="0" dirty="0">
                <a:latin typeface="+mn-lt"/>
              </a:rPr>
              <a:t>in our rapidly changing science-based society</a:t>
            </a:r>
            <a:endParaRPr lang="en-US" sz="2000" i="0" dirty="0">
              <a:latin typeface="+mn-lt"/>
            </a:endParaRPr>
          </a:p>
          <a:p>
            <a:pPr marL="342900" indent="-342900">
              <a:buFont typeface="Arial"/>
              <a:buChar char="•"/>
              <a:defRPr/>
            </a:pPr>
            <a:endParaRPr lang="en-US" sz="2000" i="0" dirty="0">
              <a:latin typeface="+mn-lt"/>
            </a:endParaRPr>
          </a:p>
          <a:p>
            <a:pPr marL="342900" indent="-342900">
              <a:buFont typeface="Arial"/>
              <a:buChar char="•"/>
              <a:defRPr/>
            </a:pPr>
            <a:r>
              <a:rPr lang="en-US" sz="2000" i="0" dirty="0">
                <a:solidFill>
                  <a:srgbClr val="1C07FF"/>
                </a:solidFill>
                <a:latin typeface="+mn-lt"/>
              </a:rPr>
              <a:t>Biotechnology Basics™ by Ellyn Daugherty </a:t>
            </a:r>
          </a:p>
          <a:p>
            <a:pPr marL="342900" indent="-342900">
              <a:defRPr/>
            </a:pPr>
            <a:r>
              <a:rPr lang="en-US" sz="2000" i="0" dirty="0" smtClean="0">
                <a:latin typeface="+mn-lt"/>
              </a:rPr>
              <a:t>	helps </a:t>
            </a:r>
            <a:r>
              <a:rPr lang="en-US" sz="2000" i="0" dirty="0">
                <a:latin typeface="+mn-lt"/>
              </a:rPr>
              <a:t>educators bring a 3-week unit of introductory biotech activities into biology courses where time and funding is </a:t>
            </a:r>
            <a:r>
              <a:rPr lang="en-US" sz="2000" i="0" dirty="0" smtClean="0">
                <a:latin typeface="+mn-lt"/>
              </a:rPr>
              <a:t>often limited</a:t>
            </a:r>
            <a:r>
              <a:rPr lang="en-US" sz="2000" i="0" dirty="0">
                <a:latin typeface="+mn-lt"/>
              </a:rPr>
              <a:t>. </a:t>
            </a:r>
          </a:p>
        </p:txBody>
      </p:sp>
      <p:pic>
        <p:nvPicPr>
          <p:cNvPr id="4" name="Picture 2" descr="Micropipe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143000"/>
            <a:ext cx="1676400" cy="297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ColumnChromatograph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343400"/>
            <a:ext cx="26670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rg Overview (Online)">
  <a:themeElements>
    <a:clrScheme name="">
      <a:dk1>
        <a:srgbClr val="000000"/>
      </a:dk1>
      <a:lt1>
        <a:srgbClr val="FFFFFF"/>
      </a:lt1>
      <a:dk2>
        <a:srgbClr val="000000"/>
      </a:dk2>
      <a:lt2>
        <a:srgbClr val="7AF0FF"/>
      </a:lt2>
      <a:accent1>
        <a:srgbClr val="00CC99"/>
      </a:accent1>
      <a:accent2>
        <a:srgbClr val="3333CC"/>
      </a:accent2>
      <a:accent3>
        <a:srgbClr val="FFFFFF"/>
      </a:accent3>
      <a:accent4>
        <a:srgbClr val="000000"/>
      </a:accent4>
      <a:accent5>
        <a:srgbClr val="AAE2CA"/>
      </a:accent5>
      <a:accent6>
        <a:srgbClr val="2D2DB9"/>
      </a:accent6>
      <a:hlink>
        <a:srgbClr val="1500FF"/>
      </a:hlink>
      <a:folHlink>
        <a:srgbClr val="B2B2B2"/>
      </a:folHlink>
    </a:clrScheme>
    <a:fontScheme name="Org Overview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lnDef>
  </a:objectDefaults>
  <a:extraClrSchemeLst>
    <a:extraClrScheme>
      <a:clrScheme name="Org Overview (Onli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 Overview (Onli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rg Overview (Onlin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 Overview (Online)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 Overview (Online)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rg Overview (Online)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g Overview (Online)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iMac:Microsoft Office 98:Templates:Presentations:Org Overview (Online)</Template>
  <TotalTime>10550</TotalTime>
  <Words>537</Words>
  <Application>Microsoft Macintosh PowerPoint</Application>
  <PresentationFormat>On-screen Show (4:3)</PresentationFormat>
  <Paragraphs>95</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 Overview (Online)</vt:lpstr>
      <vt:lpstr>PowerPoint Presentation</vt:lpstr>
      <vt:lpstr>PowerPoint Presentation</vt:lpstr>
      <vt:lpstr>PowerPoint Presentation</vt:lpstr>
      <vt:lpstr>G-Biosciences’ BBED Lab Kits</vt:lpstr>
      <vt:lpstr>PowerPoint Presentation</vt:lpstr>
      <vt:lpstr>PowerPoint Presentation</vt:lpstr>
      <vt:lpstr>PowerPoint Presentation</vt:lpstr>
      <vt:lpstr>PowerPoint Presentation</vt:lpstr>
      <vt:lpstr>PowerPoint Presentation</vt:lpstr>
    </vt:vector>
  </TitlesOfParts>
  <Company>SMUHSD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Mateo  Biotechnology Career Pathway</dc:title>
  <dc:creator>San Mateo High School</dc:creator>
  <cp:lastModifiedBy>Science Department</cp:lastModifiedBy>
  <cp:revision>498</cp:revision>
  <cp:lastPrinted>2018-10-27T03:50:33Z</cp:lastPrinted>
  <dcterms:created xsi:type="dcterms:W3CDTF">2001-04-10T02:13:55Z</dcterms:created>
  <dcterms:modified xsi:type="dcterms:W3CDTF">2018-10-27T03:52:16Z</dcterms:modified>
</cp:coreProperties>
</file>