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5"/>
  </p:notesMasterIdLst>
  <p:handoutMasterIdLst>
    <p:handoutMasterId r:id="rId16"/>
  </p:handoutMasterIdLst>
  <p:sldIdLst>
    <p:sldId id="501" r:id="rId2"/>
    <p:sldId id="542" r:id="rId3"/>
    <p:sldId id="508" r:id="rId4"/>
    <p:sldId id="545" r:id="rId5"/>
    <p:sldId id="572" r:id="rId6"/>
    <p:sldId id="574" r:id="rId7"/>
    <p:sldId id="544" r:id="rId8"/>
    <p:sldId id="515" r:id="rId9"/>
    <p:sldId id="577" r:id="rId10"/>
    <p:sldId id="579" r:id="rId11"/>
    <p:sldId id="578" r:id="rId12"/>
    <p:sldId id="547" r:id="rId13"/>
    <p:sldId id="575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12" y="-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1069224"/>
        <c:axId val="-2131039064"/>
      </c:scatterChart>
      <c:valAx>
        <c:axId val="-2131069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1039064"/>
        <c:crosses val="autoZero"/>
        <c:crossBetween val="midCat"/>
      </c:valAx>
      <c:valAx>
        <c:axId val="-21310390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1069224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Ellyn Daugherty, </a:t>
            </a:r>
            <a:r>
              <a:rPr lang="en-US" dirty="0" err="1"/>
              <a:t>Ellyn@</a:t>
            </a:r>
            <a:r>
              <a:rPr lang="en-US" dirty="0" err="1" smtClean="0"/>
              <a:t>BiotechEd.com</a:t>
            </a:r>
            <a:r>
              <a:rPr lang="en-US" dirty="0"/>
              <a:t>	</a:t>
            </a:r>
          </a:p>
          <a:p>
            <a:pPr>
              <a:defRPr/>
            </a:pPr>
            <a:r>
              <a:rPr lang="en-US" dirty="0" err="1"/>
              <a:t>www.BiotechEd.com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971800" y="0"/>
            <a:ext cx="388461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Proteins are the Cash of Biotech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rAmylase</a:t>
            </a:r>
            <a:r>
              <a:rPr lang="en-US" dirty="0" smtClean="0"/>
              <a:t> Project: Lab 6d/6c Amylase Assays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EMC-Paradigm Publishing</a:t>
            </a:r>
          </a:p>
          <a:p>
            <a:pPr>
              <a:defRPr/>
            </a:pPr>
            <a:r>
              <a:rPr lang="en-US" dirty="0" err="1"/>
              <a:t>www.emcp.com</a:t>
            </a:r>
            <a:r>
              <a:rPr lang="en-US" dirty="0"/>
              <a:t>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www.FisherSci.com</a:t>
            </a:r>
            <a:endParaRPr lang="en-US" dirty="0"/>
          </a:p>
          <a:p>
            <a:pPr>
              <a:defRPr/>
            </a:pPr>
            <a:r>
              <a:rPr lang="en-US" dirty="0" err="1" smtClean="0"/>
              <a:t>www.gbiosciences.com</a:t>
            </a:r>
            <a:r>
              <a:rPr lang="en-US" dirty="0" smtClean="0"/>
              <a:t>/biotech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AFFF-AB40-4B2F-A557-EE2F3DFBA29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11321-5C6F-4A63-9363-76630731706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AD8332B-653D-F144-9975-F86B73127D91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17A47DC-5B84-8A48-A045-5144E8DD332F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chart" Target="../charts/chart1.xml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" TargetMode="External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Proteins are the Cash of Biotech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15362" name="Rectangle 243"/>
          <p:cNvSpPr>
            <a:spLocks noGrp="1" noChangeArrowheads="1"/>
          </p:cNvSpPr>
          <p:nvPr/>
        </p:nvSpPr>
        <p:spPr bwMode="auto">
          <a:xfrm>
            <a:off x="4267200" y="4419600"/>
            <a:ext cx="472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b="1" dirty="0">
                <a:latin typeface="Arial" charset="0"/>
              </a:rPr>
              <a:t>Ellyn Daugherty</a:t>
            </a:r>
          </a:p>
          <a:p>
            <a:pPr algn="ctr"/>
            <a:r>
              <a:rPr lang="en-US" sz="2000" dirty="0" err="1">
                <a:latin typeface="Arial" charset="0"/>
              </a:rPr>
              <a:t>ellyn@BiotechEd.com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 smtClean="0">
                <a:latin typeface="Arial" charset="0"/>
              </a:rPr>
              <a:t>www.BiotechEd.com</a:t>
            </a:r>
            <a:endParaRPr lang="en-US" sz="1000" dirty="0" smtClean="0">
              <a:latin typeface="Arial" charset="0"/>
            </a:endParaRPr>
          </a:p>
          <a:p>
            <a:pPr algn="ctr"/>
            <a:endParaRPr lang="en-US" sz="1000" b="1" dirty="0" smtClean="0">
              <a:latin typeface="Arial" charset="0"/>
            </a:endParaRPr>
          </a:p>
          <a:p>
            <a:pPr algn="ctr"/>
            <a:r>
              <a:rPr lang="en-US" b="1" dirty="0" smtClean="0">
                <a:latin typeface="Arial" charset="0"/>
              </a:rPr>
              <a:t>Colin Heath</a:t>
            </a:r>
            <a:endParaRPr lang="en-US" b="1" dirty="0">
              <a:latin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</a:rPr>
              <a:t>G-Biosciences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>
                <a:latin typeface="Arial" charset="0"/>
              </a:rPr>
              <a:t>cheath@</a:t>
            </a:r>
            <a:r>
              <a:rPr lang="en-US" sz="2000" dirty="0" err="1" smtClean="0">
                <a:latin typeface="Arial" charset="0"/>
              </a:rPr>
              <a:t>gbiosciences.com</a:t>
            </a:r>
            <a:endParaRPr lang="en-US" sz="2000" dirty="0" smtClean="0">
              <a:latin typeface="Arial" charset="0"/>
            </a:endParaRPr>
          </a:p>
          <a:p>
            <a:pPr algn="ctr"/>
            <a:endParaRPr lang="en-US" sz="2000" b="1" dirty="0" smtClean="0">
              <a:latin typeface="Arial" charset="0"/>
            </a:endParaRPr>
          </a:p>
          <a:p>
            <a:pPr algn="ctr"/>
            <a:endParaRPr lang="en-US" sz="2000" dirty="0">
              <a:latin typeface="Arial" charset="0"/>
            </a:endParaRPr>
          </a:p>
        </p:txBody>
      </p:sp>
      <p:pic>
        <p:nvPicPr>
          <p:cNvPr id="15363" name="Picture 23" descr="2012editions_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28" y="1676400"/>
            <a:ext cx="1908672" cy="2514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382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Lab 6c Assaying for Amylase Activity </a:t>
            </a:r>
            <a:endParaRPr lang="en-US" sz="1000" dirty="0" smtClean="0">
              <a:latin typeface="Arial"/>
              <a:cs typeface="Arial"/>
            </a:endParaRP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Comic Sans MS" charset="0"/>
                <a:cs typeface="Comic Sans MS" charset="0"/>
              </a:rPr>
              <a:t>B:S4NM The </a:t>
            </a:r>
            <a:r>
              <a:rPr lang="en-US" sz="1400" dirty="0" err="1">
                <a:latin typeface="Comic Sans MS" charset="0"/>
                <a:cs typeface="Comic Sans MS" charset="0"/>
              </a:rPr>
              <a:t>rAmylase</a:t>
            </a:r>
            <a:r>
              <a:rPr lang="en-US" sz="1400" dirty="0">
                <a:latin typeface="Comic Sans MS" charset="0"/>
                <a:cs typeface="Comic Sans MS" charset="0"/>
              </a:rPr>
              <a:t> Project </a:t>
            </a:r>
            <a:r>
              <a:rPr lang="en-US" sz="1400" dirty="0" smtClean="0">
                <a:latin typeface="Comic Sans MS" charset="0"/>
                <a:cs typeface="Comic Sans MS" charset="0"/>
              </a:rPr>
              <a:t>Kits</a:t>
            </a:r>
            <a:r>
              <a:rPr lang="en-US" sz="1400" dirty="0" smtClean="0">
                <a:latin typeface="Arial"/>
                <a:cs typeface="Arial"/>
              </a:rPr>
              <a:t>)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Kit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# BTNM-6C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      </a:t>
            </a:r>
            <a:endParaRPr lang="en-US" sz="1400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91000"/>
            <a:ext cx="2971800" cy="2478916"/>
          </a:xfrm>
          <a:prstGeom prst="rect">
            <a:avLst/>
          </a:prstGeom>
        </p:spPr>
      </p:pic>
      <p:pic>
        <p:nvPicPr>
          <p:cNvPr id="3" name="Picture 2" descr="IMG_11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1981200" cy="2641600"/>
          </a:xfrm>
          <a:prstGeom prst="rect">
            <a:avLst/>
          </a:prstGeom>
        </p:spPr>
      </p:pic>
      <p:pic>
        <p:nvPicPr>
          <p:cNvPr id="4" name="Picture 3" descr="lowres_BioTech2e_Cov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8800"/>
            <a:ext cx="1441278" cy="20574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86200" y="3886200"/>
            <a:ext cx="2634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Lab 6d in new edition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5800" y="411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2012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976844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Native alpha amylase superimposed with heat-resistant engineered alpha-amylase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See yellow loop - due to additions in </a:t>
            </a:r>
            <a:r>
              <a:rPr lang="en-US" sz="3200" dirty="0">
                <a:latin typeface="Comic Sans MS" charset="0"/>
                <a:cs typeface="Comic Sans MS" charset="0"/>
              </a:rPr>
              <a:t>the 1E3Z polypeptide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0" y="3733800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Intended Mutation </a:t>
            </a:r>
            <a:r>
              <a:rPr lang="en-US" sz="1400" dirty="0">
                <a:latin typeface="+mn-lt"/>
              </a:rPr>
              <a:t>P</a:t>
            </a:r>
            <a:r>
              <a:rPr lang="en-US" sz="1400" dirty="0" smtClean="0">
                <a:latin typeface="+mn-lt"/>
              </a:rPr>
              <a:t>roduced using  PCR</a:t>
            </a:r>
            <a:endParaRPr lang="en-US" sz="140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24800" y="44196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68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322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29718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In this C</a:t>
            </a:r>
            <a:r>
              <a:rPr lang="en-US" sz="3200" dirty="0" smtClean="0">
                <a:latin typeface="Comic Sans MS" charset="0"/>
                <a:cs typeface="Comic Sans MS" charset="0"/>
              </a:rPr>
              <a:t>n3D view</a:t>
            </a:r>
            <a:r>
              <a:rPr lang="en-US" sz="3200" dirty="0">
                <a:latin typeface="Comic Sans MS" charset="0"/>
                <a:cs typeface="Comic Sans MS" charset="0"/>
              </a:rPr>
              <a:t>, you can see that the starch substrate still binds at the active site.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See yellow loop - due to additions in the 1E3Z polypeptide</a:t>
            </a:r>
          </a:p>
        </p:txBody>
      </p:sp>
    </p:spTree>
    <p:extLst>
      <p:ext uri="{BB962C8B-B14F-4D97-AF65-F5344CB8AC3E}">
        <p14:creationId xmlns:p14="http://schemas.microsoft.com/office/powerpoint/2010/main" val="8334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NM Kit Fly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7223" y="1371600"/>
            <a:ext cx="2362200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D0D0D"/>
                </a:solidFill>
                <a:latin typeface="Arial" charset="0"/>
              </a:rPr>
              <a:t>BiotechEd.com</a:t>
            </a:r>
            <a:r>
              <a:rPr lang="en-US" sz="2000" dirty="0" smtClean="0">
                <a:solidFill>
                  <a:srgbClr val="0D0D0D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PPTS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, Syllabi, Activities, Hints, Links,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etc.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2895600"/>
            <a:ext cx="2358185" cy="206210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gbiosciences.com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materials and kits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nd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fishersci.com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for entire BS4NM materials lists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4321" y="5257800"/>
            <a:ext cx="2362201" cy="113877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mcp.com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/biotech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curriculum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2" name="Picture 1" descr="BiotechEd_Homep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69" y="1143000"/>
            <a:ext cx="6716931" cy="54864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914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Biotechnology Curricular Support</a:t>
            </a:r>
            <a:endParaRPr lang="en-US" sz="4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6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</a:t>
            </a:r>
            <a:r>
              <a:rPr lang="en-US" dirty="0">
                <a:solidFill>
                  <a:srgbClr val="FF0066"/>
                </a:solidFill>
                <a:latin typeface="Arial"/>
                <a:cs typeface="Arial"/>
              </a:rPr>
              <a:t>starch </a:t>
            </a:r>
            <a:r>
              <a:rPr lang="en-US" dirty="0" smtClean="0">
                <a:solidFill>
                  <a:srgbClr val="FF0066"/>
                </a:solidFill>
                <a:latin typeface="Arial"/>
                <a:cs typeface="Arial"/>
              </a:rPr>
              <a:t>digestion to sugar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</a:t>
            </a:r>
            <a:r>
              <a:rPr lang="en-US" sz="2000" dirty="0" err="1" smtClean="0">
                <a:latin typeface="Arial" charset="0"/>
              </a:rPr>
              <a:t>rAmylase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340336"/>
              </p:ext>
            </p:extLst>
          </p:nvPr>
        </p:nvGraphicFramePr>
        <p:xfrm>
          <a:off x="6172200" y="23622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3434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4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581400" y="1524000"/>
            <a:ext cx="5715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Lab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6d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   Assaying for Amylase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Activity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(6c) 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 smtClean="0">
                <a:latin typeface="Arial"/>
                <a:cs typeface="Arial"/>
              </a:rPr>
              <a:t>6e </a:t>
            </a:r>
            <a:r>
              <a:rPr lang="en-US" sz="2000" dirty="0">
                <a:latin typeface="Arial"/>
                <a:cs typeface="Arial"/>
              </a:rPr>
              <a:t>   Direct ELISA of Bacterial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6d) </a:t>
            </a: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 smtClean="0">
                <a:latin typeface="Arial"/>
                <a:cs typeface="Arial"/>
              </a:rPr>
              <a:t>6f </a:t>
            </a:r>
            <a:r>
              <a:rPr lang="en-US" sz="2000" dirty="0">
                <a:latin typeface="Arial"/>
                <a:cs typeface="Arial"/>
              </a:rPr>
              <a:t>   Western Blot to Identify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6e) </a:t>
            </a:r>
            <a:endParaRPr lang="en-US" sz="14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 smtClean="0">
                <a:latin typeface="Arial"/>
                <a:cs typeface="Arial"/>
              </a:rPr>
              <a:t>7d </a:t>
            </a:r>
            <a:r>
              <a:rPr lang="en-US" sz="2000" dirty="0">
                <a:latin typeface="Arial"/>
                <a:cs typeface="Arial"/>
              </a:rPr>
              <a:t>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(7g) </a:t>
            </a:r>
            <a:endParaRPr lang="en-US" sz="14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8b    pAmy </a:t>
            </a:r>
            <a:r>
              <a:rPr lang="en-US" sz="2000" dirty="0" smtClean="0">
                <a:latin typeface="Arial"/>
                <a:cs typeface="Arial"/>
              </a:rPr>
              <a:t>Plasmid Restriction Digestion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8g    </a:t>
            </a:r>
            <a:r>
              <a:rPr lang="en-US" sz="2000" dirty="0" err="1" smtClean="0">
                <a:latin typeface="Arial"/>
                <a:cs typeface="Arial"/>
              </a:rPr>
              <a:t>Miniprep</a:t>
            </a:r>
            <a:r>
              <a:rPr lang="en-US" sz="2000" dirty="0">
                <a:latin typeface="Arial"/>
                <a:cs typeface="Arial"/>
              </a:rPr>
              <a:t> for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352800" cy="6877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542532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BS4NM </a:t>
            </a:r>
            <a:r>
              <a:rPr lang="en-US" sz="1600" dirty="0" smtClean="0">
                <a:latin typeface="Arial"/>
                <a:cs typeface="Arial"/>
              </a:rPr>
              <a:t>Fig </a:t>
            </a:r>
            <a:r>
              <a:rPr lang="en-US" sz="1600" dirty="0" smtClean="0">
                <a:latin typeface="Arial"/>
                <a:cs typeface="Arial"/>
              </a:rPr>
              <a:t>1.21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765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7141" y="20574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ial"/>
                <a:cs typeface="Arial"/>
              </a:rPr>
              <a:t>Lab 6d in new edition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5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49"/>
            <a:ext cx="9144000" cy="48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5" y="1295400"/>
            <a:ext cx="9144000" cy="1390389"/>
          </a:xfrm>
          <a:prstGeom prst="rect">
            <a:avLst/>
          </a:prstGeom>
        </p:spPr>
      </p:pic>
      <p:pic>
        <p:nvPicPr>
          <p:cNvPr id="4" name="Picture 3" descr="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3200"/>
            <a:ext cx="8813800" cy="1765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" y="457200"/>
            <a:ext cx="9144000" cy="612108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>
            <a:spLocks noChangeArrowheads="1"/>
          </p:cNvSpPr>
          <p:nvPr/>
        </p:nvSpPr>
        <p:spPr bwMode="auto">
          <a:xfrm>
            <a:off x="0" y="152400"/>
            <a:ext cx="9144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i="0" dirty="0">
                <a:latin typeface="Comic Sans MS" charset="0"/>
                <a:cs typeface="Comic Sans MS" charset="0"/>
              </a:rPr>
              <a:t>Computer Modeling of </a:t>
            </a:r>
            <a:r>
              <a:rPr lang="en-US" sz="3600" i="0" dirty="0" smtClean="0">
                <a:latin typeface="Comic Sans MS" charset="0"/>
                <a:cs typeface="Comic Sans MS" charset="0"/>
              </a:rPr>
              <a:t>Bacterial Amylase</a:t>
            </a:r>
            <a:endParaRPr lang="en-US" sz="3600" i="0" dirty="0">
              <a:latin typeface="Comic Sans MS" charset="0"/>
              <a:cs typeface="Comic Sans MS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3048000"/>
            <a:ext cx="9144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 dirty="0" smtClean="0">
                <a:solidFill>
                  <a:srgbClr val="0000FF"/>
                </a:solidFill>
                <a:latin typeface="+mn-lt"/>
                <a:cs typeface="Comic Sans MS" charset="0"/>
              </a:rPr>
              <a:t>2 good options:</a:t>
            </a:r>
            <a:endParaRPr lang="en-US" sz="1000" i="0" dirty="0" smtClean="0">
              <a:solidFill>
                <a:srgbClr val="0000FF"/>
              </a:solidFill>
              <a:latin typeface="+mn-lt"/>
              <a:cs typeface="Comic Sans MS" charset="0"/>
            </a:endParaRPr>
          </a:p>
          <a:p>
            <a:pPr>
              <a:defRPr/>
            </a:pPr>
            <a:endParaRPr lang="en-US" sz="1000" i="0" dirty="0" smtClean="0">
              <a:solidFill>
                <a:srgbClr val="0000FF"/>
              </a:solidFill>
              <a:latin typeface="+mn-lt"/>
              <a:cs typeface="Comic Sans MS" charset="0"/>
            </a:endParaRPr>
          </a:p>
          <a:p>
            <a:pPr marL="806450" indent="-465138">
              <a:defRPr/>
            </a:pPr>
            <a:r>
              <a:rPr lang="en-US" sz="2000" i="0" dirty="0" smtClean="0">
                <a:latin typeface="+mn-lt"/>
                <a:cs typeface="Comic Sans MS" charset="0"/>
              </a:rPr>
              <a:t>1a) Using </a:t>
            </a:r>
            <a:r>
              <a:rPr lang="en-US" sz="2000" b="1" i="0" dirty="0" smtClean="0">
                <a:latin typeface="+mn-lt"/>
                <a:cs typeface="Comic Sans MS" charset="0"/>
              </a:rPr>
              <a:t>Cn3D</a:t>
            </a:r>
            <a:r>
              <a:rPr lang="en-US" sz="2000" i="0" dirty="0" smtClean="0">
                <a:latin typeface="+mn-lt"/>
                <a:cs typeface="Comic Sans MS" charset="0"/>
              </a:rPr>
              <a:t>, downloadable from NCBI (Tools</a:t>
            </a:r>
            <a:r>
              <a:rPr lang="en-US" sz="2000" i="0" dirty="0" smtClean="0">
                <a:latin typeface="+mn-lt"/>
                <a:cs typeface="Comic Sans MS" charset="0"/>
              </a:rPr>
              <a:t>) … can </a:t>
            </a:r>
            <a:r>
              <a:rPr lang="en-US" sz="2000" i="0" dirty="0" smtClean="0">
                <a:latin typeface="+mn-lt"/>
                <a:cs typeface="Comic Sans MS" charset="0"/>
              </a:rPr>
              <a:t>study the different forms of </a:t>
            </a:r>
            <a:r>
              <a:rPr lang="en-US" sz="2000" i="0" dirty="0" smtClean="0">
                <a:latin typeface="+mn-lt"/>
                <a:cs typeface="Comic Sans MS" charset="0"/>
              </a:rPr>
              <a:t>bacterial amylase</a:t>
            </a:r>
            <a:endParaRPr lang="en-US" sz="2000" i="0" dirty="0" smtClean="0">
              <a:latin typeface="+mn-lt"/>
              <a:cs typeface="Comic Sans MS" charset="0"/>
            </a:endParaRPr>
          </a:p>
          <a:p>
            <a:pPr marL="806450" indent="-465138">
              <a:defRPr/>
            </a:pPr>
            <a:r>
              <a:rPr lang="en-US" sz="2000" i="0" dirty="0" smtClean="0">
                <a:latin typeface="+mn-lt"/>
                <a:cs typeface="Comic Sans MS" charset="0"/>
              </a:rPr>
              <a:t>1b) Go </a:t>
            </a:r>
            <a:r>
              <a:rPr lang="en-US" sz="2000" i="0" dirty="0" smtClean="0">
                <a:latin typeface="+mn-lt"/>
                <a:cs typeface="Comic Sans MS" charset="0"/>
              </a:rPr>
              <a:t>to &gt;&gt;&gt; </a:t>
            </a:r>
            <a:r>
              <a:rPr lang="en-US" sz="2000" i="0" dirty="0" smtClean="0">
                <a:latin typeface="+mn-lt"/>
                <a:cs typeface="Comic Sans MS" charset="0"/>
                <a:hlinkClick r:id="rId2"/>
              </a:rPr>
              <a:t>https</a:t>
            </a:r>
            <a:r>
              <a:rPr lang="en-US" sz="2000" i="0" dirty="0">
                <a:latin typeface="+mn-lt"/>
                <a:cs typeface="Comic Sans MS" charset="0"/>
                <a:hlinkClick r:id="rId2"/>
              </a:rPr>
              <a:t>://</a:t>
            </a:r>
            <a:r>
              <a:rPr lang="en-US" sz="2000" i="0" dirty="0" smtClean="0">
                <a:latin typeface="+mn-lt"/>
                <a:cs typeface="Comic Sans MS" charset="0"/>
                <a:hlinkClick r:id="rId2"/>
              </a:rPr>
              <a:t>www.ncbi.nlm.nih.gov</a:t>
            </a:r>
            <a:r>
              <a:rPr lang="en-US" sz="2000" i="0" dirty="0">
                <a:latin typeface="+mn-lt"/>
                <a:cs typeface="Comic Sans MS" charset="0"/>
              </a:rPr>
              <a:t> </a:t>
            </a:r>
            <a:r>
              <a:rPr lang="en-US" sz="2000" i="0" dirty="0" smtClean="0">
                <a:latin typeface="+mn-lt"/>
                <a:cs typeface="Comic Sans MS" charset="0"/>
              </a:rPr>
              <a:t> Pick </a:t>
            </a:r>
            <a:r>
              <a:rPr lang="en-US" sz="2000" i="0" dirty="0" smtClean="0">
                <a:latin typeface="+mn-lt"/>
                <a:cs typeface="Comic Sans MS" charset="0"/>
              </a:rPr>
              <a:t>“Structure” in Databases and type </a:t>
            </a:r>
            <a:r>
              <a:rPr lang="en-US" sz="2000" i="0" dirty="0" smtClean="0">
                <a:latin typeface="+mn-lt"/>
                <a:cs typeface="Comic Sans MS" charset="0"/>
              </a:rPr>
              <a:t>“alpha amylase Bacillus </a:t>
            </a:r>
            <a:r>
              <a:rPr lang="en-US" sz="2000" i="0" dirty="0" err="1" smtClean="0">
                <a:latin typeface="+mn-lt"/>
                <a:cs typeface="Comic Sans MS" charset="0"/>
              </a:rPr>
              <a:t>licheniformis</a:t>
            </a:r>
            <a:r>
              <a:rPr lang="en-US" sz="2000" i="0" dirty="0" smtClean="0">
                <a:latin typeface="+mn-lt"/>
                <a:cs typeface="Comic Sans MS" charset="0"/>
              </a:rPr>
              <a:t>” </a:t>
            </a:r>
            <a:r>
              <a:rPr lang="en-US" sz="2000" i="0" dirty="0" smtClean="0">
                <a:latin typeface="+mn-lt"/>
                <a:cs typeface="Comic Sans MS" charset="0"/>
              </a:rPr>
              <a:t>in search box</a:t>
            </a:r>
          </a:p>
          <a:p>
            <a:pPr marL="806450" indent="-465138">
              <a:defRPr/>
            </a:pPr>
            <a:r>
              <a:rPr lang="en-US" sz="2000" i="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1c)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Find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entry = PDB 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ID:</a:t>
            </a:r>
            <a:r>
              <a:rPr lang="en-US" sz="2000" b="1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1BLI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(download structure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)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  <a:cs typeface="Comic Sans MS" charset="0"/>
              </a:rPr>
              <a:t>Then in the entry look for “Similar Structures” … and find the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engineered alpha amylase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= PDB ID: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1E3Z</a:t>
            </a:r>
            <a:endParaRPr lang="en-US" sz="2000" b="1" i="0" dirty="0" smtClean="0">
              <a:solidFill>
                <a:srgbClr val="000000"/>
              </a:solidFill>
              <a:latin typeface="+mn-lt"/>
            </a:endParaRPr>
          </a:p>
          <a:p>
            <a:pPr marL="806450" indent="-465138">
              <a:defRPr/>
            </a:pP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1d) Download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VAST to compare the </a:t>
            </a:r>
            <a:r>
              <a:rPr lang="en-US" sz="2000" i="0" dirty="0" smtClean="0">
                <a:solidFill>
                  <a:srgbClr val="000000"/>
                </a:solidFill>
                <a:latin typeface="+mn-lt"/>
              </a:rPr>
              <a:t>structures</a:t>
            </a:r>
          </a:p>
          <a:p>
            <a:pPr marL="806450" indent="-519113">
              <a:defRPr/>
            </a:pPr>
            <a:endParaRPr lang="en-US" sz="2000" b="1" i="0" dirty="0" smtClean="0">
              <a:solidFill>
                <a:srgbClr val="FF0000"/>
              </a:solidFill>
              <a:latin typeface="+mn-lt"/>
              <a:cs typeface="Comic Sans MS" charset="0"/>
            </a:endParaRPr>
          </a:p>
          <a:p>
            <a:pPr marL="806450" indent="-519113"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2a) Use Molecular World application for </a:t>
            </a:r>
            <a:r>
              <a:rPr lang="en-US" sz="2000" i="0" dirty="0" err="1" smtClean="0">
                <a:solidFill>
                  <a:srgbClr val="FF0000"/>
                </a:solidFill>
                <a:latin typeface="+mn-lt"/>
                <a:cs typeface="Comic Sans MS" charset="0"/>
              </a:rPr>
              <a:t>iPad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or iPhone.</a:t>
            </a:r>
          </a:p>
          <a:p>
            <a:pPr marL="806450" indent="-465138">
              <a:defRPr/>
            </a:pPr>
            <a:r>
              <a:rPr lang="en-US" sz="2000" i="0" dirty="0">
                <a:solidFill>
                  <a:srgbClr val="FF0000"/>
                </a:solidFill>
                <a:latin typeface="+mn-lt"/>
                <a:cs typeface="Comic Sans MS" charset="0"/>
              </a:rPr>
              <a:t> 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Comic Sans MS" charset="0"/>
              </a:rPr>
              <a:t>    	Use </a:t>
            </a:r>
            <a:r>
              <a:rPr lang="en-US" sz="2000" i="0" dirty="0">
                <a:solidFill>
                  <a:srgbClr val="000000"/>
                </a:solidFill>
                <a:latin typeface="+mn-lt"/>
              </a:rPr>
              <a:t>PDB ID: </a:t>
            </a:r>
            <a:r>
              <a:rPr lang="en-US" sz="2000" b="1" i="0" dirty="0">
                <a:solidFill>
                  <a:srgbClr val="000000"/>
                </a:solidFill>
              </a:rPr>
              <a:t> 1BLI </a:t>
            </a:r>
            <a:r>
              <a:rPr lang="en-US" sz="2000" b="1" i="0" dirty="0" smtClean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sz="2000" b="1" i="0" dirty="0">
                <a:solidFill>
                  <a:srgbClr val="000000"/>
                </a:solidFill>
              </a:rPr>
              <a:t>1E3Z</a:t>
            </a:r>
          </a:p>
          <a:p>
            <a:pPr marL="806450" indent="-519113">
              <a:defRPr/>
            </a:pPr>
            <a:endParaRPr lang="en-US" sz="2000" i="0" dirty="0" smtClean="0">
              <a:solidFill>
                <a:srgbClr val="FF0000"/>
              </a:solidFill>
              <a:latin typeface="+mn-lt"/>
              <a:cs typeface="Comic Sans MS" charset="0"/>
            </a:endParaRPr>
          </a:p>
        </p:txBody>
      </p:sp>
      <p:pic>
        <p:nvPicPr>
          <p:cNvPr id="6" name="Picture 5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38200"/>
            <a:ext cx="3581400" cy="244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7533</TotalTime>
  <Words>372</Words>
  <Application>Microsoft Macintosh PowerPoint</Application>
  <PresentationFormat>On-screen Show (4:3)</PresentationFormat>
  <Paragraphs>72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Biotechnology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163</cp:revision>
  <cp:lastPrinted>2016-11-01T01:23:31Z</cp:lastPrinted>
  <dcterms:created xsi:type="dcterms:W3CDTF">2010-06-22T16:13:48Z</dcterms:created>
  <dcterms:modified xsi:type="dcterms:W3CDTF">2016-11-04T04:47:30Z</dcterms:modified>
</cp:coreProperties>
</file>