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14"/>
  </p:notesMasterIdLst>
  <p:handoutMasterIdLst>
    <p:handoutMasterId r:id="rId15"/>
  </p:handoutMasterIdLst>
  <p:sldIdLst>
    <p:sldId id="501" r:id="rId2"/>
    <p:sldId id="542" r:id="rId3"/>
    <p:sldId id="508" r:id="rId4"/>
    <p:sldId id="545" r:id="rId5"/>
    <p:sldId id="572" r:id="rId6"/>
    <p:sldId id="573" r:id="rId7"/>
    <p:sldId id="515" r:id="rId8"/>
    <p:sldId id="544" r:id="rId9"/>
    <p:sldId id="574" r:id="rId10"/>
    <p:sldId id="547" r:id="rId11"/>
    <p:sldId id="575" r:id="rId12"/>
    <p:sldId id="539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0099"/>
    <a:srgbClr val="009900"/>
    <a:srgbClr val="33CC33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20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0" i="0" baseline="0" dirty="0" smtClean="0">
                <a:effectLst/>
              </a:rPr>
              <a:t>Ion </a:t>
            </a:r>
            <a:r>
              <a:rPr lang="en-US" sz="1200" b="0" i="0" baseline="0" dirty="0">
                <a:effectLst/>
              </a:rPr>
              <a:t>Exchange </a:t>
            </a:r>
            <a:r>
              <a:rPr lang="en-US" sz="1200" b="0" i="0" baseline="0" dirty="0" smtClean="0">
                <a:effectLst/>
              </a:rPr>
              <a:t>Chromatography</a:t>
            </a:r>
            <a:endParaRPr lang="en-US" sz="1200" b="0" dirty="0">
              <a:effectLst/>
            </a:endParaRPr>
          </a:p>
        </c:rich>
      </c:tx>
      <c:layout>
        <c:manualLayout>
          <c:xMode val="edge"/>
          <c:yMode val="edge"/>
          <c:x val="0.253686934966463"/>
          <c:y val="0.071428571428571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7751968503937"/>
          <c:y val="0.237719160104987"/>
          <c:w val="0.681845213427269"/>
          <c:h val="0.6394736842105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Absorbance (a.u.)</c:v>
                </c:pt>
              </c:strCache>
            </c:strRef>
          </c:tx>
          <c:xVal>
            <c:numRef>
              <c:f>Sheet1!$A$3:$A$11</c:f>
              <c:numCache>
                <c:formatCode>General</c:formatCode>
                <c:ptCount val="9"/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1">
                  <c:v>0.0</c:v>
                </c:pt>
                <c:pt idx="2">
                  <c:v>0.067</c:v>
                </c:pt>
                <c:pt idx="3">
                  <c:v>0.013</c:v>
                </c:pt>
                <c:pt idx="4">
                  <c:v>0.0</c:v>
                </c:pt>
                <c:pt idx="5">
                  <c:v>0.0</c:v>
                </c:pt>
                <c:pt idx="6">
                  <c:v>0.1</c:v>
                </c:pt>
                <c:pt idx="7">
                  <c:v>0.286</c:v>
                </c:pt>
                <c:pt idx="8">
                  <c:v>0.005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0015192"/>
        <c:axId val="-2069336856"/>
      </c:scatterChart>
      <c:valAx>
        <c:axId val="-2070015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Fractions</a:t>
                </a:r>
                <a:r>
                  <a:rPr lang="en-US" baseline="0"/>
                  <a:t> (#)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69336856"/>
        <c:crosses val="autoZero"/>
        <c:crossBetween val="midCat"/>
      </c:valAx>
      <c:valAx>
        <c:axId val="-20693368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Absorbance</a:t>
                </a:r>
                <a:r>
                  <a:rPr lang="en-US" baseline="0"/>
                  <a:t> (a.u)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0015192"/>
        <c:crosses val="autoZero"/>
        <c:crossBetween val="midCat"/>
      </c:valAx>
      <c:spPr>
        <a:ln>
          <a:solidFill>
            <a:srgbClr val="0000FF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Ellyn Daugherty, </a:t>
            </a:r>
            <a:r>
              <a:rPr lang="en-US" dirty="0" err="1"/>
              <a:t>www.BiotechEd.com</a:t>
            </a:r>
            <a:endParaRPr lang="en-US" dirty="0"/>
          </a:p>
          <a:p>
            <a:pPr>
              <a:defRPr/>
            </a:pPr>
            <a:r>
              <a:rPr lang="en-US" dirty="0" err="1"/>
              <a:t>Ellyn@BiotechEd.com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6200" y="-2074"/>
            <a:ext cx="2971800" cy="6116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Restriction Digestion of pAmylase2014</a:t>
            </a:r>
          </a:p>
          <a:p>
            <a:pPr>
              <a:defRPr/>
            </a:pPr>
            <a:r>
              <a:rPr lang="en-US" dirty="0" smtClean="0"/>
              <a:t>CAST </a:t>
            </a:r>
            <a:r>
              <a:rPr lang="en-US" dirty="0"/>
              <a:t>2016</a:t>
            </a:r>
          </a:p>
          <a:p>
            <a:pPr>
              <a:defRPr/>
            </a:pPr>
            <a:r>
              <a:rPr lang="en-US" dirty="0"/>
              <a:t>November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581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i="1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EMC-Paradigm Publishing</a:t>
            </a:r>
          </a:p>
          <a:p>
            <a:pPr>
              <a:defRPr/>
            </a:pPr>
            <a:r>
              <a:rPr lang="en-US" dirty="0" err="1"/>
              <a:t>www.emcp.com</a:t>
            </a:r>
            <a:r>
              <a:rPr lang="en-US" dirty="0"/>
              <a:t>/biotech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err="1"/>
              <a:t>www.FisherSci.com</a:t>
            </a:r>
            <a:endParaRPr lang="en-US" dirty="0"/>
          </a:p>
          <a:p>
            <a:pPr>
              <a:defRPr/>
            </a:pPr>
            <a:r>
              <a:rPr lang="en-US" dirty="0" err="1"/>
              <a:t>www.gbiosciences.com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07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A95A43-E87E-294F-A28B-829394380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3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EA6BDA3-9E3C-F84C-A755-AC86BF3AE7F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353AC7F-F4B5-6D45-9580-226C2A9D61A9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VWR/Sargent Welch</a:t>
            </a:r>
          </a:p>
          <a:p>
            <a:pPr eaLnBrk="1" hangingPunct="1"/>
            <a:r>
              <a:rPr lang="en-US" sz="1200"/>
              <a:t>www.sargentwelch.com/biotech</a:t>
            </a:r>
          </a:p>
          <a:p>
            <a:pPr eaLnBrk="1" hangingPunct="1"/>
            <a:r>
              <a:rPr lang="en-US" sz="1200"/>
              <a:t>Mike_Logan@vwreducation.com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6AFFF-AB40-4B2F-A557-EE2F3DFBA29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17A47DC-5B84-8A48-A045-5144E8DD332F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EAD8332B-653D-F144-9975-F86B73127D91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F8B9074-70C0-0548-B554-5974E03B0004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D109-73AC-6C42-AE80-BBA179DF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94C3-9494-EE47-AE1B-853101EDC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45EE-9BB7-A244-9C92-7526EB9B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C1FB-75B2-9C43-9B32-7A51F6564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B21D-2398-E542-B2B1-AFAB7B526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DF01-5BA8-B747-B391-CF89CE789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5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33B9D-13B7-9A46-B278-B609DE423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8D4C5-5E3C-774F-AB07-C07A21403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2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8B66-0AE8-0D46-9E0C-CEA1D06B0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9348-347F-BB46-81ED-7742CE52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E93E-8456-BC4C-B249-DB669DFD5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5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33">
                <a:alpha val="35000"/>
              </a:srgbClr>
            </a:gs>
            <a:gs pos="100000">
              <a:schemeClr val="bg1"/>
            </a:gs>
            <a:gs pos="99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BEE109-7BB6-A940-A1F1-FECD08FE7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ishersci.com/content/dam/fishersci/en_US/documents/programs/education/brochures-and-catalogs/catalogs/thermo-scientific-biotech-list-science-catalog.pdf" TargetMode="External"/><Relationship Id="rId3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chart" Target="../charts/chart1.xml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/>
          <p:cNvSpPr txBox="1">
            <a:spLocks noChangeArrowheads="1"/>
          </p:cNvSpPr>
          <p:nvPr/>
        </p:nvSpPr>
        <p:spPr bwMode="auto">
          <a:xfrm>
            <a:off x="-13498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  <a:cs typeface="Comic Sans MS" charset="0"/>
              </a:rPr>
              <a:t>DNA is the Flash of Biotech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990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Lab 8b Restriction Digestion to Verify </a:t>
            </a:r>
            <a:r>
              <a:rPr lang="en-US" sz="2000" dirty="0" err="1" smtClean="0">
                <a:latin typeface="Arial"/>
                <a:cs typeface="Arial"/>
              </a:rPr>
              <a:t>pAmylase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Plasmid 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Kit 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# BTNM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-8b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Picture 7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191000"/>
            <a:ext cx="2743200" cy="2288230"/>
          </a:xfrm>
          <a:prstGeom prst="rect">
            <a:avLst/>
          </a:prstGeom>
        </p:spPr>
      </p:pic>
      <p:pic>
        <p:nvPicPr>
          <p:cNvPr id="3" name="Picture 2" descr="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4" y="1676400"/>
            <a:ext cx="5119847" cy="2209800"/>
          </a:xfrm>
          <a:prstGeom prst="rect">
            <a:avLst/>
          </a:prstGeom>
        </p:spPr>
      </p:pic>
      <p:sp>
        <p:nvSpPr>
          <p:cNvPr id="9" name="Rectangle 243"/>
          <p:cNvSpPr>
            <a:spLocks noGrp="1" noChangeArrowheads="1"/>
          </p:cNvSpPr>
          <p:nvPr/>
        </p:nvSpPr>
        <p:spPr bwMode="auto">
          <a:xfrm>
            <a:off x="5562600" y="43434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Arial" charset="0"/>
              </a:rPr>
              <a:t>Ellyn Daugherty</a:t>
            </a:r>
          </a:p>
          <a:p>
            <a:pPr algn="ctr"/>
            <a:r>
              <a:rPr lang="en-US" sz="2000" dirty="0" err="1">
                <a:solidFill>
                  <a:srgbClr val="0000FF"/>
                </a:solidFill>
                <a:latin typeface="Arial" charset="0"/>
              </a:rPr>
              <a:t>ellyn@BiotechEd.com</a:t>
            </a:r>
            <a:endParaRPr lang="en-US" sz="2000" dirty="0">
              <a:solidFill>
                <a:srgbClr val="0000FF"/>
              </a:solidFill>
              <a:latin typeface="Arial" charset="0"/>
            </a:endParaRPr>
          </a:p>
          <a:p>
            <a:pPr algn="ctr"/>
            <a:r>
              <a:rPr lang="en-US" sz="2000" dirty="0" err="1" smtClean="0">
                <a:solidFill>
                  <a:srgbClr val="0000FF"/>
                </a:solidFill>
                <a:latin typeface="Arial" charset="0"/>
              </a:rPr>
              <a:t>www.BiotechEd.com</a:t>
            </a:r>
            <a:endParaRPr lang="en-US" sz="2000" dirty="0" smtClean="0">
              <a:solidFill>
                <a:srgbClr val="0000FF"/>
              </a:solidFill>
              <a:latin typeface="Arial" charset="0"/>
            </a:endParaRPr>
          </a:p>
          <a:p>
            <a:pPr algn="ctr"/>
            <a:endParaRPr lang="en-US" sz="1000" dirty="0" smtClean="0">
              <a:solidFill>
                <a:srgbClr val="0000FF"/>
              </a:solidFill>
              <a:latin typeface="Arial" charset="0"/>
            </a:endParaRP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charset="0"/>
              </a:rPr>
              <a:t>Colin </a:t>
            </a:r>
            <a:r>
              <a:rPr lang="en-US" sz="2000" dirty="0" smtClean="0">
                <a:solidFill>
                  <a:srgbClr val="0000FF"/>
                </a:solidFill>
                <a:latin typeface="Arial" charset="0"/>
              </a:rPr>
              <a:t>Heath</a:t>
            </a:r>
            <a:endParaRPr lang="en-US" sz="2000" dirty="0">
              <a:solidFill>
                <a:srgbClr val="0000FF"/>
              </a:solidFill>
              <a:latin typeface="Arial" charset="0"/>
            </a:endParaRP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charset="0"/>
              </a:rPr>
              <a:t>G-Biosciences</a:t>
            </a:r>
            <a:endParaRPr lang="en-US" sz="2000" dirty="0">
              <a:solidFill>
                <a:srgbClr val="0000FF"/>
              </a:solidFill>
              <a:latin typeface="Arial" charset="0"/>
            </a:endParaRPr>
          </a:p>
          <a:p>
            <a:pPr algn="ctr"/>
            <a:r>
              <a:rPr lang="en-US" sz="2000" dirty="0" err="1">
                <a:solidFill>
                  <a:srgbClr val="0000FF"/>
                </a:solidFill>
                <a:latin typeface="Arial" charset="0"/>
              </a:rPr>
              <a:t>cheath@</a:t>
            </a:r>
            <a:r>
              <a:rPr lang="en-US" sz="2000" dirty="0" err="1" smtClean="0">
                <a:solidFill>
                  <a:srgbClr val="0000FF"/>
                </a:solidFill>
                <a:latin typeface="Arial" charset="0"/>
              </a:rPr>
              <a:t>gbiosciences.com</a:t>
            </a:r>
            <a:endParaRPr lang="en-US" sz="2000" dirty="0" smtClean="0">
              <a:solidFill>
                <a:srgbClr val="0000FF"/>
              </a:solidFill>
              <a:latin typeface="Arial" charset="0"/>
            </a:endParaRPr>
          </a:p>
          <a:p>
            <a:pPr algn="ctr"/>
            <a:endParaRPr lang="en-US" sz="2000" dirty="0" smtClean="0">
              <a:latin typeface="Arial" charset="0"/>
            </a:endParaRPr>
          </a:p>
          <a:p>
            <a:pPr algn="ctr"/>
            <a:endParaRPr lang="en-US" sz="2000" dirty="0"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685800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B:S4NM - The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cs typeface="Arial"/>
              </a:rPr>
              <a:t>rAmylase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Project Kits</a:t>
            </a:r>
          </a:p>
        </p:txBody>
      </p:sp>
      <p:pic>
        <p:nvPicPr>
          <p:cNvPr id="11" name="Picture 7" descr="BioTech2E_Lab_CoverFro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1979185" cy="26082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43"/>
          <p:cNvSpPr>
            <a:spLocks noGrp="1" noChangeArrowheads="1"/>
          </p:cNvSpPr>
          <p:nvPr/>
        </p:nvSpPr>
        <p:spPr bwMode="auto">
          <a:xfrm>
            <a:off x="5486400" y="1600200"/>
            <a:ext cx="3657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 charset="0"/>
              </a:rPr>
              <a:t>While you wait, please:</a:t>
            </a:r>
            <a:endParaRPr lang="en-US" sz="2000" b="1" dirty="0">
              <a:solidFill>
                <a:srgbClr val="0000FF"/>
              </a:solidFill>
              <a:latin typeface="Arial" charset="0"/>
            </a:endParaRPr>
          </a:p>
          <a:p>
            <a:pPr marL="285750" indent="-285750"/>
            <a:r>
              <a:rPr lang="en-US" sz="2000" dirty="0" smtClean="0">
                <a:latin typeface="Arial" charset="0"/>
              </a:rPr>
              <a:t>1) Read the front and back of the </a:t>
            </a:r>
            <a:r>
              <a:rPr lang="en-US" sz="2000" dirty="0">
                <a:latin typeface="Arial" charset="0"/>
              </a:rPr>
              <a:t>l</a:t>
            </a:r>
            <a:r>
              <a:rPr lang="en-US" sz="2000" dirty="0" smtClean="0">
                <a:latin typeface="Arial" charset="0"/>
              </a:rPr>
              <a:t>ab sheet</a:t>
            </a:r>
            <a:endParaRPr lang="en-US" sz="2000" dirty="0">
              <a:latin typeface="Arial" charset="0"/>
            </a:endParaRPr>
          </a:p>
          <a:p>
            <a:pPr marL="285750" indent="-285750"/>
            <a:r>
              <a:rPr lang="en-US" sz="2000" dirty="0" smtClean="0">
                <a:latin typeface="Arial" charset="0"/>
              </a:rPr>
              <a:t>2) </a:t>
            </a:r>
            <a:r>
              <a:rPr lang="en-US" sz="2000" dirty="0">
                <a:latin typeface="Arial" charset="0"/>
              </a:rPr>
              <a:t>N</a:t>
            </a:r>
            <a:r>
              <a:rPr lang="en-US" sz="2000" dirty="0" smtClean="0">
                <a:latin typeface="Arial" charset="0"/>
              </a:rPr>
              <a:t>ot an expert </a:t>
            </a:r>
            <a:r>
              <a:rPr lang="en-US" sz="2000" dirty="0" err="1" smtClean="0">
                <a:latin typeface="Arial" charset="0"/>
              </a:rPr>
              <a:t>micropipeter</a:t>
            </a:r>
            <a:r>
              <a:rPr lang="en-US" sz="2000" dirty="0" smtClean="0">
                <a:latin typeface="Arial" charset="0"/>
              </a:rPr>
              <a:t>? Ask someone near you to review with you.</a:t>
            </a:r>
          </a:p>
          <a:p>
            <a:pPr marL="285750" indent="-285750"/>
            <a:r>
              <a:rPr lang="en-US" sz="2000" dirty="0" smtClean="0">
                <a:latin typeface="Arial" charset="0"/>
              </a:rPr>
              <a:t>3) Do Step 1 – Label tubes.</a:t>
            </a:r>
          </a:p>
          <a:p>
            <a:r>
              <a:rPr lang="en-US" sz="2000" dirty="0" smtClean="0">
                <a:latin typeface="Arial" charset="0"/>
              </a:rPr>
              <a:t> </a:t>
            </a:r>
          </a:p>
          <a:p>
            <a:endParaRPr lang="en-US" sz="2000" b="1" dirty="0" smtClean="0">
              <a:latin typeface="Arial" charset="0"/>
            </a:endParaRPr>
          </a:p>
          <a:p>
            <a:endParaRPr lang="en-US" sz="2000" dirty="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TNM Kit Fly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45720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u="sng" dirty="0">
                <a:latin typeface="Arial"/>
                <a:cs typeface="Arial"/>
                <a:hlinkClick r:id="rId2"/>
              </a:rPr>
              <a:t>https://www.fishersci.com/content/dam/fishersci/en_US/documents/programs/education/brochures-and-catalogs/catalogs/thermo-scientific-biotech-list-science-</a:t>
            </a:r>
            <a:r>
              <a:rPr lang="en-US" sz="1800" u="sng" dirty="0" smtClean="0">
                <a:latin typeface="Arial"/>
                <a:cs typeface="Arial"/>
                <a:hlinkClick r:id="rId2"/>
              </a:rPr>
              <a:t>catalog.pdf</a:t>
            </a:r>
            <a:endParaRPr lang="en-US" sz="1800" u="sng" dirty="0">
              <a:latin typeface="Arial"/>
              <a:cs typeface="Arial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"/>
            <a:ext cx="9144000" cy="1047750"/>
          </a:xfrm>
        </p:spPr>
        <p:txBody>
          <a:bodyPr/>
          <a:lstStyle/>
          <a:p>
            <a:pPr algn="ctr"/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BS4NM/Fisher Science Education/</a:t>
            </a:r>
            <a:b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G-Biosciences Education Materials Lists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2400" y="5334000"/>
            <a:ext cx="8763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0" dirty="0" smtClean="0">
                <a:solidFill>
                  <a:srgbClr val="FF0000"/>
                </a:solidFill>
                <a:latin typeface="+mn-lt"/>
              </a:rPr>
              <a:t>FSE/</a:t>
            </a:r>
            <a:r>
              <a:rPr lang="en-US" sz="2000" i="0" dirty="0" err="1" smtClean="0">
                <a:solidFill>
                  <a:srgbClr val="FF0000"/>
                </a:solidFill>
                <a:latin typeface="+mn-lt"/>
              </a:rPr>
              <a:t>GBio</a:t>
            </a:r>
            <a:r>
              <a:rPr lang="en-US" sz="2000" i="0" dirty="0" smtClean="0">
                <a:solidFill>
                  <a:srgbClr val="FF0000"/>
                </a:solidFill>
                <a:latin typeface="+mn-lt"/>
              </a:rPr>
              <a:t>/BS4NMN Lab Materials Support Team:</a:t>
            </a:r>
            <a:endParaRPr lang="en-US" sz="1000" i="0" dirty="0" smtClean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endParaRPr lang="en-US" sz="1000" i="0" dirty="0" smtClean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sz="1800" i="0" dirty="0" smtClean="0">
                <a:solidFill>
                  <a:srgbClr val="FF0000"/>
                </a:solidFill>
                <a:latin typeface="+mn-lt"/>
              </a:rPr>
              <a:t>Colin Heath, G-Biosciences, Research and </a:t>
            </a:r>
            <a:r>
              <a:rPr lang="en-US" sz="1800" i="0" dirty="0" err="1" smtClean="0">
                <a:solidFill>
                  <a:srgbClr val="FF0000"/>
                </a:solidFill>
                <a:latin typeface="+mn-lt"/>
              </a:rPr>
              <a:t>Devlopment</a:t>
            </a:r>
            <a:r>
              <a:rPr lang="en-US" sz="1800" i="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sz="1800" i="0" dirty="0" err="1" smtClean="0">
                <a:solidFill>
                  <a:srgbClr val="0000FF"/>
                </a:solidFill>
                <a:latin typeface="+mn-lt"/>
              </a:rPr>
              <a:t>cheath@gbiosciences.com</a:t>
            </a:r>
            <a:endParaRPr lang="en-US" sz="1800" i="0" dirty="0" smtClean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sz="1800" i="0" dirty="0" smtClean="0">
                <a:solidFill>
                  <a:srgbClr val="FF0000"/>
                </a:solidFill>
                <a:latin typeface="+mn-lt"/>
              </a:rPr>
              <a:t>Lacey </a:t>
            </a:r>
            <a:r>
              <a:rPr lang="en-US" sz="1800" i="0" dirty="0" err="1" smtClean="0">
                <a:solidFill>
                  <a:srgbClr val="FF0000"/>
                </a:solidFill>
                <a:latin typeface="+mn-lt"/>
              </a:rPr>
              <a:t>Cirinelli</a:t>
            </a:r>
            <a:r>
              <a:rPr lang="en-US" sz="1800" i="0" dirty="0" smtClean="0">
                <a:solidFill>
                  <a:srgbClr val="FF0000"/>
                </a:solidFill>
                <a:latin typeface="+mn-lt"/>
              </a:rPr>
              <a:t>, Fisher Science Education Product Support, </a:t>
            </a:r>
            <a:r>
              <a:rPr lang="en-US" sz="1800" i="0" dirty="0" err="1" smtClean="0">
                <a:solidFill>
                  <a:srgbClr val="0000FF"/>
                </a:solidFill>
                <a:latin typeface="+mn-lt"/>
              </a:rPr>
              <a:t>lacey.cirinelli@thermofisher.com</a:t>
            </a:r>
            <a:endParaRPr lang="en-US" sz="1800" i="0" dirty="0" smtClean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sz="1800" i="0" dirty="0" smtClean="0">
                <a:solidFill>
                  <a:srgbClr val="FF0000"/>
                </a:solidFill>
                <a:latin typeface="+mn-lt"/>
              </a:rPr>
              <a:t>Ellyn Daugherty, BS4NM Author, </a:t>
            </a:r>
            <a:r>
              <a:rPr lang="en-US" sz="1800" i="0" dirty="0" err="1" smtClean="0">
                <a:solidFill>
                  <a:srgbClr val="0000FF"/>
                </a:solidFill>
                <a:latin typeface="+mn-lt"/>
              </a:rPr>
              <a:t>ellyn@</a:t>
            </a:r>
            <a:r>
              <a:rPr lang="en-US" sz="1800" i="0" dirty="0" err="1" smtClean="0">
                <a:solidFill>
                  <a:srgbClr val="0000FF"/>
                </a:solidFill>
                <a:latin typeface="+mn-lt"/>
              </a:rPr>
              <a:t>BiotechEd.com</a:t>
            </a:r>
            <a:endParaRPr lang="en-US" sz="1800" i="0" dirty="0" smtClean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641788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8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charset="0"/>
              </a:rPr>
              <a:t>Biotechnology Curricular </a:t>
            </a:r>
            <a:r>
              <a:rPr lang="en-US" sz="4000" dirty="0" smtClean="0">
                <a:latin typeface="Comic Sans MS" charset="0"/>
              </a:rPr>
              <a:t>Support</a:t>
            </a:r>
            <a:endParaRPr lang="en-US" sz="4000" dirty="0">
              <a:latin typeface="Tahoma" charset="0"/>
            </a:endParaRPr>
          </a:p>
        </p:txBody>
      </p:sp>
      <p:sp>
        <p:nvSpPr>
          <p:cNvPr id="44034" name="Text Box 8"/>
          <p:cNvSpPr txBox="1">
            <a:spLocks noChangeArrowheads="1"/>
          </p:cNvSpPr>
          <p:nvPr/>
        </p:nvSpPr>
        <p:spPr bwMode="auto">
          <a:xfrm>
            <a:off x="0" y="6858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 smtClean="0">
                <a:solidFill>
                  <a:srgbClr val="0000FF"/>
                </a:solidFill>
                <a:latin typeface="Arial" charset="0"/>
              </a:rPr>
              <a:t>www.BiotechEd.com</a:t>
            </a:r>
            <a:endParaRPr lang="en-US" dirty="0">
              <a:solidFill>
                <a:srgbClr val="0000FF"/>
              </a:solidFill>
              <a:latin typeface="Arial" charset="0"/>
            </a:endParaRPr>
          </a:p>
          <a:p>
            <a:pPr algn="ctr" eaLnBrk="1" hangingPunct="1"/>
            <a:endParaRPr lang="en-US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0968"/>
            <a:ext cx="8091038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</a:rPr>
              <a:t>Amylase is a </a:t>
            </a:r>
            <a:endParaRPr lang="en-US" sz="3600" dirty="0">
              <a:latin typeface="Comic Sans MS" charset="0"/>
            </a:endParaRPr>
          </a:p>
          <a:p>
            <a:pPr algn="ctr" eaLnBrk="1" hangingPunct="1"/>
            <a:r>
              <a:rPr lang="en-US" sz="3600" dirty="0" smtClean="0">
                <a:latin typeface="Comic Sans MS" charset="0"/>
              </a:rPr>
              <a:t>commercially important biotech product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Amylase is an enzyme that catalyzes starch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digestion to sugar. Used to: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Remove starch in products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Produce sugar from starch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Processing of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cellulostic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biofuel</a:t>
            </a:r>
          </a:p>
        </p:txBody>
      </p:sp>
      <p:pic>
        <p:nvPicPr>
          <p:cNvPr id="21507" name="Picture 4" descr="biofuel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90800" cy="258883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Fig1_5_StoneWashedjeansED.jpg                                  00045DA2PrettyWoman                    BCFB23E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3200400" cy="18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209800"/>
            <a:ext cx="1569238" cy="2336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22225" y="228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Comic Sans MS" charset="0"/>
              </a:rPr>
              <a:t>The goal of The rAmylase Project is to </a:t>
            </a:r>
            <a:endParaRPr lang="en-US" sz="320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0" y="9906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>
                <a:latin typeface="Arial" charset="0"/>
              </a:rPr>
              <a:t>Learn how to assay for </a:t>
            </a:r>
            <a:r>
              <a:rPr lang="en-US" sz="2000" dirty="0" smtClean="0">
                <a:latin typeface="Arial" charset="0"/>
              </a:rPr>
              <a:t>amylase, a protein </a:t>
            </a:r>
            <a:r>
              <a:rPr lang="en-US" sz="2000" dirty="0">
                <a:latin typeface="Arial" charset="0"/>
              </a:rPr>
              <a:t>of commercial interest </a:t>
            </a:r>
            <a:r>
              <a:rPr lang="en-US" sz="2000" dirty="0" smtClean="0">
                <a:latin typeface="Arial" charset="0"/>
              </a:rPr>
              <a:t>(amylase)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Genetically engineer cells to produce amylase (using pAmylase2014)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Grow transformed cells to </a:t>
            </a:r>
            <a:r>
              <a:rPr lang="en-US" sz="2000" dirty="0">
                <a:latin typeface="Arial" charset="0"/>
              </a:rPr>
              <a:t>volumes where amylase </a:t>
            </a:r>
            <a:r>
              <a:rPr lang="en-US" sz="2000" dirty="0" smtClean="0">
                <a:latin typeface="Arial" charset="0"/>
              </a:rPr>
              <a:t>is </a:t>
            </a:r>
            <a:r>
              <a:rPr lang="en-US" sz="2000" dirty="0">
                <a:latin typeface="Arial" charset="0"/>
              </a:rPr>
              <a:t>purified and assayed</a:t>
            </a:r>
          </a:p>
        </p:txBody>
      </p:sp>
      <p:pic>
        <p:nvPicPr>
          <p:cNvPr id="19459" name="Picture 11" descr="DSC027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2819400" cy="20730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6172200" y="2514600"/>
          <a:ext cx="2743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461" name="Shape 106"/>
          <p:cNvSpPr>
            <a:spLocks noChangeArrowheads="1"/>
          </p:cNvSpPr>
          <p:nvPr/>
        </p:nvSpPr>
        <p:spPr bwMode="auto">
          <a:xfrm>
            <a:off x="4267200" y="4495800"/>
            <a:ext cx="2438400" cy="2133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2" name="Picture 15" descr="DSC01001.JPG                                                   0021645APretty Woman                   BF57A695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71800"/>
            <a:ext cx="2854614" cy="1752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0"/>
            <a:ext cx="5562600" cy="1524000"/>
          </a:xfrm>
        </p:spPr>
        <p:txBody>
          <a:bodyPr/>
          <a:lstStyle/>
          <a:p>
            <a:pPr eaLnBrk="1" hangingPunct="1">
              <a:spcBef>
                <a:spcPts val="1000"/>
              </a:spcBef>
              <a:spcAft>
                <a:spcPts val="1000"/>
              </a:spcAft>
            </a:pPr>
            <a:r>
              <a:rPr lang="en-US" sz="3600" dirty="0">
                <a:latin typeface="Comic Sans MS" charset="0"/>
              </a:rPr>
              <a:t>The </a:t>
            </a:r>
            <a:r>
              <a:rPr lang="en-US" sz="3600" dirty="0" err="1">
                <a:latin typeface="Comic Sans MS" charset="0"/>
              </a:rPr>
              <a:t>rAmylase</a:t>
            </a:r>
            <a:r>
              <a:rPr lang="en-US" sz="3600" dirty="0">
                <a:latin typeface="Comic Sans MS" charset="0"/>
              </a:rPr>
              <a:t> </a:t>
            </a:r>
            <a:r>
              <a:rPr lang="en-US" sz="3600" dirty="0" smtClean="0">
                <a:latin typeface="Comic Sans MS" charset="0"/>
              </a:rPr>
              <a:t>Project</a:t>
            </a:r>
            <a:r>
              <a:rPr lang="en-US" sz="1400" dirty="0" smtClean="0">
                <a:latin typeface="Comic Sans MS" charset="0"/>
              </a:rPr>
              <a:t/>
            </a:r>
            <a:br>
              <a:rPr lang="en-US" sz="1400" dirty="0" smtClean="0">
                <a:latin typeface="Comic Sans MS" charset="0"/>
              </a:rPr>
            </a:br>
            <a:r>
              <a:rPr lang="en-US" sz="1400" dirty="0">
                <a:latin typeface="Comic Sans MS" charset="0"/>
              </a:rPr>
              <a:t/>
            </a:r>
            <a:br>
              <a:rPr lang="en-US" sz="1400" dirty="0">
                <a:latin typeface="Comic Sans MS" charset="0"/>
              </a:rPr>
            </a:br>
            <a:r>
              <a:rPr lang="en-US" sz="2000" dirty="0" smtClean="0">
                <a:latin typeface="Comic Sans MS" charset="0"/>
              </a:rPr>
              <a:t>Curricular model </a:t>
            </a:r>
            <a:r>
              <a:rPr lang="en-US" sz="2000" dirty="0">
                <a:latin typeface="Comic Sans MS" charset="0"/>
              </a:rPr>
              <a:t>of rDNA/protein Business</a:t>
            </a:r>
            <a:endParaRPr lang="en-US" dirty="0">
              <a:latin typeface="Tahoma" charset="0"/>
            </a:endParaRP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810000" y="1600200"/>
            <a:ext cx="5334000" cy="476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Chapters </a:t>
            </a:r>
            <a:r>
              <a:rPr lang="en-US" sz="2000" dirty="0">
                <a:latin typeface="Arial"/>
                <a:cs typeface="Arial"/>
              </a:rPr>
              <a:t>1-5 Basic </a:t>
            </a:r>
            <a:r>
              <a:rPr lang="en-US" sz="2000" dirty="0" smtClean="0">
                <a:latin typeface="Arial"/>
                <a:cs typeface="Arial"/>
              </a:rPr>
              <a:t>SLOP</a:t>
            </a:r>
            <a:r>
              <a:rPr lang="en-US" sz="2000" dirty="0">
                <a:latin typeface="Arial"/>
                <a:cs typeface="Arial"/>
              </a:rPr>
              <a:t>	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5f    Characterizing Proteins by PAGE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Lab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 6c    Assaying for Amylase Activity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6d    Direct ELISA of Bacterial </a:t>
            </a:r>
            <a:r>
              <a:rPr lang="en-US" sz="2000" dirty="0" smtClean="0">
                <a:latin typeface="Arial"/>
                <a:cs typeface="Arial"/>
              </a:rPr>
              <a:t>Amylase</a:t>
            </a:r>
            <a:endParaRPr lang="en-US" sz="2000" dirty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6e    Western Blot to Identify 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7g    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  <a:r>
              <a:rPr lang="en-US" sz="2000" dirty="0">
                <a:latin typeface="Arial"/>
                <a:cs typeface="Arial"/>
              </a:rPr>
              <a:t>Concentration </a:t>
            </a:r>
            <a:r>
              <a:rPr lang="en-US" sz="2000" dirty="0" smtClean="0">
                <a:latin typeface="Arial"/>
                <a:cs typeface="Arial"/>
              </a:rPr>
              <a:t>Assay </a:t>
            </a:r>
          </a:p>
          <a:p>
            <a:pPr>
              <a:spcAft>
                <a:spcPts val="10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Lab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8b    pAmy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Plasmid Restriction Digest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8c    </a:t>
            </a:r>
            <a:r>
              <a:rPr lang="en-US" sz="2000" dirty="0" err="1" smtClean="0">
                <a:latin typeface="Arial"/>
                <a:cs typeface="Arial"/>
              </a:rPr>
              <a:t>pAmylaseTransformation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of </a:t>
            </a:r>
            <a:r>
              <a:rPr lang="en-US" sz="2000" i="1" dirty="0">
                <a:latin typeface="Arial"/>
                <a:cs typeface="Arial"/>
              </a:rPr>
              <a:t>E. coli</a:t>
            </a:r>
            <a:r>
              <a:rPr lang="en-US" sz="2000" dirty="0">
                <a:latin typeface="Arial"/>
                <a:cs typeface="Arial"/>
              </a:rPr>
              <a:t> </a:t>
            </a: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8g    </a:t>
            </a:r>
            <a:r>
              <a:rPr lang="en-US" sz="2000" dirty="0" err="1" smtClean="0">
                <a:latin typeface="Arial"/>
                <a:cs typeface="Arial"/>
              </a:rPr>
              <a:t>Miniprep</a:t>
            </a:r>
            <a:r>
              <a:rPr lang="en-US" sz="2000" dirty="0">
                <a:latin typeface="Arial"/>
                <a:cs typeface="Arial"/>
              </a:rPr>
              <a:t> for </a:t>
            </a:r>
            <a:r>
              <a:rPr lang="en-US" sz="2000" dirty="0" err="1" smtClean="0">
                <a:latin typeface="Arial"/>
                <a:cs typeface="Arial"/>
              </a:rPr>
              <a:t>pAmylase</a:t>
            </a:r>
            <a:r>
              <a:rPr lang="en-US" sz="2000" dirty="0" smtClean="0">
                <a:latin typeface="Arial"/>
                <a:cs typeface="Arial"/>
              </a:rPr>
              <a:t> Isolation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9c    </a:t>
            </a:r>
            <a:r>
              <a:rPr lang="en-US" sz="2000" dirty="0" smtClean="0">
                <a:latin typeface="Arial"/>
                <a:cs typeface="Arial"/>
              </a:rPr>
              <a:t>Amylase Ion</a:t>
            </a:r>
            <a:r>
              <a:rPr lang="en-US" sz="2000" dirty="0">
                <a:latin typeface="Arial"/>
                <a:cs typeface="Arial"/>
              </a:rPr>
              <a:t>-</a:t>
            </a:r>
            <a:r>
              <a:rPr lang="en-US" sz="2000" dirty="0" smtClean="0">
                <a:latin typeface="Arial"/>
                <a:cs typeface="Arial"/>
              </a:rPr>
              <a:t>Ex Chromatography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13h  </a:t>
            </a:r>
            <a:r>
              <a:rPr lang="en-US" sz="2000" dirty="0" smtClean="0">
                <a:latin typeface="Arial"/>
                <a:cs typeface="Arial"/>
              </a:rPr>
              <a:t>Amylase Gene PCR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Picture 1" descr="Fig1.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3352800" cy="6877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4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59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0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749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1400" y="10668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____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5 min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1"/>
            <a:ext cx="9144000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281" y="5105400"/>
            <a:ext cx="868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How do the restriction digestions look? </a:t>
            </a:r>
          </a:p>
          <a:p>
            <a:endParaRPr lang="en-US" sz="10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Do the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bands (1660, 2335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bp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?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on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the gel show that the sample DNA has only one each of the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HindIII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EcoRI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restriction sites? </a:t>
            </a:r>
          </a:p>
          <a:p>
            <a:endParaRPr lang="en-US" sz="10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How does this confirm the presence of pAmylase2014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?</a:t>
            </a:r>
            <a:endParaRPr lang="en-US" sz="20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algn="ctr"/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G-Biosciences’ BS4NM Laboratory Kits</a:t>
            </a:r>
          </a:p>
        </p:txBody>
      </p:sp>
      <p:pic>
        <p:nvPicPr>
          <p:cNvPr id="29698" name="Picture 4" descr="forWeb_G-Bio_kit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411480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 txBox="1">
            <a:spLocks noChangeArrowheads="1"/>
          </p:cNvSpPr>
          <p:nvPr/>
        </p:nvSpPr>
        <p:spPr bwMode="auto">
          <a:xfrm>
            <a:off x="533400" y="4267200"/>
            <a:ext cx="3581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9538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Lab Kits from G-Biosciences,</a:t>
            </a: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available through</a:t>
            </a: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FSE or G-Bio,</a:t>
            </a: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give educators options for</a:t>
            </a: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student biotech </a:t>
            </a: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lab skill development.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876800" y="1143000"/>
            <a:ext cx="3505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Lab </a:t>
            </a: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8b</a:t>
            </a:r>
            <a:endParaRPr lang="en-US" sz="1600" i="0" dirty="0" smtClean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Restriction Digestion of pAmylase2014</a:t>
            </a:r>
            <a:endParaRPr lang="en-US" sz="1600" i="0" dirty="0" smtClean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G-Bio’s BTNM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-8b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kit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931951" y="2209800"/>
            <a:ext cx="4191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BS4NM “The </a:t>
            </a:r>
            <a:r>
              <a:rPr lang="en-US" sz="1600" i="0" dirty="0" err="1" smtClean="0">
                <a:solidFill>
                  <a:srgbClr val="0000FF"/>
                </a:solidFill>
                <a:latin typeface="+mn-lt"/>
              </a:rPr>
              <a:t>rAmylase</a:t>
            </a: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 Project”</a:t>
            </a:r>
          </a:p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Models the production of a real biotech product, </a:t>
            </a:r>
            <a:r>
              <a:rPr lang="en-US" sz="1600" i="0" dirty="0" err="1" smtClean="0">
                <a:solidFill>
                  <a:srgbClr val="0000FF"/>
                </a:solidFill>
                <a:latin typeface="+mn-lt"/>
              </a:rPr>
              <a:t>rAmylase</a:t>
            </a: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>
              <a:defRPr/>
            </a:pPr>
            <a:endParaRPr lang="en-US" sz="1600" i="0" dirty="0" smtClean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en-US" sz="1600" i="0" dirty="0" smtClean="0">
                <a:solidFill>
                  <a:srgbClr val="FF0000"/>
                </a:solidFill>
                <a:latin typeface="+mn-lt"/>
              </a:rPr>
              <a:t>10 G-Bio The </a:t>
            </a:r>
            <a:r>
              <a:rPr lang="en-US" sz="1600" i="0" dirty="0" err="1" smtClean="0">
                <a:solidFill>
                  <a:srgbClr val="FF0000"/>
                </a:solidFill>
                <a:latin typeface="+mn-lt"/>
              </a:rPr>
              <a:t>rAmylase</a:t>
            </a:r>
            <a:r>
              <a:rPr lang="en-US" sz="1600" i="0" dirty="0" smtClean="0">
                <a:solidFill>
                  <a:srgbClr val="FF0000"/>
                </a:solidFill>
                <a:latin typeface="+mn-lt"/>
              </a:rPr>
              <a:t> Project Kits</a:t>
            </a:r>
          </a:p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http://</a:t>
            </a:r>
            <a:r>
              <a:rPr lang="en-US" sz="1600" i="0" dirty="0" err="1" smtClean="0">
                <a:solidFill>
                  <a:srgbClr val="0000FF"/>
                </a:solidFill>
                <a:latin typeface="+mn-lt"/>
              </a:rPr>
              <a:t>www.gbiosciences.com</a:t>
            </a: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/</a:t>
            </a:r>
            <a:r>
              <a:rPr lang="en-US" sz="1600" i="0" dirty="0" err="1" smtClean="0">
                <a:solidFill>
                  <a:srgbClr val="0000FF"/>
                </a:solidFill>
                <a:latin typeface="+mn-lt"/>
              </a:rPr>
              <a:t>BTSNM.aspx</a:t>
            </a:r>
            <a:endParaRPr lang="en-US" sz="1600" i="0" dirty="0" smtClean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" name="Picture 7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46" y="4343400"/>
            <a:ext cx="476675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0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7261</TotalTime>
  <Words>420</Words>
  <Application>Microsoft Macintosh PowerPoint</Application>
  <PresentationFormat>On-screen Show (4:3)</PresentationFormat>
  <Paragraphs>81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The rAmylase Project  Curricular model of rDNA/protein Business</vt:lpstr>
      <vt:lpstr>PowerPoint Presentation</vt:lpstr>
      <vt:lpstr>PowerPoint Presentation</vt:lpstr>
      <vt:lpstr>PowerPoint Presentation</vt:lpstr>
      <vt:lpstr>PowerPoint Presentation</vt:lpstr>
      <vt:lpstr>G-Biosciences’ BS4NM Laboratory Kits</vt:lpstr>
      <vt:lpstr>PowerPoint Presentation</vt:lpstr>
      <vt:lpstr>BS4NM/Fisher Science Education/ G-Biosciences Education Materials Lists</vt:lpstr>
      <vt:lpstr>Biotechnology Curricular Support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Morgan</dc:creator>
  <cp:lastModifiedBy>Science Department</cp:lastModifiedBy>
  <cp:revision>155</cp:revision>
  <cp:lastPrinted>2010-06-22T16:28:27Z</cp:lastPrinted>
  <dcterms:created xsi:type="dcterms:W3CDTF">2010-06-22T16:13:48Z</dcterms:created>
  <dcterms:modified xsi:type="dcterms:W3CDTF">2016-11-07T07:16:57Z</dcterms:modified>
</cp:coreProperties>
</file>