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05" r:id="rId1"/>
  </p:sldMasterIdLst>
  <p:notesMasterIdLst>
    <p:notesMasterId r:id="rId12"/>
  </p:notesMasterIdLst>
  <p:handoutMasterIdLst>
    <p:handoutMasterId r:id="rId13"/>
  </p:handoutMasterIdLst>
  <p:sldIdLst>
    <p:sldId id="501" r:id="rId2"/>
    <p:sldId id="542" r:id="rId3"/>
    <p:sldId id="508" r:id="rId4"/>
    <p:sldId id="545" r:id="rId5"/>
    <p:sldId id="572" r:id="rId6"/>
    <p:sldId id="574" r:id="rId7"/>
    <p:sldId id="544" r:id="rId8"/>
    <p:sldId id="515" r:id="rId9"/>
    <p:sldId id="547" r:id="rId10"/>
    <p:sldId id="539" r:id="rId11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ahoma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ahoma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ahoma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ahoma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 clrMode="bw" frameSlides="1"/>
  <p:clrMru>
    <a:srgbClr val="CC0099"/>
    <a:srgbClr val="009900"/>
    <a:srgbClr val="33CC33"/>
    <a:srgbClr val="33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720" y="-1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notesMaster" Target="notesMasters/notesMaster1.xml"/><Relationship Id="rId13" Type="http://schemas.openxmlformats.org/officeDocument/2006/relationships/handoutMaster" Target="handoutMasters/handoutMaster1.xml"/><Relationship Id="rId14" Type="http://schemas.openxmlformats.org/officeDocument/2006/relationships/printerSettings" Target="printerSettings/printerSettings1.bin"/><Relationship Id="rId15" Type="http://schemas.openxmlformats.org/officeDocument/2006/relationships/presProps" Target="presProps.xml"/><Relationship Id="rId16" Type="http://schemas.openxmlformats.org/officeDocument/2006/relationships/viewProps" Target="viewProps.xml"/><Relationship Id="rId17" Type="http://schemas.openxmlformats.org/officeDocument/2006/relationships/theme" Target="theme/theme1.xml"/><Relationship Id="rId1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oleObject" Target="Book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 sz="1200" b="0" i="0" baseline="0" dirty="0" smtClean="0">
                <a:effectLst/>
              </a:rPr>
              <a:t>Ion </a:t>
            </a:r>
            <a:r>
              <a:rPr lang="en-US" sz="1200" b="0" i="0" baseline="0" dirty="0">
                <a:effectLst/>
              </a:rPr>
              <a:t>Exchange </a:t>
            </a:r>
            <a:r>
              <a:rPr lang="en-US" sz="1200" b="0" i="0" baseline="0" dirty="0" smtClean="0">
                <a:effectLst/>
              </a:rPr>
              <a:t>Chromatography</a:t>
            </a:r>
            <a:endParaRPr lang="en-US" sz="1200" b="0" dirty="0">
              <a:effectLst/>
            </a:endParaRPr>
          </a:p>
        </c:rich>
      </c:tx>
      <c:layout>
        <c:manualLayout>
          <c:xMode val="edge"/>
          <c:yMode val="edge"/>
          <c:x val="0.253686934966463"/>
          <c:y val="0.0714285714285714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237751968503937"/>
          <c:y val="0.237719160104987"/>
          <c:w val="0.681845213427269"/>
          <c:h val="0.639473684210526"/>
        </c:manualLayout>
      </c:layout>
      <c:scatterChart>
        <c:scatterStyle val="smoothMarker"/>
        <c:varyColors val="0"/>
        <c:ser>
          <c:idx val="0"/>
          <c:order val="0"/>
          <c:tx>
            <c:strRef>
              <c:f>Sheet1!$B$2</c:f>
              <c:strCache>
                <c:ptCount val="1"/>
                <c:pt idx="0">
                  <c:v>Absorbance (a.u.)</c:v>
                </c:pt>
              </c:strCache>
            </c:strRef>
          </c:tx>
          <c:xVal>
            <c:numRef>
              <c:f>Sheet1!$A$3:$A$11</c:f>
              <c:numCache>
                <c:formatCode>General</c:formatCode>
                <c:ptCount val="9"/>
                <c:pt idx="1">
                  <c:v>1.0</c:v>
                </c:pt>
                <c:pt idx="2">
                  <c:v>2.0</c:v>
                </c:pt>
                <c:pt idx="3">
                  <c:v>3.0</c:v>
                </c:pt>
                <c:pt idx="4">
                  <c:v>4.0</c:v>
                </c:pt>
                <c:pt idx="5">
                  <c:v>5.0</c:v>
                </c:pt>
                <c:pt idx="6">
                  <c:v>6.0</c:v>
                </c:pt>
                <c:pt idx="7">
                  <c:v>7.0</c:v>
                </c:pt>
                <c:pt idx="8">
                  <c:v>8.0</c:v>
                </c:pt>
              </c:numCache>
            </c:numRef>
          </c:xVal>
          <c:yVal>
            <c:numRef>
              <c:f>Sheet1!$B$3:$B$11</c:f>
              <c:numCache>
                <c:formatCode>General</c:formatCode>
                <c:ptCount val="9"/>
                <c:pt idx="1">
                  <c:v>0.0</c:v>
                </c:pt>
                <c:pt idx="2">
                  <c:v>0.067</c:v>
                </c:pt>
                <c:pt idx="3">
                  <c:v>0.013</c:v>
                </c:pt>
                <c:pt idx="4">
                  <c:v>0.0</c:v>
                </c:pt>
                <c:pt idx="5">
                  <c:v>0.0</c:v>
                </c:pt>
                <c:pt idx="6">
                  <c:v>0.1</c:v>
                </c:pt>
                <c:pt idx="7">
                  <c:v>0.286</c:v>
                </c:pt>
                <c:pt idx="8">
                  <c:v>0.005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060074504"/>
        <c:axId val="-2059999768"/>
      </c:scatterChart>
      <c:valAx>
        <c:axId val="-206007450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Fractions</a:t>
                </a:r>
                <a:r>
                  <a:rPr lang="en-US" baseline="0"/>
                  <a:t> (#)</a:t>
                </a:r>
                <a:endParaRPr lang="en-US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-2059999768"/>
        <c:crosses val="autoZero"/>
        <c:crossBetween val="midCat"/>
      </c:valAx>
      <c:valAx>
        <c:axId val="-2059999768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Absorbance</a:t>
                </a:r>
                <a:r>
                  <a:rPr lang="en-US" baseline="0"/>
                  <a:t> (a.u)</a:t>
                </a:r>
                <a:endParaRPr lang="en-US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-2060074504"/>
        <c:crosses val="autoZero"/>
        <c:crossBetween val="midCat"/>
      </c:valAx>
      <c:spPr>
        <a:ln>
          <a:solidFill>
            <a:srgbClr val="0000FF"/>
          </a:solidFill>
        </a:ln>
      </c:spPr>
    </c:plotArea>
    <c:plotVisOnly val="1"/>
    <c:dispBlanksAs val="gap"/>
    <c:showDLblsOverMax val="0"/>
  </c:chart>
  <c:externalData r:id="rId2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r>
              <a:rPr lang="en-US"/>
              <a:t>Ellyn Daugherty	</a:t>
            </a:r>
          </a:p>
          <a:p>
            <a:pPr>
              <a:defRPr/>
            </a:pPr>
            <a:r>
              <a:rPr lang="en-US"/>
              <a:t>www.BiotechEd.com</a:t>
            </a:r>
          </a:p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Ellyn@BiotechEd.com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35814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i="1"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Biotechnology: Science for the New Millennium</a:t>
            </a:r>
          </a:p>
          <a:p>
            <a:pPr>
              <a:defRPr/>
            </a:pPr>
            <a:r>
              <a:rPr lang="en-US"/>
              <a:t>www.emcp.com/biotech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Amy_Naum@vwreducation.com</a:t>
            </a:r>
          </a:p>
          <a:p>
            <a:pPr>
              <a:defRPr/>
            </a:pPr>
            <a:r>
              <a:rPr lang="en-US"/>
              <a:t>www.SargentWelch.com/biotech</a:t>
            </a:r>
          </a:p>
        </p:txBody>
      </p:sp>
    </p:spTree>
    <p:extLst>
      <p:ext uri="{BB962C8B-B14F-4D97-AF65-F5344CB8AC3E}">
        <p14:creationId xmlns:p14="http://schemas.microsoft.com/office/powerpoint/2010/main" val="146220739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1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58A95A43-E87E-294F-A28B-8293943808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45343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/>
            <a:fld id="{8EA6BDA3-9E3C-F84C-A755-AC86BF3AE7FE}" type="slidenum">
              <a:rPr lang="en-US" sz="1200"/>
              <a:pPr eaLnBrk="1" hangingPunct="1"/>
              <a:t>1</a:t>
            </a:fld>
            <a:endParaRPr lang="en-US" sz="1200"/>
          </a:p>
        </p:txBody>
      </p:sp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/>
            <a:fld id="{1353AC7F-F4B5-6D45-9580-226C2A9D61A9}" type="slidenum">
              <a:rPr lang="en-US" sz="1200"/>
              <a:pPr eaLnBrk="1" hangingPunct="1"/>
              <a:t>2</a:t>
            </a:fld>
            <a:endParaRPr lang="en-US" sz="1200"/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/>
            <a:fld id="{F10ABDA3-C429-3944-84C1-E891546ADE4C}" type="slidenum">
              <a:rPr lang="en-US" sz="1200"/>
              <a:pPr eaLnBrk="1" hangingPunct="1"/>
              <a:t>3</a:t>
            </a:fld>
            <a:endParaRPr lang="en-US" sz="1200"/>
          </a:p>
        </p:txBody>
      </p:sp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843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1843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/>
              <a:t>VWR/Sargent Welch</a:t>
            </a:r>
          </a:p>
          <a:p>
            <a:pPr eaLnBrk="1" hangingPunct="1"/>
            <a:r>
              <a:rPr lang="en-US" sz="1200"/>
              <a:t>www.sargentwelch.com/biotech</a:t>
            </a:r>
          </a:p>
          <a:p>
            <a:pPr eaLnBrk="1" hangingPunct="1"/>
            <a:r>
              <a:rPr lang="en-US" sz="1200"/>
              <a:t>Mike_Logan@vwreducation.com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786AFFF-AB40-4B2F-A557-EE2F3DFBA29F}" type="slidenum">
              <a:rPr lang="en-US" smtClean="0"/>
              <a:pPr/>
              <a:t>5</a:t>
            </a:fld>
            <a:endParaRPr lang="en-US" smtClean="0"/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3411321-5C6F-4A63-9363-76630731706E}" type="slidenum">
              <a:rPr lang="en-US" smtClean="0"/>
              <a:pPr/>
              <a:t>6</a:t>
            </a:fld>
            <a:endParaRPr lang="en-US" smtClean="0"/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/>
            <a:fld id="{EAD8332B-653D-F144-9975-F86B73127D91}" type="slidenum">
              <a:rPr lang="en-US" sz="1200"/>
              <a:pPr eaLnBrk="1" hangingPunct="1"/>
              <a:t>7</a:t>
            </a:fld>
            <a:endParaRPr lang="en-US" sz="1200"/>
          </a:p>
        </p:txBody>
      </p:sp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/>
            <a:fld id="{017A47DC-5B84-8A48-A045-5144E8DD332F}" type="slidenum">
              <a:rPr lang="en-US" sz="1200"/>
              <a:pPr eaLnBrk="1" hangingPunct="1"/>
              <a:t>8</a:t>
            </a:fld>
            <a:endParaRPr lang="en-US" sz="1200"/>
          </a:p>
        </p:txBody>
      </p:sp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/>
            <a:fld id="{7F8B9074-70C0-0548-B554-5974E03B0004}" type="slidenum">
              <a:rPr lang="en-US" sz="1200"/>
              <a:pPr eaLnBrk="1" hangingPunct="1"/>
              <a:t>9</a:t>
            </a:fld>
            <a:endParaRPr lang="en-US" sz="1200"/>
          </a:p>
        </p:txBody>
      </p:sp>
      <p:sp>
        <p:nvSpPr>
          <p:cNvPr id="43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2ED109-73AC-6C42-AE80-BBA179DF0C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8037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BD94C3-9494-EE47-AE1B-853101EDC9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0383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4145EE-9BB7-A244-9C92-7526EB9B23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8257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94C1FB-75B2-9C43-9B32-7A51F65647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2482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2EB21D-2398-E542-B2B1-AFAB7B5266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50590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EFDF01-5BA8-B747-B391-CF89CE7893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9535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733B9D-13B7-9A46-B278-B609DE423B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4183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48D4C5-5E3C-774F-AB07-C07A214033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9261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E28B66-0AE8-0D46-9E0C-CEA1D06B03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8110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469348-347F-BB46-81ED-7742CE522B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6590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06E93E-8456-BC4C-B249-DB669DFD5C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6507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33CC33">
                <a:alpha val="35000"/>
              </a:srgbClr>
            </a:gs>
            <a:gs pos="100000">
              <a:schemeClr val="bg1"/>
            </a:gs>
            <a:gs pos="99000">
              <a:schemeClr val="bg1"/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DBEE109-7BB6-A940-A1F1-FECD08FE76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6" r:id="rId1"/>
    <p:sldLayoutId id="2147483807" r:id="rId2"/>
    <p:sldLayoutId id="2147483808" r:id="rId3"/>
    <p:sldLayoutId id="2147483809" r:id="rId4"/>
    <p:sldLayoutId id="2147483810" r:id="rId5"/>
    <p:sldLayoutId id="2147483811" r:id="rId6"/>
    <p:sldLayoutId id="2147483812" r:id="rId7"/>
    <p:sldLayoutId id="2147483813" r:id="rId8"/>
    <p:sldLayoutId id="2147483814" r:id="rId9"/>
    <p:sldLayoutId id="2147483815" r:id="rId10"/>
    <p:sldLayoutId id="2147483816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tiff"/><Relationship Id="rId5" Type="http://schemas.openxmlformats.org/officeDocument/2006/relationships/image" Target="../media/image3.jpg"/><Relationship Id="rId6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6.jpeg"/><Relationship Id="rId5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chart" Target="../charts/chart1.xml"/><Relationship Id="rId5" Type="http://schemas.openxmlformats.org/officeDocument/2006/relationships/image" Target="../media/image9.jpeg"/><Relationship Id="rId6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1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2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3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4" Type="http://schemas.openxmlformats.org/officeDocument/2006/relationships/image" Target="../media/image15.tif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6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ext Box 6"/>
          <p:cNvSpPr txBox="1">
            <a:spLocks noChangeArrowheads="1"/>
          </p:cNvSpPr>
          <p:nvPr/>
        </p:nvSpPr>
        <p:spPr bwMode="auto">
          <a:xfrm>
            <a:off x="0" y="152400"/>
            <a:ext cx="9144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600" dirty="0" smtClean="0">
                <a:latin typeface="Comic Sans MS" charset="0"/>
                <a:cs typeface="Comic Sans MS" charset="0"/>
              </a:rPr>
              <a:t>Proteins are the Cash of Biotech</a:t>
            </a:r>
            <a:endParaRPr lang="en-US" sz="3600" dirty="0">
              <a:latin typeface="Comic Sans MS" charset="0"/>
              <a:cs typeface="Comic Sans MS" charset="0"/>
            </a:endParaRPr>
          </a:p>
        </p:txBody>
      </p:sp>
      <p:sp>
        <p:nvSpPr>
          <p:cNvPr id="15362" name="Rectangle 243"/>
          <p:cNvSpPr>
            <a:spLocks noGrp="1" noChangeArrowheads="1"/>
          </p:cNvSpPr>
          <p:nvPr/>
        </p:nvSpPr>
        <p:spPr bwMode="auto">
          <a:xfrm>
            <a:off x="4267200" y="4419600"/>
            <a:ext cx="47244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/>
          <a:p>
            <a:pPr algn="ctr"/>
            <a:r>
              <a:rPr lang="en-US" b="1" dirty="0">
                <a:latin typeface="Arial" charset="0"/>
              </a:rPr>
              <a:t>Ellyn Daugherty</a:t>
            </a:r>
          </a:p>
          <a:p>
            <a:pPr algn="ctr"/>
            <a:r>
              <a:rPr lang="en-US" sz="2000" dirty="0" err="1">
                <a:latin typeface="Arial" charset="0"/>
              </a:rPr>
              <a:t>ellyn@BiotechEd.com</a:t>
            </a:r>
            <a:endParaRPr lang="en-US" sz="2000" dirty="0">
              <a:latin typeface="Arial" charset="0"/>
            </a:endParaRPr>
          </a:p>
          <a:p>
            <a:pPr algn="ctr"/>
            <a:r>
              <a:rPr lang="en-US" sz="2000" dirty="0" err="1" smtClean="0">
                <a:latin typeface="Arial" charset="0"/>
              </a:rPr>
              <a:t>www.BiotechEd.com</a:t>
            </a:r>
            <a:endParaRPr lang="en-US" sz="1000" dirty="0" smtClean="0">
              <a:latin typeface="Arial" charset="0"/>
            </a:endParaRPr>
          </a:p>
          <a:p>
            <a:pPr algn="ctr"/>
            <a:endParaRPr lang="en-US" sz="1000" b="1" dirty="0" smtClean="0">
              <a:latin typeface="Arial" charset="0"/>
            </a:endParaRPr>
          </a:p>
          <a:p>
            <a:pPr algn="ctr"/>
            <a:r>
              <a:rPr lang="en-US" b="1" dirty="0" smtClean="0">
                <a:latin typeface="Arial" charset="0"/>
              </a:rPr>
              <a:t>Colin Heath</a:t>
            </a:r>
            <a:endParaRPr lang="en-US" b="1" dirty="0">
              <a:latin typeface="Arial" charset="0"/>
            </a:endParaRPr>
          </a:p>
          <a:p>
            <a:pPr algn="ctr"/>
            <a:r>
              <a:rPr lang="en-US" sz="2000" dirty="0" smtClean="0">
                <a:latin typeface="Arial" charset="0"/>
              </a:rPr>
              <a:t>G-Biosciences</a:t>
            </a:r>
            <a:endParaRPr lang="en-US" sz="2000" dirty="0">
              <a:latin typeface="Arial" charset="0"/>
            </a:endParaRPr>
          </a:p>
          <a:p>
            <a:pPr algn="ctr"/>
            <a:r>
              <a:rPr lang="en-US" sz="2000" dirty="0" err="1">
                <a:latin typeface="Arial" charset="0"/>
              </a:rPr>
              <a:t>cheath@</a:t>
            </a:r>
            <a:r>
              <a:rPr lang="en-US" sz="2000" dirty="0" err="1" smtClean="0">
                <a:latin typeface="Arial" charset="0"/>
              </a:rPr>
              <a:t>gbiosciences.com</a:t>
            </a:r>
            <a:endParaRPr lang="en-US" sz="2000" dirty="0" smtClean="0">
              <a:latin typeface="Arial" charset="0"/>
            </a:endParaRPr>
          </a:p>
          <a:p>
            <a:pPr algn="ctr"/>
            <a:endParaRPr lang="en-US" sz="2000" b="1" dirty="0" smtClean="0">
              <a:latin typeface="Arial" charset="0"/>
            </a:endParaRPr>
          </a:p>
          <a:p>
            <a:pPr algn="ctr"/>
            <a:endParaRPr lang="en-US" sz="2000" dirty="0">
              <a:latin typeface="Arial" charset="0"/>
            </a:endParaRPr>
          </a:p>
        </p:txBody>
      </p:sp>
      <p:pic>
        <p:nvPicPr>
          <p:cNvPr id="15363" name="Picture 23" descr="2012editions_image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8128" y="1676400"/>
            <a:ext cx="1908672" cy="25146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838200"/>
            <a:ext cx="91440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Lab 6c Assaying for Amylase Activity </a:t>
            </a:r>
            <a:endParaRPr lang="en-US" sz="1000" dirty="0" smtClean="0">
              <a:latin typeface="Arial"/>
              <a:cs typeface="Arial"/>
            </a:endParaRPr>
          </a:p>
          <a:p>
            <a:pPr algn="ctr"/>
            <a:r>
              <a:rPr lang="en-US" sz="1400" dirty="0" smtClean="0">
                <a:latin typeface="Arial"/>
                <a:cs typeface="Arial"/>
              </a:rPr>
              <a:t>(</a:t>
            </a:r>
            <a:r>
              <a:rPr lang="en-US" sz="1400" dirty="0">
                <a:latin typeface="Comic Sans MS" charset="0"/>
                <a:cs typeface="Comic Sans MS" charset="0"/>
              </a:rPr>
              <a:t>B:S4NM The </a:t>
            </a:r>
            <a:r>
              <a:rPr lang="en-US" sz="1400" dirty="0" err="1">
                <a:latin typeface="Comic Sans MS" charset="0"/>
                <a:cs typeface="Comic Sans MS" charset="0"/>
              </a:rPr>
              <a:t>rAmylase</a:t>
            </a:r>
            <a:r>
              <a:rPr lang="en-US" sz="1400" dirty="0">
                <a:latin typeface="Comic Sans MS" charset="0"/>
                <a:cs typeface="Comic Sans MS" charset="0"/>
              </a:rPr>
              <a:t> Project </a:t>
            </a:r>
            <a:r>
              <a:rPr lang="en-US" sz="1400" dirty="0" smtClean="0">
                <a:latin typeface="Comic Sans MS" charset="0"/>
                <a:cs typeface="Comic Sans MS" charset="0"/>
              </a:rPr>
              <a:t>Kits</a:t>
            </a:r>
            <a:r>
              <a:rPr lang="en-US" sz="1400" dirty="0" smtClean="0">
                <a:latin typeface="Arial"/>
                <a:cs typeface="Arial"/>
              </a:rPr>
              <a:t>) </a:t>
            </a:r>
            <a:r>
              <a:rPr lang="en-US" sz="1400" i="1" dirty="0" smtClean="0">
                <a:solidFill>
                  <a:srgbClr val="FF0000"/>
                </a:solidFill>
                <a:latin typeface="Arial"/>
                <a:cs typeface="Arial"/>
              </a:rPr>
              <a:t>Kit </a:t>
            </a:r>
            <a:r>
              <a:rPr lang="en-US" sz="1400" i="1" dirty="0">
                <a:solidFill>
                  <a:srgbClr val="FF0000"/>
                </a:solidFill>
                <a:latin typeface="Arial"/>
                <a:cs typeface="Arial"/>
              </a:rPr>
              <a:t># BTNM-6C</a:t>
            </a:r>
            <a:r>
              <a:rPr lang="en-US" sz="1400" dirty="0">
                <a:solidFill>
                  <a:srgbClr val="FF0000"/>
                </a:solidFill>
                <a:latin typeface="Arial"/>
                <a:cs typeface="Arial"/>
              </a:rPr>
              <a:t>  </a:t>
            </a:r>
            <a:r>
              <a:rPr lang="en-US" sz="1400" dirty="0" smtClean="0">
                <a:solidFill>
                  <a:srgbClr val="FF0000"/>
                </a:solidFill>
                <a:latin typeface="Arial"/>
                <a:cs typeface="Arial"/>
              </a:rPr>
              <a:t>       </a:t>
            </a:r>
            <a:endParaRPr lang="en-US" sz="1400" i="1" dirty="0">
              <a:solidFill>
                <a:srgbClr val="FF0000"/>
              </a:solidFill>
            </a:endParaRPr>
          </a:p>
        </p:txBody>
      </p:sp>
      <p:pic>
        <p:nvPicPr>
          <p:cNvPr id="8" name="Picture 7" descr="1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4191000"/>
            <a:ext cx="2971800" cy="2478916"/>
          </a:xfrm>
          <a:prstGeom prst="rect">
            <a:avLst/>
          </a:prstGeom>
        </p:spPr>
      </p:pic>
      <p:pic>
        <p:nvPicPr>
          <p:cNvPr id="3" name="Picture 2" descr="IMG_1150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676400"/>
            <a:ext cx="1981200" cy="2641600"/>
          </a:xfrm>
          <a:prstGeom prst="rect">
            <a:avLst/>
          </a:prstGeom>
        </p:spPr>
      </p:pic>
      <p:pic>
        <p:nvPicPr>
          <p:cNvPr id="4" name="Picture 3" descr="lowres_BioTech2e_Cover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1828800"/>
            <a:ext cx="1441278" cy="2057400"/>
          </a:xfrm>
          <a:prstGeom prst="rect">
            <a:avLst/>
          </a:prstGeom>
          <a:ln>
            <a:solidFill>
              <a:srgbClr val="0000FF"/>
            </a:solidFill>
          </a:ln>
        </p:spPr>
      </p:pic>
      <p:sp>
        <p:nvSpPr>
          <p:cNvPr id="5" name="Rectangle 4"/>
          <p:cNvSpPr/>
          <p:nvPr/>
        </p:nvSpPr>
        <p:spPr>
          <a:xfrm>
            <a:off x="3886200" y="3886200"/>
            <a:ext cx="263483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i="1" dirty="0">
                <a:solidFill>
                  <a:srgbClr val="FF0000"/>
                </a:solidFill>
                <a:latin typeface="Arial"/>
                <a:cs typeface="Arial"/>
              </a:rPr>
              <a:t>Lab 6d in new edition</a:t>
            </a:r>
            <a:r>
              <a:rPr lang="en-US" sz="200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305800" y="4114800"/>
            <a:ext cx="838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rial"/>
                <a:cs typeface="Arial"/>
              </a:rPr>
              <a:t>2012</a:t>
            </a:r>
            <a:endParaRPr lang="en-US" sz="2000" dirty="0">
              <a:latin typeface="Arial"/>
              <a:cs typeface="Arial"/>
            </a:endParaRP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76200"/>
            <a:ext cx="2667000" cy="2133600"/>
          </a:xfrm>
        </p:spPr>
        <p:txBody>
          <a:bodyPr/>
          <a:lstStyle/>
          <a:p>
            <a:pPr eaLnBrk="1" hangingPunct="1"/>
            <a:r>
              <a:rPr lang="en-US" sz="4000" dirty="0" smtClean="0">
                <a:latin typeface="Comic Sans MS" charset="0"/>
              </a:rPr>
              <a:t>Biotech</a:t>
            </a:r>
            <a:br>
              <a:rPr lang="en-US" sz="4000" dirty="0" smtClean="0">
                <a:latin typeface="Comic Sans MS" charset="0"/>
              </a:rPr>
            </a:br>
            <a:r>
              <a:rPr lang="en-US" sz="4000" dirty="0" smtClean="0">
                <a:latin typeface="Comic Sans MS" charset="0"/>
              </a:rPr>
              <a:t>Curricular Support</a:t>
            </a:r>
            <a:endParaRPr lang="en-US" sz="4000" dirty="0">
              <a:latin typeface="Tahoma" charset="0"/>
            </a:endParaRPr>
          </a:p>
        </p:txBody>
      </p:sp>
      <p:sp>
        <p:nvSpPr>
          <p:cNvPr id="44034" name="Text Box 8"/>
          <p:cNvSpPr txBox="1">
            <a:spLocks noChangeArrowheads="1"/>
          </p:cNvSpPr>
          <p:nvPr/>
        </p:nvSpPr>
        <p:spPr bwMode="auto">
          <a:xfrm>
            <a:off x="304800" y="2286000"/>
            <a:ext cx="2645427" cy="144655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000" dirty="0">
                <a:solidFill>
                  <a:srgbClr val="0D0D0D"/>
                </a:solidFill>
                <a:latin typeface="Arial" charset="0"/>
              </a:rPr>
              <a:t>www.BiotechEd.com </a:t>
            </a:r>
            <a:r>
              <a:rPr lang="en-US" sz="2000" dirty="0" smtClean="0">
                <a:solidFill>
                  <a:srgbClr val="FF0000"/>
                </a:solidFill>
                <a:latin typeface="Arial" charset="0"/>
              </a:rPr>
              <a:t>PPTS</a:t>
            </a:r>
            <a:r>
              <a:rPr lang="en-US" sz="2000" dirty="0">
                <a:solidFill>
                  <a:srgbClr val="FF0000"/>
                </a:solidFill>
                <a:latin typeface="Arial" charset="0"/>
              </a:rPr>
              <a:t>, Syllabi, Activities, Hints, Links, </a:t>
            </a:r>
            <a:r>
              <a:rPr lang="en-US" sz="2000" dirty="0" smtClean="0">
                <a:solidFill>
                  <a:srgbClr val="FF0000"/>
                </a:solidFill>
                <a:latin typeface="Arial" charset="0"/>
              </a:rPr>
              <a:t>etc.</a:t>
            </a:r>
            <a:endParaRPr lang="en-US" sz="2000" dirty="0">
              <a:solidFill>
                <a:srgbClr val="FF0000"/>
              </a:solidFill>
              <a:latin typeface="Arial" charset="0"/>
            </a:endParaRPr>
          </a:p>
          <a:p>
            <a:pPr algn="ctr" eaLnBrk="1" hangingPunct="1"/>
            <a:endParaRPr lang="en-US" sz="800" dirty="0">
              <a:solidFill>
                <a:srgbClr val="3333CC"/>
              </a:solidFill>
              <a:latin typeface="Arial" charset="0"/>
            </a:endParaRPr>
          </a:p>
        </p:txBody>
      </p:sp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283227" y="3886200"/>
            <a:ext cx="2645427" cy="144655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000" dirty="0" err="1" smtClean="0">
                <a:solidFill>
                  <a:srgbClr val="000000"/>
                </a:solidFill>
                <a:latin typeface="Arial" charset="0"/>
              </a:rPr>
              <a:t>gbiosciences.com</a:t>
            </a:r>
            <a:r>
              <a:rPr lang="en-US" sz="20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2000" dirty="0" smtClean="0">
                <a:solidFill>
                  <a:srgbClr val="FF0000"/>
                </a:solidFill>
                <a:latin typeface="Arial" charset="0"/>
              </a:rPr>
              <a:t>B:S4NM materials and </a:t>
            </a:r>
            <a:r>
              <a:rPr lang="en-US" sz="2000" dirty="0" smtClean="0">
                <a:solidFill>
                  <a:srgbClr val="FF0000"/>
                </a:solidFill>
                <a:latin typeface="Arial" charset="0"/>
              </a:rPr>
              <a:t>kits</a:t>
            </a:r>
          </a:p>
          <a:p>
            <a:pPr algn="ctr" eaLnBrk="1" hangingPunct="1"/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</a:rPr>
              <a:t>a</a:t>
            </a:r>
            <a:r>
              <a:rPr lang="en-US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</a:rPr>
              <a:t>nd</a:t>
            </a:r>
            <a:r>
              <a:rPr lang="en-US" sz="2000" dirty="0" smtClean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Arial" charset="0"/>
              </a:rPr>
              <a:t>fishersci.com</a:t>
            </a:r>
            <a:endParaRPr lang="en-US" sz="2000" dirty="0">
              <a:solidFill>
                <a:srgbClr val="FF0000"/>
              </a:solidFill>
              <a:latin typeface="Arial" charset="0"/>
            </a:endParaRPr>
          </a:p>
          <a:p>
            <a:pPr algn="ctr" eaLnBrk="1" hangingPunct="1"/>
            <a:endParaRPr lang="en-US" sz="800" dirty="0">
              <a:solidFill>
                <a:srgbClr val="3333CC"/>
              </a:solidFill>
              <a:latin typeface="Arial" charset="0"/>
            </a:endParaRPr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283227" y="5486400"/>
            <a:ext cx="2645427" cy="830997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000" dirty="0" err="1">
                <a:solidFill>
                  <a:srgbClr val="000000"/>
                </a:solidFill>
                <a:latin typeface="Arial" charset="0"/>
              </a:rPr>
              <a:t>e</a:t>
            </a:r>
            <a:r>
              <a:rPr lang="en-US" sz="2000" dirty="0" err="1" smtClean="0">
                <a:solidFill>
                  <a:srgbClr val="000000"/>
                </a:solidFill>
                <a:latin typeface="Arial" charset="0"/>
              </a:rPr>
              <a:t>mcp.com</a:t>
            </a:r>
            <a:r>
              <a:rPr lang="en-US" sz="2000" dirty="0" smtClean="0">
                <a:solidFill>
                  <a:srgbClr val="000000"/>
                </a:solidFill>
                <a:latin typeface="Arial" charset="0"/>
              </a:rPr>
              <a:t>/biotech </a:t>
            </a:r>
            <a:r>
              <a:rPr lang="en-US" sz="2000" dirty="0" smtClean="0">
                <a:solidFill>
                  <a:srgbClr val="FF0000"/>
                </a:solidFill>
                <a:latin typeface="Arial" charset="0"/>
              </a:rPr>
              <a:t>B:S4NM curriculum</a:t>
            </a:r>
            <a:endParaRPr lang="en-US" sz="2000" dirty="0">
              <a:solidFill>
                <a:srgbClr val="FF0000"/>
              </a:solidFill>
              <a:latin typeface="Arial" charset="0"/>
            </a:endParaRPr>
          </a:p>
          <a:p>
            <a:pPr algn="ctr" eaLnBrk="1" hangingPunct="1"/>
            <a:endParaRPr lang="en-US" sz="800" dirty="0">
              <a:solidFill>
                <a:srgbClr val="3333CC"/>
              </a:solidFill>
              <a:latin typeface="Arial" charset="0"/>
            </a:endParaRPr>
          </a:p>
        </p:txBody>
      </p:sp>
      <p:pic>
        <p:nvPicPr>
          <p:cNvPr id="3" name="Picture 2" descr="1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-7137"/>
            <a:ext cx="5207315" cy="6858000"/>
          </a:xfrm>
          <a:prstGeom prst="rect">
            <a:avLst/>
          </a:prstGeom>
          <a:ln>
            <a:solidFill>
              <a:srgbClr val="0000FF"/>
            </a:solidFill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ext Box 6"/>
          <p:cNvSpPr txBox="1">
            <a:spLocks noChangeArrowheads="1"/>
          </p:cNvSpPr>
          <p:nvPr/>
        </p:nvSpPr>
        <p:spPr bwMode="auto">
          <a:xfrm>
            <a:off x="0" y="152400"/>
            <a:ext cx="91440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600" dirty="0" smtClean="0">
                <a:latin typeface="Comic Sans MS" charset="0"/>
              </a:rPr>
              <a:t>Amylase is a </a:t>
            </a:r>
            <a:endParaRPr lang="en-US" sz="3600" dirty="0">
              <a:latin typeface="Comic Sans MS" charset="0"/>
            </a:endParaRPr>
          </a:p>
          <a:p>
            <a:pPr algn="ctr" eaLnBrk="1" hangingPunct="1"/>
            <a:r>
              <a:rPr lang="en-US" sz="3600" dirty="0" smtClean="0">
                <a:latin typeface="Comic Sans MS" charset="0"/>
              </a:rPr>
              <a:t>commercially important biotech product</a:t>
            </a:r>
            <a:endParaRPr lang="en-US" sz="3600" dirty="0">
              <a:latin typeface="Comic Sans MS" charset="0"/>
              <a:cs typeface="Comic Sans MS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28600" y="1524000"/>
            <a:ext cx="8763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Amylase is an enzyme that catalyzes starch </a:t>
            </a: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digestion to sugar. Used to:</a:t>
            </a:r>
            <a:endParaRPr lang="en-US" dirty="0">
              <a:solidFill>
                <a:schemeClr val="tx1">
                  <a:lumMod val="95000"/>
                  <a:lumOff val="5000"/>
                </a:schemeClr>
              </a:solidFill>
              <a:latin typeface="Arial"/>
              <a:cs typeface="Arial"/>
            </a:endParaRPr>
          </a:p>
          <a:p>
            <a:pPr marL="457200" indent="-457200">
              <a:buFont typeface="Arial"/>
              <a:buChar char="•"/>
              <a:defRPr/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Remove starch in products</a:t>
            </a:r>
          </a:p>
          <a:p>
            <a:pPr marL="457200" indent="-457200">
              <a:buFont typeface="Arial"/>
              <a:buChar char="•"/>
              <a:defRPr/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Produce sugar from starch</a:t>
            </a:r>
          </a:p>
          <a:p>
            <a:pPr marL="457200" indent="-457200">
              <a:buFont typeface="Arial"/>
              <a:buChar char="•"/>
              <a:defRPr/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Processing of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cellulostic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 biofuel</a:t>
            </a:r>
          </a:p>
        </p:txBody>
      </p:sp>
      <p:pic>
        <p:nvPicPr>
          <p:cNvPr id="21507" name="Picture 4" descr="biofuelImag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886200"/>
            <a:ext cx="2590800" cy="2588839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2" descr="Fig1_5_StoneWashedjeansED.jpg                                  00045DA2PrettyWoman                    BCFB23ED: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4724400"/>
            <a:ext cx="3200400" cy="1805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67400" y="2209800"/>
            <a:ext cx="1569238" cy="23368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ext Box 6"/>
          <p:cNvSpPr txBox="1">
            <a:spLocks noChangeArrowheads="1"/>
          </p:cNvSpPr>
          <p:nvPr/>
        </p:nvSpPr>
        <p:spPr bwMode="auto">
          <a:xfrm>
            <a:off x="22225" y="228600"/>
            <a:ext cx="9144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200">
                <a:latin typeface="Comic Sans MS" charset="0"/>
              </a:rPr>
              <a:t>The goal of The rAmylase Project is to </a:t>
            </a:r>
            <a:endParaRPr lang="en-US" sz="3200">
              <a:latin typeface="Comic Sans MS" charset="0"/>
              <a:cs typeface="Comic Sans MS" charset="0"/>
            </a:endParaRPr>
          </a:p>
        </p:txBody>
      </p:sp>
      <p:sp>
        <p:nvSpPr>
          <p:cNvPr id="19458" name="Rectangle 9"/>
          <p:cNvSpPr>
            <a:spLocks noChangeArrowheads="1"/>
          </p:cNvSpPr>
          <p:nvPr/>
        </p:nvSpPr>
        <p:spPr bwMode="auto">
          <a:xfrm>
            <a:off x="0" y="990600"/>
            <a:ext cx="91440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22250" indent="-222250">
              <a:spcBef>
                <a:spcPct val="50000"/>
              </a:spcBef>
              <a:buClr>
                <a:schemeClr val="tx1">
                  <a:lumMod val="95000"/>
                  <a:lumOff val="5000"/>
                </a:schemeClr>
              </a:buClr>
              <a:buSzPct val="100000"/>
              <a:buFontTx/>
              <a:buChar char="•"/>
            </a:pPr>
            <a:r>
              <a:rPr lang="en-US" sz="2000" dirty="0">
                <a:latin typeface="Arial" charset="0"/>
              </a:rPr>
              <a:t>Learn how to assay for </a:t>
            </a:r>
            <a:r>
              <a:rPr lang="en-US" sz="2000" dirty="0" smtClean="0">
                <a:latin typeface="Arial" charset="0"/>
              </a:rPr>
              <a:t>amylase, a protein </a:t>
            </a:r>
            <a:r>
              <a:rPr lang="en-US" sz="2000" dirty="0">
                <a:latin typeface="Arial" charset="0"/>
              </a:rPr>
              <a:t>of commercial interest </a:t>
            </a:r>
            <a:r>
              <a:rPr lang="en-US" sz="2000" dirty="0" smtClean="0">
                <a:latin typeface="Arial" charset="0"/>
              </a:rPr>
              <a:t>(</a:t>
            </a:r>
            <a:r>
              <a:rPr lang="en-US" sz="2000" dirty="0" err="1" smtClean="0">
                <a:latin typeface="Arial" charset="0"/>
              </a:rPr>
              <a:t>rAmylase</a:t>
            </a:r>
            <a:r>
              <a:rPr lang="en-US" sz="2000" dirty="0" smtClean="0">
                <a:latin typeface="Arial" charset="0"/>
              </a:rPr>
              <a:t>)</a:t>
            </a:r>
          </a:p>
          <a:p>
            <a:pPr marL="222250" indent="-222250">
              <a:spcBef>
                <a:spcPct val="50000"/>
              </a:spcBef>
              <a:buClr>
                <a:schemeClr val="tx1">
                  <a:lumMod val="95000"/>
                  <a:lumOff val="5000"/>
                </a:schemeClr>
              </a:buClr>
              <a:buSzPct val="100000"/>
              <a:buFontTx/>
              <a:buChar char="•"/>
            </a:pPr>
            <a:r>
              <a:rPr lang="en-US" sz="2000" dirty="0" smtClean="0">
                <a:latin typeface="Arial" charset="0"/>
              </a:rPr>
              <a:t>Genetically engineer cells to produce amylase (using pAmylase2014)</a:t>
            </a:r>
          </a:p>
          <a:p>
            <a:pPr marL="222250" indent="-222250">
              <a:spcBef>
                <a:spcPct val="50000"/>
              </a:spcBef>
              <a:buClr>
                <a:schemeClr val="tx1">
                  <a:lumMod val="95000"/>
                  <a:lumOff val="5000"/>
                </a:schemeClr>
              </a:buClr>
              <a:buSzPct val="100000"/>
              <a:buFontTx/>
              <a:buChar char="•"/>
            </a:pPr>
            <a:r>
              <a:rPr lang="en-US" sz="2000" dirty="0" smtClean="0">
                <a:latin typeface="Arial" charset="0"/>
              </a:rPr>
              <a:t>Grow transformed cells to </a:t>
            </a:r>
            <a:r>
              <a:rPr lang="en-US" sz="2000" dirty="0">
                <a:latin typeface="Arial" charset="0"/>
              </a:rPr>
              <a:t>volumes where amylase </a:t>
            </a:r>
            <a:r>
              <a:rPr lang="en-US" sz="2000" dirty="0" smtClean="0">
                <a:latin typeface="Arial" charset="0"/>
              </a:rPr>
              <a:t>is </a:t>
            </a:r>
            <a:r>
              <a:rPr lang="en-US" sz="2000" dirty="0">
                <a:latin typeface="Arial" charset="0"/>
              </a:rPr>
              <a:t>purified and assayed</a:t>
            </a:r>
          </a:p>
        </p:txBody>
      </p:sp>
      <p:pic>
        <p:nvPicPr>
          <p:cNvPr id="19459" name="Picture 11" descr="DSC0278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267200"/>
            <a:ext cx="2819400" cy="2073088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4" name="Chart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43340336"/>
              </p:ext>
            </p:extLst>
          </p:nvPr>
        </p:nvGraphicFramePr>
        <p:xfrm>
          <a:off x="6172200" y="2362200"/>
          <a:ext cx="2743200" cy="2133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9461" name="Shape 106"/>
          <p:cNvSpPr>
            <a:spLocks noChangeArrowheads="1"/>
          </p:cNvSpPr>
          <p:nvPr/>
        </p:nvSpPr>
        <p:spPr bwMode="auto">
          <a:xfrm>
            <a:off x="4267200" y="4343400"/>
            <a:ext cx="2438400" cy="2133600"/>
          </a:xfrm>
          <a:prstGeom prst="rect">
            <a:avLst/>
          </a:prstGeom>
          <a:blipFill dpi="0" rotWithShape="1">
            <a:blip r:embed="rId5"/>
            <a:srcRect/>
            <a:stretch>
              <a:fillRect/>
            </a:stretch>
          </a:blip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19462" name="Picture 15" descr="DSC01001.JPG                                                   0021645APretty Woman                   BF57A695: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2819400"/>
            <a:ext cx="2854614" cy="17526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581400" y="0"/>
            <a:ext cx="5562600" cy="1524000"/>
          </a:xfrm>
        </p:spPr>
        <p:txBody>
          <a:bodyPr/>
          <a:lstStyle/>
          <a:p>
            <a:pPr eaLnBrk="1" hangingPunct="1">
              <a:spcBef>
                <a:spcPts val="1000"/>
              </a:spcBef>
              <a:spcAft>
                <a:spcPts val="1000"/>
              </a:spcAft>
            </a:pPr>
            <a:r>
              <a:rPr lang="en-US" sz="3600" dirty="0">
                <a:latin typeface="Comic Sans MS" charset="0"/>
              </a:rPr>
              <a:t>The </a:t>
            </a:r>
            <a:r>
              <a:rPr lang="en-US" sz="3600" dirty="0" err="1">
                <a:latin typeface="Comic Sans MS" charset="0"/>
              </a:rPr>
              <a:t>rAmylase</a:t>
            </a:r>
            <a:r>
              <a:rPr lang="en-US" sz="3600" dirty="0">
                <a:latin typeface="Comic Sans MS" charset="0"/>
              </a:rPr>
              <a:t> </a:t>
            </a:r>
            <a:r>
              <a:rPr lang="en-US" sz="3600" dirty="0" smtClean="0">
                <a:latin typeface="Comic Sans MS" charset="0"/>
              </a:rPr>
              <a:t>Project</a:t>
            </a:r>
            <a:r>
              <a:rPr lang="en-US" sz="1400" dirty="0" smtClean="0">
                <a:latin typeface="Comic Sans MS" charset="0"/>
              </a:rPr>
              <a:t/>
            </a:r>
            <a:br>
              <a:rPr lang="en-US" sz="1400" dirty="0" smtClean="0">
                <a:latin typeface="Comic Sans MS" charset="0"/>
              </a:rPr>
            </a:br>
            <a:r>
              <a:rPr lang="en-US" sz="1400" dirty="0">
                <a:latin typeface="Comic Sans MS" charset="0"/>
              </a:rPr>
              <a:t/>
            </a:r>
            <a:br>
              <a:rPr lang="en-US" sz="1400" dirty="0">
                <a:latin typeface="Comic Sans MS" charset="0"/>
              </a:rPr>
            </a:br>
            <a:r>
              <a:rPr lang="en-US" sz="2000" dirty="0" smtClean="0">
                <a:latin typeface="Comic Sans MS" charset="0"/>
              </a:rPr>
              <a:t>Curricular model </a:t>
            </a:r>
            <a:r>
              <a:rPr lang="en-US" sz="2000" dirty="0">
                <a:latin typeface="Comic Sans MS" charset="0"/>
              </a:rPr>
              <a:t>of rDNA/protein Business</a:t>
            </a:r>
            <a:endParaRPr lang="en-US" dirty="0">
              <a:latin typeface="Tahoma" charset="0"/>
            </a:endParaRPr>
          </a:p>
        </p:txBody>
      </p:sp>
      <p:sp>
        <p:nvSpPr>
          <p:cNvPr id="17410" name="Text Box 4"/>
          <p:cNvSpPr txBox="1">
            <a:spLocks noChangeArrowheads="1"/>
          </p:cNvSpPr>
          <p:nvPr/>
        </p:nvSpPr>
        <p:spPr bwMode="auto">
          <a:xfrm>
            <a:off x="3810000" y="1600200"/>
            <a:ext cx="5334000" cy="47602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 marL="463550" indent="-4635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>
              <a:spcAft>
                <a:spcPts val="1000"/>
              </a:spcAft>
            </a:pPr>
            <a:r>
              <a:rPr lang="en-US" sz="2000" dirty="0" smtClean="0">
                <a:latin typeface="Arial"/>
                <a:cs typeface="Arial"/>
              </a:rPr>
              <a:t>Chapters </a:t>
            </a:r>
            <a:r>
              <a:rPr lang="en-US" sz="2000" dirty="0">
                <a:latin typeface="Arial"/>
                <a:cs typeface="Arial"/>
              </a:rPr>
              <a:t>1-5 Basic </a:t>
            </a:r>
            <a:r>
              <a:rPr lang="en-US" sz="2000" dirty="0" smtClean="0">
                <a:latin typeface="Arial"/>
                <a:cs typeface="Arial"/>
              </a:rPr>
              <a:t>SLOP</a:t>
            </a:r>
            <a:r>
              <a:rPr lang="en-US" sz="2000" dirty="0">
                <a:latin typeface="Arial"/>
                <a:cs typeface="Arial"/>
              </a:rPr>
              <a:t>	</a:t>
            </a:r>
          </a:p>
          <a:p>
            <a:pPr>
              <a:spcAft>
                <a:spcPts val="1000"/>
              </a:spcAft>
            </a:pPr>
            <a:r>
              <a:rPr lang="en-US" sz="2000" dirty="0" smtClean="0">
                <a:latin typeface="Arial"/>
                <a:cs typeface="Arial"/>
              </a:rPr>
              <a:t>Lab </a:t>
            </a:r>
            <a:r>
              <a:rPr lang="en-US" sz="2000" dirty="0">
                <a:latin typeface="Arial"/>
                <a:cs typeface="Arial"/>
              </a:rPr>
              <a:t>5f    Characterizing Proteins by PAGE </a:t>
            </a:r>
          </a:p>
          <a:p>
            <a:pPr>
              <a:spcAft>
                <a:spcPts val="1000"/>
              </a:spcAft>
            </a:pPr>
            <a:r>
              <a:rPr lang="en-US" sz="2000" b="1" dirty="0" smtClean="0">
                <a:solidFill>
                  <a:srgbClr val="FF0000"/>
                </a:solidFill>
                <a:latin typeface="Arial"/>
                <a:cs typeface="Arial"/>
              </a:rPr>
              <a:t>Lab</a:t>
            </a:r>
            <a:r>
              <a:rPr lang="en-US" sz="2000" b="1" dirty="0">
                <a:solidFill>
                  <a:srgbClr val="FF0000"/>
                </a:solidFill>
                <a:latin typeface="Arial"/>
                <a:cs typeface="Arial"/>
              </a:rPr>
              <a:t> 6c    Assaying for Amylase Activity </a:t>
            </a:r>
          </a:p>
          <a:p>
            <a:pPr>
              <a:spcAft>
                <a:spcPts val="1000"/>
              </a:spcAft>
            </a:pPr>
            <a:r>
              <a:rPr lang="en-US" sz="2000" dirty="0" smtClean="0">
                <a:latin typeface="Arial"/>
                <a:cs typeface="Arial"/>
              </a:rPr>
              <a:t>Lab </a:t>
            </a:r>
            <a:r>
              <a:rPr lang="en-US" sz="2000" dirty="0">
                <a:latin typeface="Arial"/>
                <a:cs typeface="Arial"/>
              </a:rPr>
              <a:t>6d    Direct ELISA of Bacterial </a:t>
            </a:r>
            <a:r>
              <a:rPr lang="en-US" sz="2000" dirty="0" smtClean="0">
                <a:latin typeface="Arial"/>
                <a:cs typeface="Arial"/>
              </a:rPr>
              <a:t>Amylase</a:t>
            </a:r>
            <a:endParaRPr lang="en-US" sz="2000" dirty="0">
              <a:latin typeface="Arial"/>
              <a:cs typeface="Arial"/>
            </a:endParaRPr>
          </a:p>
          <a:p>
            <a:pPr>
              <a:spcAft>
                <a:spcPts val="1000"/>
              </a:spcAft>
            </a:pPr>
            <a:r>
              <a:rPr lang="en-US" sz="2000" dirty="0" smtClean="0">
                <a:latin typeface="Arial"/>
                <a:cs typeface="Arial"/>
              </a:rPr>
              <a:t>Lab </a:t>
            </a:r>
            <a:r>
              <a:rPr lang="en-US" sz="2000" dirty="0">
                <a:latin typeface="Arial"/>
                <a:cs typeface="Arial"/>
              </a:rPr>
              <a:t>6e    Western Blot to Identify </a:t>
            </a:r>
            <a:r>
              <a:rPr lang="en-US" sz="2000" dirty="0" smtClean="0">
                <a:latin typeface="Arial"/>
                <a:cs typeface="Arial"/>
              </a:rPr>
              <a:t>Amylase </a:t>
            </a:r>
          </a:p>
          <a:p>
            <a:pPr>
              <a:spcAft>
                <a:spcPts val="1000"/>
              </a:spcAft>
            </a:pPr>
            <a:r>
              <a:rPr lang="en-US" sz="2000" dirty="0" smtClean="0">
                <a:latin typeface="Arial"/>
                <a:cs typeface="Arial"/>
              </a:rPr>
              <a:t>Lab </a:t>
            </a:r>
            <a:r>
              <a:rPr lang="en-US" sz="2000" dirty="0">
                <a:latin typeface="Arial"/>
                <a:cs typeface="Arial"/>
              </a:rPr>
              <a:t>7g    </a:t>
            </a:r>
            <a:r>
              <a:rPr lang="en-US" sz="2000" dirty="0" smtClean="0">
                <a:latin typeface="Arial"/>
                <a:cs typeface="Arial"/>
              </a:rPr>
              <a:t>Amylase </a:t>
            </a:r>
            <a:r>
              <a:rPr lang="en-US" sz="2000" dirty="0">
                <a:latin typeface="Arial"/>
                <a:cs typeface="Arial"/>
              </a:rPr>
              <a:t>Concentration </a:t>
            </a:r>
            <a:r>
              <a:rPr lang="en-US" sz="2000" dirty="0" smtClean="0">
                <a:latin typeface="Arial"/>
                <a:cs typeface="Arial"/>
              </a:rPr>
              <a:t>Assay </a:t>
            </a:r>
          </a:p>
          <a:p>
            <a:pPr>
              <a:spcAft>
                <a:spcPts val="1000"/>
              </a:spcAft>
            </a:pPr>
            <a:r>
              <a:rPr lang="en-US" sz="2000" dirty="0" smtClean="0">
                <a:latin typeface="Arial"/>
                <a:cs typeface="Arial"/>
              </a:rPr>
              <a:t>Lab </a:t>
            </a:r>
            <a:r>
              <a:rPr lang="en-US" sz="2000" dirty="0">
                <a:latin typeface="Arial"/>
                <a:cs typeface="Arial"/>
              </a:rPr>
              <a:t>8b    pAmy </a:t>
            </a:r>
            <a:r>
              <a:rPr lang="en-US" sz="2000" dirty="0" smtClean="0">
                <a:latin typeface="Arial"/>
                <a:cs typeface="Arial"/>
              </a:rPr>
              <a:t>Plasmid Restriction Digestion</a:t>
            </a:r>
          </a:p>
          <a:p>
            <a:pPr>
              <a:spcAft>
                <a:spcPts val="1000"/>
              </a:spcAft>
            </a:pPr>
            <a:r>
              <a:rPr lang="en-US" sz="2000" dirty="0" smtClean="0">
                <a:latin typeface="Arial"/>
                <a:cs typeface="Arial"/>
              </a:rPr>
              <a:t>Lab </a:t>
            </a:r>
            <a:r>
              <a:rPr lang="en-US" sz="2000" dirty="0">
                <a:latin typeface="Arial"/>
                <a:cs typeface="Arial"/>
              </a:rPr>
              <a:t>8c    </a:t>
            </a:r>
            <a:r>
              <a:rPr lang="en-US" sz="2000" dirty="0" err="1" smtClean="0">
                <a:latin typeface="Arial"/>
                <a:cs typeface="Arial"/>
              </a:rPr>
              <a:t>pAmylaseTransformation</a:t>
            </a:r>
            <a:r>
              <a:rPr lang="en-US" sz="2000" dirty="0" smtClean="0">
                <a:latin typeface="Arial"/>
                <a:cs typeface="Arial"/>
              </a:rPr>
              <a:t> </a:t>
            </a:r>
            <a:r>
              <a:rPr lang="en-US" sz="2000" dirty="0">
                <a:latin typeface="Arial"/>
                <a:cs typeface="Arial"/>
              </a:rPr>
              <a:t>of </a:t>
            </a:r>
            <a:r>
              <a:rPr lang="en-US" sz="2000" i="1" dirty="0">
                <a:latin typeface="Arial"/>
                <a:cs typeface="Arial"/>
              </a:rPr>
              <a:t>E. coli</a:t>
            </a:r>
            <a:r>
              <a:rPr lang="en-US" sz="2000" dirty="0">
                <a:latin typeface="Arial"/>
                <a:cs typeface="Arial"/>
              </a:rPr>
              <a:t> </a:t>
            </a:r>
            <a:endParaRPr lang="en-US" sz="2000" dirty="0" smtClean="0">
              <a:latin typeface="Arial"/>
              <a:cs typeface="Arial"/>
            </a:endParaRPr>
          </a:p>
          <a:p>
            <a:pPr>
              <a:spcAft>
                <a:spcPts val="1000"/>
              </a:spcAft>
            </a:pPr>
            <a:r>
              <a:rPr lang="en-US" sz="2000" dirty="0" smtClean="0">
                <a:latin typeface="Arial"/>
                <a:cs typeface="Arial"/>
              </a:rPr>
              <a:t>Lab </a:t>
            </a:r>
            <a:r>
              <a:rPr lang="en-US" sz="2000" dirty="0">
                <a:latin typeface="Arial"/>
                <a:cs typeface="Arial"/>
              </a:rPr>
              <a:t>8g    </a:t>
            </a:r>
            <a:r>
              <a:rPr lang="en-US" sz="2000" dirty="0" err="1" smtClean="0">
                <a:latin typeface="Arial"/>
                <a:cs typeface="Arial"/>
              </a:rPr>
              <a:t>Miniprep</a:t>
            </a:r>
            <a:r>
              <a:rPr lang="en-US" sz="2000" dirty="0">
                <a:latin typeface="Arial"/>
                <a:cs typeface="Arial"/>
              </a:rPr>
              <a:t> for </a:t>
            </a:r>
            <a:r>
              <a:rPr lang="en-US" sz="2000" dirty="0" err="1" smtClean="0">
                <a:latin typeface="Arial"/>
                <a:cs typeface="Arial"/>
              </a:rPr>
              <a:t>pAmylase</a:t>
            </a:r>
            <a:r>
              <a:rPr lang="en-US" sz="2000" dirty="0" smtClean="0">
                <a:latin typeface="Arial"/>
                <a:cs typeface="Arial"/>
              </a:rPr>
              <a:t> Isolation </a:t>
            </a:r>
          </a:p>
          <a:p>
            <a:pPr>
              <a:spcAft>
                <a:spcPts val="1000"/>
              </a:spcAft>
            </a:pPr>
            <a:r>
              <a:rPr lang="en-US" sz="2000" dirty="0" smtClean="0">
                <a:latin typeface="Arial"/>
                <a:cs typeface="Arial"/>
              </a:rPr>
              <a:t>Lab </a:t>
            </a:r>
            <a:r>
              <a:rPr lang="en-US" sz="2000" dirty="0">
                <a:latin typeface="Arial"/>
                <a:cs typeface="Arial"/>
              </a:rPr>
              <a:t>9c    </a:t>
            </a:r>
            <a:r>
              <a:rPr lang="en-US" sz="2000" dirty="0" smtClean="0">
                <a:latin typeface="Arial"/>
                <a:cs typeface="Arial"/>
              </a:rPr>
              <a:t>Amylase Ion</a:t>
            </a:r>
            <a:r>
              <a:rPr lang="en-US" sz="2000" dirty="0">
                <a:latin typeface="Arial"/>
                <a:cs typeface="Arial"/>
              </a:rPr>
              <a:t>-</a:t>
            </a:r>
            <a:r>
              <a:rPr lang="en-US" sz="2000" dirty="0" smtClean="0">
                <a:latin typeface="Arial"/>
                <a:cs typeface="Arial"/>
              </a:rPr>
              <a:t>Ex Chromatography</a:t>
            </a:r>
          </a:p>
          <a:p>
            <a:pPr>
              <a:spcAft>
                <a:spcPts val="1000"/>
              </a:spcAft>
            </a:pPr>
            <a:r>
              <a:rPr lang="en-US" sz="2000" dirty="0" smtClean="0">
                <a:latin typeface="Arial"/>
                <a:cs typeface="Arial"/>
              </a:rPr>
              <a:t>Lab </a:t>
            </a:r>
            <a:r>
              <a:rPr lang="en-US" sz="2000" dirty="0">
                <a:latin typeface="Arial"/>
                <a:cs typeface="Arial"/>
              </a:rPr>
              <a:t>13h  </a:t>
            </a:r>
            <a:r>
              <a:rPr lang="en-US" sz="2000" dirty="0" smtClean="0">
                <a:latin typeface="Arial"/>
                <a:cs typeface="Arial"/>
              </a:rPr>
              <a:t>Amylase Gene PCR</a:t>
            </a:r>
            <a:endParaRPr lang="en-US" sz="2000" dirty="0">
              <a:latin typeface="Arial"/>
              <a:cs typeface="Arial"/>
            </a:endParaRPr>
          </a:p>
        </p:txBody>
      </p:sp>
      <p:pic>
        <p:nvPicPr>
          <p:cNvPr id="2" name="Picture 1" descr="Fig1.2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0"/>
            <a:ext cx="3352800" cy="687743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6514377"/>
            <a:ext cx="3581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BS4NM Figure 1.21</a:t>
            </a:r>
            <a:endParaRPr lang="en-US" sz="1600" dirty="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1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576524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377141" y="2057400"/>
            <a:ext cx="2133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rgbClr val="FF0000"/>
                </a:solidFill>
                <a:latin typeface="Arial"/>
                <a:cs typeface="Arial"/>
              </a:rPr>
              <a:t>Lab 6d in new edition</a:t>
            </a:r>
            <a:r>
              <a:rPr lang="en-US" sz="160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495412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5949"/>
            <a:ext cx="9144000" cy="4895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9897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3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05" y="1295400"/>
            <a:ext cx="9144000" cy="1390389"/>
          </a:xfrm>
          <a:prstGeom prst="rect">
            <a:avLst/>
          </a:prstGeom>
        </p:spPr>
      </p:pic>
      <p:pic>
        <p:nvPicPr>
          <p:cNvPr id="4" name="Picture 3" descr="4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743200"/>
            <a:ext cx="8813800" cy="17653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5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36" y="457200"/>
            <a:ext cx="9144000" cy="6121086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TNM Kit Flyer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0"/>
            <a:ext cx="5299364" cy="68580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7232</TotalTime>
  <Words>193</Words>
  <Application>Microsoft Macintosh PowerPoint</Application>
  <PresentationFormat>On-screen Show (4:3)</PresentationFormat>
  <Paragraphs>55</Paragraphs>
  <Slides>10</Slides>
  <Notes>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Office Theme</vt:lpstr>
      <vt:lpstr>PowerPoint Presentation</vt:lpstr>
      <vt:lpstr>PowerPoint Presentation</vt:lpstr>
      <vt:lpstr>PowerPoint Presentation</vt:lpstr>
      <vt:lpstr>The rAmylase Project  Curricular model of rDNA/protein Business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Biotech Curricular Support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Sara Morgan</dc:creator>
  <cp:lastModifiedBy>Science Department</cp:lastModifiedBy>
  <cp:revision>152</cp:revision>
  <cp:lastPrinted>2010-06-22T16:28:27Z</cp:lastPrinted>
  <dcterms:created xsi:type="dcterms:W3CDTF">2010-06-22T16:13:48Z</dcterms:created>
  <dcterms:modified xsi:type="dcterms:W3CDTF">2016-03-29T22:00:25Z</dcterms:modified>
</cp:coreProperties>
</file>