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5" r:id="rId1"/>
  </p:sldMasterIdLst>
  <p:notesMasterIdLst>
    <p:notesMasterId r:id="rId18"/>
  </p:notesMasterIdLst>
  <p:handoutMasterIdLst>
    <p:handoutMasterId r:id="rId19"/>
  </p:handoutMasterIdLst>
  <p:sldIdLst>
    <p:sldId id="501" r:id="rId2"/>
    <p:sldId id="542" r:id="rId3"/>
    <p:sldId id="508" r:id="rId4"/>
    <p:sldId id="553" r:id="rId5"/>
    <p:sldId id="552" r:id="rId6"/>
    <p:sldId id="543" r:id="rId7"/>
    <p:sldId id="551" r:id="rId8"/>
    <p:sldId id="547" r:id="rId9"/>
    <p:sldId id="548" r:id="rId10"/>
    <p:sldId id="544" r:id="rId11"/>
    <p:sldId id="550" r:id="rId12"/>
    <p:sldId id="549" r:id="rId13"/>
    <p:sldId id="545" r:id="rId14"/>
    <p:sldId id="546" r:id="rId15"/>
    <p:sldId id="554" r:id="rId16"/>
    <p:sldId id="555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bw" frameSlides="1"/>
  <p:clrMru>
    <a:srgbClr val="CC0099"/>
    <a:srgbClr val="009900"/>
    <a:srgbClr val="33CC33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72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 b="0" i="0" baseline="0" dirty="0" smtClean="0">
                <a:effectLst/>
              </a:rPr>
              <a:t>Ion Exchange Chromatography</a:t>
            </a:r>
            <a:endParaRPr lang="en-US" sz="1200" b="0" dirty="0">
              <a:effectLst/>
            </a:endParaRPr>
          </a:p>
        </c:rich>
      </c:tx>
      <c:layout>
        <c:manualLayout>
          <c:xMode val="edge"/>
          <c:yMode val="edge"/>
          <c:x val="0.310076188393117"/>
          <c:y val="0.043819553805774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43913573303337"/>
          <c:y val="0.216315789473684"/>
          <c:w val="0.681845213427269"/>
          <c:h val="0.63947368421052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Absorbance (a.u.)</c:v>
                </c:pt>
              </c:strCache>
            </c:strRef>
          </c:tx>
          <c:xVal>
            <c:numRef>
              <c:f>Sheet1!$A$3:$A$11</c:f>
              <c:numCache>
                <c:formatCode>General</c:formatCode>
                <c:ptCount val="9"/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</c:numCache>
            </c:numRef>
          </c:xVal>
          <c:yVal>
            <c:numRef>
              <c:f>Sheet1!$B$3:$B$11</c:f>
              <c:numCache>
                <c:formatCode>General</c:formatCode>
                <c:ptCount val="9"/>
                <c:pt idx="1">
                  <c:v>0.0</c:v>
                </c:pt>
                <c:pt idx="2">
                  <c:v>0.067</c:v>
                </c:pt>
                <c:pt idx="3">
                  <c:v>0.013</c:v>
                </c:pt>
                <c:pt idx="4">
                  <c:v>0.0</c:v>
                </c:pt>
                <c:pt idx="5">
                  <c:v>0.0</c:v>
                </c:pt>
                <c:pt idx="6">
                  <c:v>0.1</c:v>
                </c:pt>
                <c:pt idx="7">
                  <c:v>0.286</c:v>
                </c:pt>
                <c:pt idx="8">
                  <c:v>0.005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3105704"/>
        <c:axId val="-2073920248"/>
      </c:scatterChart>
      <c:valAx>
        <c:axId val="-20731057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Fractions</a:t>
                </a:r>
                <a:r>
                  <a:rPr lang="en-US" baseline="0"/>
                  <a:t> (#)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73920248"/>
        <c:crosses val="autoZero"/>
        <c:crossBetween val="midCat"/>
      </c:valAx>
      <c:valAx>
        <c:axId val="-207392024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Absorbance</a:t>
                </a:r>
                <a:r>
                  <a:rPr lang="en-US" baseline="0"/>
                  <a:t> (a.u)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569497056111229"/>
              <c:y val="0.19087729658792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073105704"/>
        <c:crosses val="autoZero"/>
        <c:crossBetween val="midCat"/>
      </c:valAx>
      <c:spPr>
        <a:ln>
          <a:solidFill>
            <a:srgbClr val="0000FF"/>
          </a:solidFill>
        </a:ln>
      </c:spPr>
    </c:plotArea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Ellyn Daugherty	</a:t>
            </a:r>
          </a:p>
          <a:p>
            <a:pPr>
              <a:defRPr/>
            </a:pPr>
            <a:r>
              <a:rPr lang="en-US"/>
              <a:t>www.BiotechEd.com</a:t>
            </a:r>
          </a:p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Ellyn@BiotechEd.com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35814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i="1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Biotechnology: Science for the New Millennium</a:t>
            </a:r>
          </a:p>
          <a:p>
            <a:pPr>
              <a:defRPr/>
            </a:pPr>
            <a:r>
              <a:rPr lang="en-US"/>
              <a:t>www.emcp.com/biotech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Amy_Naum@vwreducation.com</a:t>
            </a:r>
          </a:p>
          <a:p>
            <a:pPr>
              <a:defRPr/>
            </a:pPr>
            <a:r>
              <a:rPr lang="en-US"/>
              <a:t>www.SargentWelch.com/biotech</a:t>
            </a:r>
          </a:p>
        </p:txBody>
      </p:sp>
    </p:spTree>
    <p:extLst>
      <p:ext uri="{BB962C8B-B14F-4D97-AF65-F5344CB8AC3E}">
        <p14:creationId xmlns:p14="http://schemas.microsoft.com/office/powerpoint/2010/main" val="1462207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8A95A43-E87E-294F-A28B-829394380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534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8EA6BDA3-9E3C-F84C-A755-AC86BF3AE7FE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1353AC7F-F4B5-6D45-9580-226C2A9D61A9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F10ABDA3-C429-3944-84C1-E891546ADE4C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A95A43-E87E-294F-A28B-82939438081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55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F10ABDA3-C429-3944-84C1-E891546ADE4C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ED109-73AC-6C42-AE80-BBA179DF0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03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D94C3-9494-EE47-AE1B-853101EDC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38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145EE-9BB7-A244-9C92-7526EB9B2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25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4C1FB-75B2-9C43-9B32-7A51F6564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48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EB21D-2398-E542-B2B1-AFAB7B526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59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FDF01-5BA8-B747-B391-CF89CE7893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53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33B9D-13B7-9A46-B278-B609DE423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18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8D4C5-5E3C-774F-AB07-C07A21403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26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28B66-0AE8-0D46-9E0C-CEA1D06B0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11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69348-347F-BB46-81ED-7742CE522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59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6E93E-8456-BC4C-B249-DB669DFD5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50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CC33">
                <a:alpha val="35000"/>
              </a:srgbClr>
            </a:gs>
            <a:gs pos="100000">
              <a:schemeClr val="bg1"/>
            </a:gs>
            <a:gs pos="99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BEE109-7BB6-A940-A1F1-FECD08FE7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7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chart" Target="../charts/chart1.xml"/><Relationship Id="rId5" Type="http://schemas.openxmlformats.org/officeDocument/2006/relationships/image" Target="../media/image8.jpeg"/><Relationship Id="rId6" Type="http://schemas.openxmlformats.org/officeDocument/2006/relationships/image" Target="../media/image9.jpg"/><Relationship Id="rId7" Type="http://schemas.openxmlformats.org/officeDocument/2006/relationships/image" Target="../media/image10.jpeg"/><Relationship Id="rId8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6"/>
          <p:cNvSpPr txBox="1">
            <a:spLocks noChangeArrowheads="1"/>
          </p:cNvSpPr>
          <p:nvPr/>
        </p:nvSpPr>
        <p:spPr bwMode="auto">
          <a:xfrm>
            <a:off x="0" y="1524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 smtClean="0">
                <a:latin typeface="Comic Sans MS" charset="0"/>
                <a:cs typeface="Comic Sans MS" charset="0"/>
              </a:rPr>
              <a:t>Biotech is STEM Education</a:t>
            </a:r>
            <a:endParaRPr lang="en-US" sz="4000" dirty="0">
              <a:latin typeface="Comic Sans MS" charset="0"/>
              <a:cs typeface="Comic Sans MS" charset="0"/>
            </a:endParaRPr>
          </a:p>
        </p:txBody>
      </p:sp>
      <p:sp>
        <p:nvSpPr>
          <p:cNvPr id="15362" name="Rectangle 243"/>
          <p:cNvSpPr>
            <a:spLocks noGrp="1" noChangeArrowheads="1"/>
          </p:cNvSpPr>
          <p:nvPr/>
        </p:nvSpPr>
        <p:spPr bwMode="auto">
          <a:xfrm>
            <a:off x="0" y="6172200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/>
            <a:r>
              <a:rPr lang="en-US" b="1" dirty="0">
                <a:latin typeface="Arial" charset="0"/>
              </a:rPr>
              <a:t>Ellyn </a:t>
            </a:r>
            <a:r>
              <a:rPr lang="en-US" b="1" dirty="0" smtClean="0">
                <a:latin typeface="Arial" charset="0"/>
              </a:rPr>
              <a:t>Daugherty      </a:t>
            </a:r>
            <a:r>
              <a:rPr lang="en-US" sz="2000" dirty="0" err="1" smtClean="0">
                <a:latin typeface="Arial" charset="0"/>
              </a:rPr>
              <a:t>ellyn</a:t>
            </a:r>
            <a:r>
              <a:rPr lang="en-US" sz="2000" dirty="0" err="1">
                <a:latin typeface="Arial" charset="0"/>
              </a:rPr>
              <a:t>@</a:t>
            </a:r>
            <a:r>
              <a:rPr lang="en-US" sz="2000" dirty="0" err="1" smtClean="0">
                <a:latin typeface="Arial" charset="0"/>
              </a:rPr>
              <a:t>BiotechEd.com</a:t>
            </a:r>
            <a:r>
              <a:rPr lang="en-US" sz="2000" dirty="0" smtClean="0">
                <a:latin typeface="Arial" charset="0"/>
              </a:rPr>
              <a:t>      www.BiotechEd.com</a:t>
            </a:r>
            <a:endParaRPr lang="en-US" sz="2000" dirty="0">
              <a:latin typeface="Arial" charset="0"/>
            </a:endParaRPr>
          </a:p>
          <a:p>
            <a:pPr algn="ctr"/>
            <a:endParaRPr lang="en-US" sz="1000" dirty="0"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990600"/>
            <a:ext cx="533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Biotechnology is the the </a:t>
            </a:r>
            <a:r>
              <a:rPr lang="en-US" dirty="0"/>
              <a:t>application of </a:t>
            </a:r>
            <a:r>
              <a:rPr lang="en-US" dirty="0" smtClean="0"/>
              <a:t>science, engineering, and technology </a:t>
            </a:r>
            <a:r>
              <a:rPr lang="en-US" dirty="0"/>
              <a:t>to manipulate cells and their components to produce products or services that may improve the quality of human life</a:t>
            </a:r>
          </a:p>
        </p:txBody>
      </p:sp>
      <p:pic>
        <p:nvPicPr>
          <p:cNvPr id="9" name="Picture 4" descr="biofuel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352800"/>
            <a:ext cx="2438400" cy="243655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Fig1_5_StoneWashedjeansED.jpg                                  00045DA2PrettyWoman                    BCFB23ED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724" y="1143000"/>
            <a:ext cx="324091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870" y="3352800"/>
            <a:ext cx="1479567" cy="2514600"/>
          </a:xfrm>
          <a:prstGeom prst="rect">
            <a:avLst/>
          </a:prstGeom>
        </p:spPr>
      </p:pic>
      <p:pic>
        <p:nvPicPr>
          <p:cNvPr id="12" name="Picture 242" descr="Fig8_9_Humalog.jpg                                             0007AA9CPrettyWoman                    BCFB23ED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05200"/>
            <a:ext cx="2026920" cy="2133600"/>
          </a:xfrm>
          <a:prstGeom prst="rect">
            <a:avLst/>
          </a:prstGeom>
          <a:noFill/>
          <a:ln w="9525">
            <a:solidFill>
              <a:srgbClr val="2C2BB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wres_newCh6_Amylase_starch_activeSit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558" y="3352800"/>
            <a:ext cx="2290618" cy="2362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10400" y="297180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Industrial Products</a:t>
            </a:r>
            <a:endParaRPr lang="en-US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" y="563880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Medical Products</a:t>
            </a:r>
            <a:endParaRPr lang="en-US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90800" y="5791200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Food Products</a:t>
            </a:r>
            <a:endParaRPr lang="en-US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1600" y="3429001"/>
            <a:ext cx="11430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Biofuels</a:t>
            </a:r>
            <a:endParaRPr lang="en-US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86600" y="571500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Bioinformatics</a:t>
            </a:r>
            <a:endParaRPr lang="en-US" sz="14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200" y="304800"/>
            <a:ext cx="175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PCR = directed DNA synthesis</a:t>
            </a:r>
            <a:endParaRPr lang="en-US" dirty="0"/>
          </a:p>
        </p:txBody>
      </p:sp>
      <p:pic>
        <p:nvPicPr>
          <p:cNvPr id="11" name="Picture 10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0"/>
            <a:ext cx="5449661" cy="68580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6248400" y="4495800"/>
            <a:ext cx="747226" cy="2856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791200" y="5867400"/>
            <a:ext cx="12954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73048" y="4267200"/>
            <a:ext cx="2170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DNA sample ID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7086600" y="563880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NC_001416.1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35176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88" y="0"/>
            <a:ext cx="70575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03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810" y="0"/>
            <a:ext cx="4855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3317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80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486"/>
            <a:ext cx="7010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22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smtClean="0">
                <a:latin typeface="Comic Sans MS" charset="0"/>
              </a:rPr>
              <a:t>What a Biotech STEM Curriculum Looks Like</a:t>
            </a:r>
            <a:endParaRPr lang="en-US" sz="3200" dirty="0">
              <a:latin typeface="Comic Sans MS" charset="0"/>
              <a:cs typeface="Comic Sans MS" charset="0"/>
            </a:endParaRPr>
          </a:p>
        </p:txBody>
      </p:sp>
      <p:sp>
        <p:nvSpPr>
          <p:cNvPr id="19458" name="Rectangle 9"/>
          <p:cNvSpPr>
            <a:spLocks noChangeArrowheads="1"/>
          </p:cNvSpPr>
          <p:nvPr/>
        </p:nvSpPr>
        <p:spPr bwMode="auto">
          <a:xfrm>
            <a:off x="0" y="762000"/>
            <a:ext cx="9144000" cy="640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 smtClean="0">
                <a:latin typeface="Arial" charset="0"/>
              </a:rPr>
              <a:t>Scientific Methodology, Lab Research, and Computer Tools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Chapters 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1, 2…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14</a:t>
            </a:r>
            <a:r>
              <a:rPr lang="en-US" sz="1400" dirty="0" smtClean="0">
                <a:latin typeface="Arial" charset="0"/>
              </a:rPr>
              <a:t> </a:t>
            </a: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>
                <a:latin typeface="Arial" charset="0"/>
              </a:rPr>
              <a:t>	</a:t>
            </a:r>
            <a:r>
              <a:rPr lang="en-US" sz="2000" dirty="0" smtClean="0">
                <a:latin typeface="Arial" charset="0"/>
              </a:rPr>
              <a:t>&gt; Expt design, databases, molecular modeling, reports 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Chapters 1, 2…</a:t>
            </a:r>
          </a:p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 smtClean="0">
                <a:latin typeface="Arial" charset="0"/>
              </a:rPr>
              <a:t>Standard Lab Operating Procedures and Instruments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Chapters 1, 2…</a:t>
            </a:r>
            <a:endParaRPr lang="en-US" sz="1400" dirty="0" smtClean="0">
              <a:latin typeface="Arial" charset="0"/>
            </a:endParaRP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>
                <a:latin typeface="Arial" charset="0"/>
              </a:rPr>
              <a:t>	</a:t>
            </a:r>
            <a:r>
              <a:rPr lang="en-US" sz="2000" dirty="0" smtClean="0">
                <a:latin typeface="Arial" charset="0"/>
              </a:rPr>
              <a:t>&gt; Solution Prep, Cell Culture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Chapters 3 &amp; 4</a:t>
            </a:r>
            <a:endParaRPr lang="en-US" sz="1400" dirty="0" smtClean="0">
              <a:latin typeface="Arial" charset="0"/>
            </a:endParaRP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 smtClean="0">
                <a:latin typeface="Arial" charset="0"/>
              </a:rPr>
              <a:t>	&gt; DNA/protein Isolation &amp; Assays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Chapters 4 &amp; 5</a:t>
            </a:r>
            <a:endParaRPr lang="en-US" sz="1400" dirty="0" smtClean="0">
              <a:latin typeface="Arial" charset="0"/>
            </a:endParaRPr>
          </a:p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 smtClean="0">
                <a:latin typeface="Arial" charset="0"/>
              </a:rPr>
              <a:t>Recombinant DNA Protein Production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Chapters 6-9</a:t>
            </a:r>
            <a:endParaRPr lang="en-US" sz="1400" dirty="0" smtClean="0">
              <a:latin typeface="Arial" charset="0"/>
            </a:endParaRPr>
          </a:p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 smtClean="0">
                <a:latin typeface="Arial" charset="0"/>
              </a:rPr>
              <a:t>Research/Manufacturing Applications: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Chapters 10-14</a:t>
            </a:r>
            <a:endParaRPr lang="en-US" sz="1400" dirty="0" smtClean="0">
              <a:latin typeface="Arial" charset="0"/>
            </a:endParaRP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 smtClean="0">
                <a:latin typeface="Arial" charset="0"/>
              </a:rPr>
              <a:t>	&gt; Pharmaceutical/Medical Biotech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Chapter 12</a:t>
            </a:r>
            <a:r>
              <a:rPr lang="en-US" sz="2000" dirty="0">
                <a:latin typeface="Arial" charset="0"/>
              </a:rPr>
              <a:t>	</a:t>
            </a:r>
            <a:endParaRPr lang="en-US" sz="2000" dirty="0" smtClean="0">
              <a:latin typeface="Arial" charset="0"/>
            </a:endParaRP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>
                <a:latin typeface="Arial" charset="0"/>
              </a:rPr>
              <a:t>	</a:t>
            </a:r>
            <a:r>
              <a:rPr lang="en-US" sz="2000" dirty="0" smtClean="0">
                <a:latin typeface="Arial" charset="0"/>
              </a:rPr>
              <a:t>&gt; Agricultural Products 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Chapter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10 &amp;11</a:t>
            </a:r>
            <a:endParaRPr lang="en-US" sz="1400" dirty="0" smtClean="0">
              <a:latin typeface="Arial" charset="0"/>
            </a:endParaRP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 smtClean="0">
                <a:latin typeface="Arial" charset="0"/>
              </a:rPr>
              <a:t> 	&gt; Industrial Products 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Chapters 1,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2, 13</a:t>
            </a:r>
            <a:endParaRPr lang="en-US" sz="1400" dirty="0" smtClean="0">
              <a:latin typeface="Arial" charset="0"/>
            </a:endParaRP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>
                <a:latin typeface="Arial" charset="0"/>
              </a:rPr>
              <a:t>	</a:t>
            </a:r>
            <a:r>
              <a:rPr lang="en-US" sz="2000" dirty="0" smtClean="0">
                <a:latin typeface="Arial" charset="0"/>
              </a:rPr>
              <a:t>&gt; Environmental Issues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Chapter 1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4</a:t>
            </a:r>
            <a:endParaRPr lang="en-US" sz="1400" dirty="0" smtClean="0">
              <a:latin typeface="Arial" charset="0"/>
            </a:endParaRP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 smtClean="0">
                <a:latin typeface="Arial" charset="0"/>
              </a:rPr>
              <a:t>	&gt; Biodefense, Food Safety 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Chapter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14</a:t>
            </a:r>
            <a:endParaRPr lang="en-US" sz="1400" dirty="0" smtClean="0">
              <a:latin typeface="Arial" charset="0"/>
            </a:endParaRP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>
                <a:latin typeface="Arial" charset="0"/>
              </a:rPr>
              <a:t>	</a:t>
            </a:r>
            <a:r>
              <a:rPr lang="en-US" sz="2000" dirty="0" smtClean="0">
                <a:latin typeface="Arial" charset="0"/>
              </a:rPr>
              <a:t>&gt; Opportunities to design protocols and products 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Chapters 1, 2…14</a:t>
            </a: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endParaRPr lang="en-US" sz="2000" dirty="0" smtClean="0">
              <a:latin typeface="Arial" charset="0"/>
            </a:endParaRPr>
          </a:p>
        </p:txBody>
      </p:sp>
      <p:pic>
        <p:nvPicPr>
          <p:cNvPr id="3" name="Picture 2" descr="book_imag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33600"/>
            <a:ext cx="2957015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331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2667000" cy="21336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Comic Sans MS" charset="0"/>
              </a:rPr>
              <a:t>Biotech</a:t>
            </a:r>
            <a:br>
              <a:rPr lang="en-US" sz="4000" dirty="0" smtClean="0">
                <a:latin typeface="Comic Sans MS" charset="0"/>
              </a:rPr>
            </a:br>
            <a:r>
              <a:rPr lang="en-US" sz="4000" dirty="0" smtClean="0">
                <a:latin typeface="Comic Sans MS" charset="0"/>
              </a:rPr>
              <a:t>Curricular Support</a:t>
            </a:r>
            <a:endParaRPr lang="en-US" sz="4000" dirty="0">
              <a:latin typeface="Tahoma" charset="0"/>
            </a:endParaRPr>
          </a:p>
        </p:txBody>
      </p:sp>
      <p:sp>
        <p:nvSpPr>
          <p:cNvPr id="44034" name="Text Box 8"/>
          <p:cNvSpPr txBox="1">
            <a:spLocks noChangeArrowheads="1"/>
          </p:cNvSpPr>
          <p:nvPr/>
        </p:nvSpPr>
        <p:spPr bwMode="auto">
          <a:xfrm>
            <a:off x="304800" y="2286000"/>
            <a:ext cx="2645427" cy="14465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D0D0D"/>
                </a:solidFill>
                <a:latin typeface="Arial" charset="0"/>
              </a:rPr>
              <a:t>www.BiotechEd.com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PPTS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, Syllabi, Activities, Hints, Links,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etc.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  <a:p>
            <a:pPr algn="ctr" eaLnBrk="1" hangingPunct="1"/>
            <a:endParaRPr lang="en-US" sz="800" dirty="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83227" y="3886200"/>
            <a:ext cx="2645427" cy="14465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gbiosciences.com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B:S4NM materials and kits</a:t>
            </a:r>
          </a:p>
          <a:p>
            <a:pPr algn="ctr" eaLnBrk="1" hangingPunct="1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a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nd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charset="0"/>
              </a:rPr>
              <a:t>fishersci.com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  <a:p>
            <a:pPr algn="ctr" eaLnBrk="1" hangingPunct="1"/>
            <a:endParaRPr lang="en-US" sz="800" dirty="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83227" y="5486400"/>
            <a:ext cx="2645427" cy="83099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e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mcp.com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/biotech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B:S4NM curriculum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  <a:p>
            <a:pPr algn="ctr" eaLnBrk="1" hangingPunct="1"/>
            <a:endParaRPr lang="en-US" sz="800" dirty="0">
              <a:solidFill>
                <a:srgbClr val="3333CC"/>
              </a:solidFill>
              <a:latin typeface="Arial" charset="0"/>
            </a:endParaRPr>
          </a:p>
        </p:txBody>
      </p:sp>
      <p:pic>
        <p:nvPicPr>
          <p:cNvPr id="3" name="Picture 2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-7137"/>
            <a:ext cx="5207315" cy="6858000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018259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.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0"/>
            <a:ext cx="5029200" cy="6858000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381000"/>
            <a:ext cx="3720541" cy="600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latin typeface="Comic Sans MS" charset="0"/>
              </a:rPr>
              <a:t>E</a:t>
            </a:r>
            <a:r>
              <a:rPr lang="en-US" sz="3200" dirty="0" smtClean="0">
                <a:latin typeface="Comic Sans MS" charset="0"/>
              </a:rPr>
              <a:t>very step in biotech research and development integrates the concepts, processes and technologies of biology, chemistry, physics, mathematics, and engineering.</a:t>
            </a:r>
            <a:endParaRPr lang="en-US" sz="3200" dirty="0"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smtClean="0">
                <a:latin typeface="Comic Sans MS" charset="0"/>
              </a:rPr>
              <a:t>What a Biotech STEM Course Might Look Like</a:t>
            </a:r>
            <a:endParaRPr lang="en-US" sz="3200" dirty="0">
              <a:latin typeface="Comic Sans MS" charset="0"/>
              <a:cs typeface="Comic Sans MS" charset="0"/>
            </a:endParaRPr>
          </a:p>
        </p:txBody>
      </p:sp>
      <p:sp>
        <p:nvSpPr>
          <p:cNvPr id="19458" name="Rectangle 9"/>
          <p:cNvSpPr>
            <a:spLocks noChangeArrowheads="1"/>
          </p:cNvSpPr>
          <p:nvPr/>
        </p:nvSpPr>
        <p:spPr bwMode="auto">
          <a:xfrm>
            <a:off x="0" y="762000"/>
            <a:ext cx="9144000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 smtClean="0">
                <a:latin typeface="Arial" charset="0"/>
              </a:rPr>
              <a:t>Scientific Methodology, Lab Research, and Computer Tools</a:t>
            </a: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>
                <a:latin typeface="Arial" charset="0"/>
              </a:rPr>
              <a:t>	</a:t>
            </a:r>
            <a:r>
              <a:rPr lang="en-US" sz="2000" dirty="0" smtClean="0">
                <a:latin typeface="Arial" charset="0"/>
              </a:rPr>
              <a:t>&gt; Expt design, databases, molecular modeling, reports</a:t>
            </a:r>
            <a:endParaRPr lang="en-US" sz="2000" dirty="0">
              <a:latin typeface="Arial" charset="0"/>
            </a:endParaRPr>
          </a:p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 smtClean="0">
                <a:latin typeface="Arial" charset="0"/>
              </a:rPr>
              <a:t>Standard Lab Operating Procedures and Instruments</a:t>
            </a: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>
                <a:latin typeface="Arial" charset="0"/>
              </a:rPr>
              <a:t>	</a:t>
            </a:r>
            <a:r>
              <a:rPr lang="en-US" sz="2000" dirty="0" smtClean="0">
                <a:latin typeface="Arial" charset="0"/>
              </a:rPr>
              <a:t>&gt; Solution Prep, Cell Culture </a:t>
            </a: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>
                <a:latin typeface="Arial" charset="0"/>
              </a:rPr>
              <a:t>	</a:t>
            </a:r>
            <a:r>
              <a:rPr lang="en-US" sz="2000" dirty="0" smtClean="0">
                <a:latin typeface="Arial" charset="0"/>
              </a:rPr>
              <a:t>&gt; DNA/protein Isolation &amp; Assays</a:t>
            </a:r>
          </a:p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 smtClean="0">
                <a:latin typeface="Arial" charset="0"/>
              </a:rPr>
              <a:t>Recombinant DNA Protein Production</a:t>
            </a:r>
          </a:p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 smtClean="0">
                <a:latin typeface="Arial" charset="0"/>
              </a:rPr>
              <a:t>Research/Manufacturing Applications:</a:t>
            </a: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>
                <a:latin typeface="Arial" charset="0"/>
              </a:rPr>
              <a:t>	</a:t>
            </a:r>
            <a:r>
              <a:rPr lang="en-US" sz="2000" dirty="0" smtClean="0">
                <a:latin typeface="Arial" charset="0"/>
              </a:rPr>
              <a:t>&gt; Pharmaceuticals</a:t>
            </a: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>
                <a:latin typeface="Arial" charset="0"/>
              </a:rPr>
              <a:t>	</a:t>
            </a:r>
            <a:r>
              <a:rPr lang="en-US" sz="2000" dirty="0" smtClean="0">
                <a:latin typeface="Arial" charset="0"/>
              </a:rPr>
              <a:t>&gt; Agricultural Products</a:t>
            </a: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 smtClean="0">
                <a:latin typeface="Arial" charset="0"/>
              </a:rPr>
              <a:t> 	&gt; Industrial Products</a:t>
            </a: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>
                <a:latin typeface="Arial" charset="0"/>
              </a:rPr>
              <a:t>	</a:t>
            </a:r>
            <a:r>
              <a:rPr lang="en-US" sz="2000" dirty="0" smtClean="0">
                <a:latin typeface="Arial" charset="0"/>
              </a:rPr>
              <a:t>&gt; Environmental Issues</a:t>
            </a: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>
                <a:latin typeface="Arial" charset="0"/>
              </a:rPr>
              <a:t>	</a:t>
            </a:r>
            <a:r>
              <a:rPr lang="en-US" sz="2000" dirty="0" smtClean="0">
                <a:latin typeface="Arial" charset="0"/>
              </a:rPr>
              <a:t>&gt; Biodefense, Food Safety </a:t>
            </a: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>
                <a:latin typeface="Arial" charset="0"/>
              </a:rPr>
              <a:t>	</a:t>
            </a:r>
            <a:r>
              <a:rPr lang="en-US" sz="2000" dirty="0" smtClean="0">
                <a:latin typeface="Arial" charset="0"/>
              </a:rPr>
              <a:t>&gt; Opportunities to design protocols and products</a:t>
            </a:r>
          </a:p>
        </p:txBody>
      </p:sp>
      <p:pic>
        <p:nvPicPr>
          <p:cNvPr id="19459" name="Picture 11" descr="DSC0278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57400"/>
            <a:ext cx="1752600" cy="128867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5832216"/>
              </p:ext>
            </p:extLst>
          </p:nvPr>
        </p:nvGraphicFramePr>
        <p:xfrm>
          <a:off x="4191000" y="4724400"/>
          <a:ext cx="2667000" cy="152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9462" name="Picture 15" descr="DSC01001.JPG                                                   0021645APretty Woman                   BF57A695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75783"/>
            <a:ext cx="2057400" cy="126314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Fig4-4c_100kb_Ball-n-stickElemental_DN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533400"/>
            <a:ext cx="1295400" cy="2101968"/>
          </a:xfrm>
          <a:prstGeom prst="rect">
            <a:avLst/>
          </a:prstGeom>
        </p:spPr>
      </p:pic>
      <p:pic>
        <p:nvPicPr>
          <p:cNvPr id="10" name="Picture 248" descr="origGoodAluResults.jpg                                         00067769PrettyWoman                    BF57A695: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599" y="2743200"/>
            <a:ext cx="199091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book_image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495800"/>
            <a:ext cx="1600200" cy="214426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29718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Pick:</a:t>
            </a:r>
            <a:r>
              <a:rPr lang="en-US" dirty="0" smtClean="0"/>
              <a:t> “1BLI”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381000"/>
            <a:ext cx="32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</a:rPr>
              <a:t>Biotech is STEM: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" charset="0"/>
              </a:rPr>
              <a:t>Bioinformatics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" charset="0"/>
              </a:rPr>
              <a:t>Databases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" charset="0"/>
              </a:rPr>
              <a:t>Molecular </a:t>
            </a:r>
            <a:r>
              <a:rPr lang="en-US" dirty="0">
                <a:latin typeface="Arial" charset="0"/>
              </a:rPr>
              <a:t>modeling</a:t>
            </a:r>
            <a:endParaRPr lang="en-US" dirty="0"/>
          </a:p>
        </p:txBody>
      </p:sp>
      <p:pic>
        <p:nvPicPr>
          <p:cNvPr id="11" name="Picture 10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454989" cy="68580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2438400" y="3200400"/>
            <a:ext cx="152400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593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857"/>
            <a:ext cx="9144000" cy="6255143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0918" y="29882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latin typeface="Arial"/>
                <a:cs typeface="Arial"/>
              </a:rPr>
              <a:t>Ball and Stick model - color-coded amino acids in amylase (1BLI)</a:t>
            </a:r>
          </a:p>
        </p:txBody>
      </p:sp>
    </p:spTree>
    <p:extLst>
      <p:ext uri="{BB962C8B-B14F-4D97-AF65-F5344CB8AC3E}">
        <p14:creationId xmlns:p14="http://schemas.microsoft.com/office/powerpoint/2010/main" val="999890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712542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0918" y="29882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latin typeface="Arial"/>
                <a:cs typeface="Arial"/>
              </a:rPr>
              <a:t>Space-filling model in rainbow rendering - amylase (1BLI)</a:t>
            </a:r>
          </a:p>
        </p:txBody>
      </p:sp>
    </p:spTree>
    <p:extLst>
      <p:ext uri="{BB962C8B-B14F-4D97-AF65-F5344CB8AC3E}">
        <p14:creationId xmlns:p14="http://schemas.microsoft.com/office/powerpoint/2010/main" val="3488108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0"/>
            <a:ext cx="5474099" cy="6858000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3200400"/>
            <a:ext cx="27432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u="sng" dirty="0" smtClean="0">
                <a:latin typeface="Arial"/>
                <a:cs typeface="Arial"/>
              </a:rPr>
              <a:t>VAST can compare two protein structures </a:t>
            </a:r>
          </a:p>
          <a:p>
            <a:pPr algn="ctr" eaLnBrk="1" hangingPunct="1"/>
            <a:endParaRPr lang="en-US" sz="2000" dirty="0" smtClean="0">
              <a:latin typeface="Arial"/>
              <a:cs typeface="Arial"/>
            </a:endParaRPr>
          </a:p>
          <a:p>
            <a:pPr algn="ctr" eaLnBrk="1" hangingPunct="1"/>
            <a:r>
              <a:rPr lang="en-US" sz="2000" dirty="0" smtClean="0">
                <a:latin typeface="Arial"/>
                <a:cs typeface="Arial"/>
              </a:rPr>
              <a:t>wild-type alpha amylase superimposed with heat-resistant engineered alpha-amylase</a:t>
            </a:r>
          </a:p>
        </p:txBody>
      </p:sp>
    </p:spTree>
    <p:extLst>
      <p:ext uri="{BB962C8B-B14F-4D97-AF65-F5344CB8AC3E}">
        <p14:creationId xmlns:p14="http://schemas.microsoft.com/office/powerpoint/2010/main" val="3299327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4976844" cy="685800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28600" y="152400"/>
            <a:ext cx="2971800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smtClean="0">
                <a:latin typeface="Comic Sans MS" charset="0"/>
                <a:cs typeface="Comic Sans MS" charset="0"/>
              </a:rPr>
              <a:t>Native alpha amylase superimposed with heat-resistant engineered alpha-amylase</a:t>
            </a:r>
          </a:p>
          <a:p>
            <a:pPr algn="ctr" eaLnBrk="1" hangingPunct="1"/>
            <a:endParaRPr lang="en-US" sz="3200" dirty="0">
              <a:latin typeface="Comic Sans MS" charset="0"/>
              <a:cs typeface="Comic Sans MS" charset="0"/>
            </a:endParaRPr>
          </a:p>
          <a:p>
            <a:pPr algn="ctr" eaLnBrk="1" hangingPunct="1"/>
            <a:r>
              <a:rPr lang="en-US" sz="3200" dirty="0" smtClean="0">
                <a:latin typeface="Comic Sans MS" charset="0"/>
                <a:cs typeface="Comic Sans MS" charset="0"/>
              </a:rPr>
              <a:t>See yellow loop - due to additions in </a:t>
            </a:r>
            <a:r>
              <a:rPr lang="en-US" sz="3200" dirty="0">
                <a:latin typeface="Comic Sans MS" charset="0"/>
                <a:cs typeface="Comic Sans MS" charset="0"/>
              </a:rPr>
              <a:t>the 1E3Z polypeptide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0" y="3733800"/>
            <a:ext cx="914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Intended Mutation </a:t>
            </a:r>
            <a:r>
              <a:rPr lang="en-US" sz="1400" dirty="0">
                <a:latin typeface="+mn-lt"/>
              </a:rPr>
              <a:t>P</a:t>
            </a:r>
            <a:r>
              <a:rPr lang="en-US" sz="1400" dirty="0" smtClean="0">
                <a:latin typeface="+mn-lt"/>
              </a:rPr>
              <a:t>roduced using  PCR</a:t>
            </a:r>
            <a:endParaRPr lang="en-US" sz="1400" dirty="0">
              <a:latin typeface="+mn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924800" y="4419600"/>
            <a:ext cx="3048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434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322627" cy="685800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28600" y="228600"/>
            <a:ext cx="2971800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smtClean="0">
                <a:latin typeface="Comic Sans MS" charset="0"/>
                <a:cs typeface="Comic Sans MS" charset="0"/>
              </a:rPr>
              <a:t>In this view, you can see that the starch substrate still binds at the active site.</a:t>
            </a:r>
          </a:p>
          <a:p>
            <a:pPr algn="ctr" eaLnBrk="1" hangingPunct="1"/>
            <a:endParaRPr lang="en-US" sz="3200" dirty="0">
              <a:latin typeface="Comic Sans MS" charset="0"/>
              <a:cs typeface="Comic Sans MS" charset="0"/>
            </a:endParaRPr>
          </a:p>
          <a:p>
            <a:pPr algn="ctr" eaLnBrk="1" hangingPunct="1"/>
            <a:r>
              <a:rPr lang="en-US" sz="3200" dirty="0" smtClean="0">
                <a:latin typeface="Comic Sans MS" charset="0"/>
                <a:cs typeface="Comic Sans MS" charset="0"/>
              </a:rPr>
              <a:t>See yellow loop - due to additions in the 1E3Z polypeptide</a:t>
            </a:r>
            <a:endParaRPr lang="en-US" sz="3200" dirty="0"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893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8894</TotalTime>
  <Words>282</Words>
  <Application>Microsoft Macintosh PowerPoint</Application>
  <PresentationFormat>On-screen Show (4:3)</PresentationFormat>
  <Paragraphs>70</Paragraphs>
  <Slides>16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Biotech Curricular Support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Morgan</dc:creator>
  <cp:lastModifiedBy>Science Department</cp:lastModifiedBy>
  <cp:revision>191</cp:revision>
  <cp:lastPrinted>2010-06-22T16:28:27Z</cp:lastPrinted>
  <dcterms:created xsi:type="dcterms:W3CDTF">2010-06-22T16:13:48Z</dcterms:created>
  <dcterms:modified xsi:type="dcterms:W3CDTF">2016-03-29T22:02:09Z</dcterms:modified>
</cp:coreProperties>
</file>