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1.bin" ContentType="audio/unknown"/>
  <Override PartName="/ppt/embeddings/oleObject1.bin" ContentType="application/vnd.openxmlformats-officedocument.oleObject"/>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414" r:id="rId2"/>
    <p:sldId id="256" r:id="rId3"/>
    <p:sldId id="458" r:id="rId4"/>
    <p:sldId id="452" r:id="rId5"/>
    <p:sldId id="415" r:id="rId6"/>
    <p:sldId id="418" r:id="rId7"/>
    <p:sldId id="370" r:id="rId8"/>
    <p:sldId id="429" r:id="rId9"/>
    <p:sldId id="439" r:id="rId10"/>
    <p:sldId id="440" r:id="rId11"/>
    <p:sldId id="441" r:id="rId12"/>
    <p:sldId id="442" r:id="rId13"/>
    <p:sldId id="373" r:id="rId14"/>
    <p:sldId id="371" r:id="rId15"/>
    <p:sldId id="377" r:id="rId16"/>
    <p:sldId id="361" r:id="rId17"/>
    <p:sldId id="378" r:id="rId18"/>
    <p:sldId id="290" r:id="rId19"/>
    <p:sldId id="386" r:id="rId20"/>
    <p:sldId id="382" r:id="rId21"/>
    <p:sldId id="428" r:id="rId22"/>
    <p:sldId id="379" r:id="rId23"/>
    <p:sldId id="447" r:id="rId24"/>
    <p:sldId id="454" r:id="rId25"/>
    <p:sldId id="455" r:id="rId26"/>
    <p:sldId id="456" r:id="rId27"/>
    <p:sldId id="381" r:id="rId28"/>
    <p:sldId id="453" r:id="rId29"/>
    <p:sldId id="385" r:id="rId30"/>
    <p:sldId id="376" r:id="rId31"/>
    <p:sldId id="380" r:id="rId32"/>
    <p:sldId id="433" r:id="rId33"/>
    <p:sldId id="365" r:id="rId34"/>
    <p:sldId id="417" r:id="rId35"/>
    <p:sldId id="444" r:id="rId36"/>
    <p:sldId id="427" r:id="rId3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049B"/>
    <a:srgbClr val="2E06CC"/>
    <a:srgbClr val="ED0202"/>
    <a:srgbClr val="FFFFFF"/>
    <a:srgbClr val="FFFF00"/>
    <a:srgbClr val="008040"/>
    <a:srgbClr val="00FF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72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7" d="100"/>
          <a:sy n="87" d="100"/>
        </p:scale>
        <p:origin x="-208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07" charset="0"/>
                <a:ea typeface="+mn-ea"/>
                <a:cs typeface="+mn-cs"/>
              </a:defRPr>
            </a:lvl1pPr>
          </a:lstStyle>
          <a:p>
            <a:pPr>
              <a:defRPr/>
            </a:pPr>
            <a:r>
              <a:rPr lang="en-US"/>
              <a:t>Ellyn Daugherty	</a:t>
            </a:r>
          </a:p>
          <a:p>
            <a:pPr>
              <a:defRPr/>
            </a:pPr>
            <a:r>
              <a:rPr lang="en-US"/>
              <a:t>www.BiotechEd.com</a:t>
            </a:r>
          </a:p>
        </p:txBody>
      </p:sp>
      <p:sp>
        <p:nvSpPr>
          <p:cNvPr id="14339" name="Rectangle 3"/>
          <p:cNvSpPr>
            <a:spLocks noGrp="1" noChangeArrowheads="1"/>
          </p:cNvSpPr>
          <p:nvPr>
            <p:ph type="dt" sz="quarter" idx="1"/>
          </p:nvPr>
        </p:nvSpPr>
        <p:spPr bwMode="auto">
          <a:xfrm>
            <a:off x="3659188" y="0"/>
            <a:ext cx="31988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1">
                <a:latin typeface="Times New Roman" pitchFamily="-107" charset="0"/>
                <a:ea typeface="+mn-ea"/>
                <a:cs typeface="+mn-cs"/>
              </a:defRPr>
            </a:lvl1pPr>
          </a:lstStyle>
          <a:p>
            <a:pPr>
              <a:defRPr/>
            </a:pPr>
            <a:r>
              <a:rPr lang="en-US"/>
              <a:t>Ellyn@BiotechEd.com</a:t>
            </a:r>
          </a:p>
        </p:txBody>
      </p:sp>
      <p:sp>
        <p:nvSpPr>
          <p:cNvPr id="14340" name="Rectangle 4"/>
          <p:cNvSpPr>
            <a:spLocks noGrp="1" noChangeArrowheads="1"/>
          </p:cNvSpPr>
          <p:nvPr>
            <p:ph type="ftr" sz="quarter" idx="2"/>
          </p:nvPr>
        </p:nvSpPr>
        <p:spPr bwMode="auto">
          <a:xfrm>
            <a:off x="0" y="8685213"/>
            <a:ext cx="3581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1">
                <a:latin typeface="Times New Roman" pitchFamily="-107" charset="0"/>
                <a:ea typeface="+mn-ea"/>
                <a:cs typeface="+mn-cs"/>
              </a:defRPr>
            </a:lvl1pPr>
          </a:lstStyle>
          <a:p>
            <a:pPr>
              <a:defRPr/>
            </a:pPr>
            <a:r>
              <a:rPr lang="en-US"/>
              <a:t>Biotechnology: Science for the New Millennium</a:t>
            </a:r>
          </a:p>
          <a:p>
            <a:pPr>
              <a:defRPr/>
            </a:pPr>
            <a:r>
              <a:rPr lang="en-US"/>
              <a:t>www.emcp.com/biotech</a:t>
            </a:r>
          </a:p>
        </p:txBody>
      </p:sp>
      <p:sp>
        <p:nvSpPr>
          <p:cNvPr id="1434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pitchFamily="-107" charset="0"/>
                <a:ea typeface="+mn-ea"/>
                <a:cs typeface="+mn-cs"/>
              </a:defRPr>
            </a:lvl1pPr>
          </a:lstStyle>
          <a:p>
            <a:pPr>
              <a:defRPr/>
            </a:pPr>
            <a:r>
              <a:rPr lang="en-US"/>
              <a:t>Amy_Naum@vwreducation.com</a:t>
            </a:r>
          </a:p>
          <a:p>
            <a:pPr>
              <a:defRPr/>
            </a:pPr>
            <a:r>
              <a:rPr lang="en-US"/>
              <a:t>www.SargentWelch.com/biotech</a:t>
            </a:r>
          </a:p>
        </p:txBody>
      </p:sp>
    </p:spTree>
    <p:extLst>
      <p:ext uri="{BB962C8B-B14F-4D97-AF65-F5344CB8AC3E}">
        <p14:creationId xmlns:p14="http://schemas.microsoft.com/office/powerpoint/2010/main" val="4084078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245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7" charset="0"/>
                <a:ea typeface="+mn-ea"/>
                <a:cs typeface="+mn-cs"/>
              </a:defRPr>
            </a:lvl1pPr>
          </a:lstStyle>
          <a:p>
            <a:pPr>
              <a:defRPr/>
            </a:pPr>
            <a:endParaRPr lang="en-US"/>
          </a:p>
        </p:txBody>
      </p:sp>
      <p:sp>
        <p:nvSpPr>
          <p:cNvPr id="14340"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245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F453970-2E4B-2347-AC3B-B2F90D09A501}" type="slidenum">
              <a:rPr lang="en-US"/>
              <a:pPr/>
              <a:t>‹#›</a:t>
            </a:fld>
            <a:endParaRPr lang="en-US"/>
          </a:p>
        </p:txBody>
      </p:sp>
    </p:spTree>
    <p:extLst>
      <p:ext uri="{BB962C8B-B14F-4D97-AF65-F5344CB8AC3E}">
        <p14:creationId xmlns:p14="http://schemas.microsoft.com/office/powerpoint/2010/main" val="4224422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1918C9-FB52-6641-9684-C9E9225F9F3E}" type="slidenum">
              <a:rPr lang="en-US" sz="1200"/>
              <a:pPr eaLnBrk="1" hangingPunct="1"/>
              <a:t>2</a:t>
            </a:fld>
            <a:endParaRPr lang="en-US" sz="1200"/>
          </a:p>
        </p:txBody>
      </p:sp>
      <p:sp>
        <p:nvSpPr>
          <p:cNvPr id="17411" name="Rectangle 2"/>
          <p:cNvSpPr>
            <a:spLocks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AF7E35-9316-144C-925B-5A3A7F0CB0E1}" type="slidenum">
              <a:rPr lang="en-US" sz="1200"/>
              <a:pPr eaLnBrk="1" hangingPunct="1"/>
              <a:t>4</a:t>
            </a:fld>
            <a:endParaRPr lang="en-US" sz="1200"/>
          </a:p>
        </p:txBody>
      </p:sp>
      <p:sp>
        <p:nvSpPr>
          <p:cNvPr id="20483" name="Rectangle 2"/>
          <p:cNvSpPr>
            <a:spLocks noChangeArrowheads="1"/>
          </p:cNvSpPr>
          <p:nvPr>
            <p:ph type="sldImg"/>
          </p:nvPr>
        </p:nvSpPr>
        <p:spPr>
          <a:solidFill>
            <a:srgbClr val="FFFFFF"/>
          </a:solidFill>
          <a:ln/>
        </p:spPr>
      </p:sp>
      <p:sp>
        <p:nvSpPr>
          <p:cNvPr id="20484"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34E403-8448-334D-ACC4-64A5A9EC4534}" type="slidenum">
              <a:rPr lang="en-US" sz="1200"/>
              <a:pPr eaLnBrk="1" hangingPunct="1"/>
              <a:t>7</a:t>
            </a:fld>
            <a:endParaRPr lang="en-US" sz="1200"/>
          </a:p>
        </p:txBody>
      </p:sp>
      <p:sp>
        <p:nvSpPr>
          <p:cNvPr id="27651" name="Rectangle 2"/>
          <p:cNvSpPr>
            <a:spLocks noChangeArrowheads="1"/>
          </p:cNvSpPr>
          <p:nvPr>
            <p:ph type="sldImg"/>
          </p:nvPr>
        </p:nvSpPr>
        <p:spPr>
          <a:solidFill>
            <a:srgbClr val="FFFFFF"/>
          </a:solidFill>
          <a:ln/>
        </p:spPr>
      </p:sp>
      <p:sp>
        <p:nvSpPr>
          <p:cNvPr id="2765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538A8D01-BDE8-F349-A86C-90D722F24B24}" type="slidenum">
              <a:rPr lang="en-US"/>
              <a:pPr/>
              <a:t>‹#›</a:t>
            </a:fld>
            <a:endParaRPr lang="en-US"/>
          </a:p>
        </p:txBody>
      </p:sp>
    </p:spTree>
    <p:extLst>
      <p:ext uri="{BB962C8B-B14F-4D97-AF65-F5344CB8AC3E}">
        <p14:creationId xmlns:p14="http://schemas.microsoft.com/office/powerpoint/2010/main" val="645067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30E96F2A-FFDA-B544-B2A5-363039553891}" type="slidenum">
              <a:rPr lang="en-US"/>
              <a:pPr/>
              <a:t>‹#›</a:t>
            </a:fld>
            <a:endParaRPr lang="en-US"/>
          </a:p>
        </p:txBody>
      </p:sp>
    </p:spTree>
    <p:extLst>
      <p:ext uri="{BB962C8B-B14F-4D97-AF65-F5344CB8AC3E}">
        <p14:creationId xmlns:p14="http://schemas.microsoft.com/office/powerpoint/2010/main" val="2699809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0B986B93-2DE1-7B41-9163-581F9E36EE33}" type="slidenum">
              <a:rPr lang="en-US"/>
              <a:pPr/>
              <a:t>‹#›</a:t>
            </a:fld>
            <a:endParaRPr lang="en-US"/>
          </a:p>
        </p:txBody>
      </p:sp>
    </p:spTree>
    <p:extLst>
      <p:ext uri="{BB962C8B-B14F-4D97-AF65-F5344CB8AC3E}">
        <p14:creationId xmlns:p14="http://schemas.microsoft.com/office/powerpoint/2010/main" val="3777783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74870E86-11AB-6643-BB99-477C99DD22C9}" type="slidenum">
              <a:rPr lang="en-US"/>
              <a:pPr/>
              <a:t>‹#›</a:t>
            </a:fld>
            <a:endParaRPr lang="en-US"/>
          </a:p>
        </p:txBody>
      </p:sp>
    </p:spTree>
    <p:extLst>
      <p:ext uri="{BB962C8B-B14F-4D97-AF65-F5344CB8AC3E}">
        <p14:creationId xmlns:p14="http://schemas.microsoft.com/office/powerpoint/2010/main" val="2268537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D61CE60F-BDA9-B745-8EEA-BC234C00268F}" type="slidenum">
              <a:rPr lang="en-US"/>
              <a:pPr/>
              <a:t>‹#›</a:t>
            </a:fld>
            <a:endParaRPr lang="en-US"/>
          </a:p>
        </p:txBody>
      </p:sp>
    </p:spTree>
    <p:extLst>
      <p:ext uri="{BB962C8B-B14F-4D97-AF65-F5344CB8AC3E}">
        <p14:creationId xmlns:p14="http://schemas.microsoft.com/office/powerpoint/2010/main" val="3046944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C179AB43-226C-A144-BDA6-D515A6348B25}" type="slidenum">
              <a:rPr lang="en-US"/>
              <a:pPr/>
              <a:t>‹#›</a:t>
            </a:fld>
            <a:endParaRPr lang="en-US"/>
          </a:p>
        </p:txBody>
      </p:sp>
    </p:spTree>
    <p:extLst>
      <p:ext uri="{BB962C8B-B14F-4D97-AF65-F5344CB8AC3E}">
        <p14:creationId xmlns:p14="http://schemas.microsoft.com/office/powerpoint/2010/main" val="73544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fld id="{95FF6591-5DFC-5D49-8B6D-4A2D6E0CDF6D}" type="slidenum">
              <a:rPr lang="en-US"/>
              <a:pPr/>
              <a:t>‹#›</a:t>
            </a:fld>
            <a:endParaRPr lang="en-US"/>
          </a:p>
        </p:txBody>
      </p:sp>
    </p:spTree>
    <p:extLst>
      <p:ext uri="{BB962C8B-B14F-4D97-AF65-F5344CB8AC3E}">
        <p14:creationId xmlns:p14="http://schemas.microsoft.com/office/powerpoint/2010/main" val="4286271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fld id="{489C7D90-6E00-0D48-830A-8D3558998BB7}" type="slidenum">
              <a:rPr lang="en-US"/>
              <a:pPr/>
              <a:t>‹#›</a:t>
            </a:fld>
            <a:endParaRPr lang="en-US"/>
          </a:p>
        </p:txBody>
      </p:sp>
    </p:spTree>
    <p:extLst>
      <p:ext uri="{BB962C8B-B14F-4D97-AF65-F5344CB8AC3E}">
        <p14:creationId xmlns:p14="http://schemas.microsoft.com/office/powerpoint/2010/main" val="245880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fld id="{90D70B8F-94B2-D245-9948-7E7522782D3E}" type="slidenum">
              <a:rPr lang="en-US"/>
              <a:pPr/>
              <a:t>‹#›</a:t>
            </a:fld>
            <a:endParaRPr lang="en-US"/>
          </a:p>
        </p:txBody>
      </p:sp>
    </p:spTree>
    <p:extLst>
      <p:ext uri="{BB962C8B-B14F-4D97-AF65-F5344CB8AC3E}">
        <p14:creationId xmlns:p14="http://schemas.microsoft.com/office/powerpoint/2010/main" val="1072909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28BD3F37-049C-4F4C-BA30-A3BDF6439714}" type="slidenum">
              <a:rPr lang="en-US"/>
              <a:pPr/>
              <a:t>‹#›</a:t>
            </a:fld>
            <a:endParaRPr lang="en-US"/>
          </a:p>
        </p:txBody>
      </p:sp>
    </p:spTree>
    <p:extLst>
      <p:ext uri="{BB962C8B-B14F-4D97-AF65-F5344CB8AC3E}">
        <p14:creationId xmlns:p14="http://schemas.microsoft.com/office/powerpoint/2010/main" val="1760083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3DD18D7C-67CD-864B-9DE6-810DC0AD37DB}" type="slidenum">
              <a:rPr lang="en-US"/>
              <a:pPr/>
              <a:t>‹#›</a:t>
            </a:fld>
            <a:endParaRPr lang="en-US"/>
          </a:p>
        </p:txBody>
      </p:sp>
    </p:spTree>
    <p:extLst>
      <p:ext uri="{BB962C8B-B14F-4D97-AF65-F5344CB8AC3E}">
        <p14:creationId xmlns:p14="http://schemas.microsoft.com/office/powerpoint/2010/main" val="6568033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6FF66">
                <a:alpha val="50000"/>
              </a:srgbClr>
            </a:gs>
            <a:gs pos="61000">
              <a:srgbClr val="FFFFFF">
                <a:alpha val="50000"/>
              </a:srgbClr>
            </a:gs>
            <a:gs pos="100000">
              <a:srgbClr val="FFFFFF">
                <a:alpha val="50000"/>
              </a:srgbClr>
            </a:gs>
          </a:gsLst>
          <a:lin ang="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7B6813E-E721-1143-9C63-77CBFFBAC4F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jpeg"/><Relationship Id="rId5" Type="http://schemas.openxmlformats.org/officeDocument/2006/relationships/image" Target="../media/image2.jpeg"/><Relationship Id="rId6" Type="http://schemas.openxmlformats.org/officeDocument/2006/relationships/image" Target="../media/image3.jpeg"/><Relationship Id="rId7" Type="http://schemas.openxmlformats.org/officeDocument/2006/relationships/image" Target="../media/image4.jpeg"/><Relationship Id="rId8" Type="http://schemas.openxmlformats.org/officeDocument/2006/relationships/image" Target="../media/image5.jpeg"/><Relationship Id="rId1" Type="http://schemas.openxmlformats.org/officeDocument/2006/relationships/video" Target="NULL" TargetMode="External"/><Relationship Id="rId2" Type="http://schemas.microsoft.com/office/2007/relationships/media" Target="NUL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8.jpeg"/><Relationship Id="rId1" Type="http://schemas.openxmlformats.org/officeDocument/2006/relationships/video" Target="NULL" TargetMode="External"/><Relationship Id="rId2" Type="http://schemas.microsoft.com/office/2007/relationships/media" Target="NUL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 Id="rId3" Type="http://schemas.openxmlformats.org/officeDocument/2006/relationships/image" Target="../media/image3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 Id="rId3" Type="http://schemas.openxmlformats.org/officeDocument/2006/relationships/image" Target="../media/image3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 Id="rId3" Type="http://schemas.openxmlformats.org/officeDocument/2006/relationships/image" Target="../media/image4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4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audio" Target="../media/audio1.bin"/></Relationships>
</file>

<file path=ppt/slides/_rels/slide5.xml.rels><?xml version="1.0" encoding="UTF-8" standalone="yes"?>
<Relationships xmlns="http://schemas.openxmlformats.org/package/2006/relationships"><Relationship Id="rId3" Type="http://schemas.microsoft.com/office/2007/relationships/media" Target="NULL" TargetMode="External"/><Relationship Id="rId4" Type="http://schemas.openxmlformats.org/officeDocument/2006/relationships/slideLayout" Target="../slideLayouts/slideLayout7.xml"/><Relationship Id="rId5" Type="http://schemas.openxmlformats.org/officeDocument/2006/relationships/oleObject" Target="../embeddings/oleObject1.bin"/><Relationship Id="rId6" Type="http://schemas.openxmlformats.org/officeDocument/2006/relationships/image" Target="../media/image9.emf"/><Relationship Id="rId7" Type="http://schemas.openxmlformats.org/officeDocument/2006/relationships/image" Target="../media/image10.jpeg"/><Relationship Id="rId1" Type="http://schemas.openxmlformats.org/officeDocument/2006/relationships/vmlDrawing" Target="../drawings/vmlDrawing1.vml"/><Relationship Id="rId2" Type="http://schemas.openxmlformats.org/officeDocument/2006/relationships/video" Target="NUL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0" y="228600"/>
            <a:ext cx="91440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0" hangingPunct="0"/>
            <a:r>
              <a:rPr kumimoji="1" lang="en-US" sz="3600">
                <a:latin typeface="Comic Sans MS" charset="0"/>
              </a:rPr>
              <a:t>How to Start </a:t>
            </a:r>
            <a:r>
              <a:rPr kumimoji="1" lang="en-US" sz="2000">
                <a:latin typeface="Comic Sans MS" charset="0"/>
              </a:rPr>
              <a:t>(or improve)</a:t>
            </a:r>
            <a:r>
              <a:rPr kumimoji="1" lang="en-US" sz="3600">
                <a:latin typeface="Comic Sans MS" charset="0"/>
              </a:rPr>
              <a:t> a Biotech Program</a:t>
            </a:r>
            <a:endParaRPr kumimoji="1" lang="en-US" sz="4000">
              <a:solidFill>
                <a:srgbClr val="1C07FF"/>
              </a:solidFill>
              <a:latin typeface="Chicago" charset="0"/>
            </a:endParaRPr>
          </a:p>
        </p:txBody>
      </p:sp>
      <p:sp>
        <p:nvSpPr>
          <p:cNvPr id="15363" name="Rectangle 6"/>
          <p:cNvSpPr>
            <a:spLocks noChangeArrowheads="1"/>
          </p:cNvSpPr>
          <p:nvPr/>
        </p:nvSpPr>
        <p:spPr bwMode="auto">
          <a:xfrm>
            <a:off x="2667000" y="4267200"/>
            <a:ext cx="388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2800" b="1" dirty="0">
                <a:latin typeface="Arial" charset="0"/>
              </a:rPr>
              <a:t>Ellyn Daugherty</a:t>
            </a:r>
            <a:endParaRPr lang="en-US" sz="1600" dirty="0">
              <a:latin typeface="Arial" charset="0"/>
            </a:endParaRPr>
          </a:p>
          <a:p>
            <a:pPr algn="ctr">
              <a:spcBef>
                <a:spcPct val="20000"/>
              </a:spcBef>
            </a:pPr>
            <a:r>
              <a:rPr lang="en-US" b="1" dirty="0" err="1" smtClean="0">
                <a:latin typeface="Arial" charset="0"/>
              </a:rPr>
              <a:t>www.BiotechEd.com</a:t>
            </a:r>
            <a:endParaRPr lang="en-US" sz="1600" dirty="0">
              <a:latin typeface="Arial" charset="0"/>
            </a:endParaRPr>
          </a:p>
          <a:p>
            <a:pPr algn="ctr">
              <a:spcBef>
                <a:spcPct val="20000"/>
              </a:spcBef>
            </a:pPr>
            <a:r>
              <a:rPr lang="en-US" sz="1600" dirty="0" err="1">
                <a:latin typeface="Arial" charset="0"/>
              </a:rPr>
              <a:t>www.emcp.com</a:t>
            </a:r>
            <a:r>
              <a:rPr lang="en-US" sz="1600" dirty="0">
                <a:latin typeface="Arial" charset="0"/>
              </a:rPr>
              <a:t>/biotech</a:t>
            </a:r>
          </a:p>
          <a:p>
            <a:pPr algn="ctr">
              <a:spcBef>
                <a:spcPct val="20000"/>
              </a:spcBef>
            </a:pPr>
            <a:r>
              <a:rPr lang="en-US" sz="1600" dirty="0" err="1" smtClean="0">
                <a:latin typeface="Arial" charset="0"/>
              </a:rPr>
              <a:t>Ellyn</a:t>
            </a:r>
            <a:r>
              <a:rPr lang="en-US" sz="1600" dirty="0" err="1">
                <a:latin typeface="Arial" charset="0"/>
              </a:rPr>
              <a:t>@BiotechEd.com</a:t>
            </a:r>
            <a:endParaRPr lang="en-US" sz="1600" dirty="0">
              <a:latin typeface="Arial" charset="0"/>
            </a:endParaRPr>
          </a:p>
          <a:p>
            <a:pPr algn="ctr">
              <a:spcBef>
                <a:spcPct val="20000"/>
              </a:spcBef>
            </a:pPr>
            <a:r>
              <a:rPr lang="en-US" sz="1600" dirty="0">
                <a:latin typeface="Arial" charset="0"/>
              </a:rPr>
              <a:t>650-400-9424</a:t>
            </a:r>
            <a:endParaRPr lang="en-US" sz="1800" dirty="0"/>
          </a:p>
        </p:txBody>
      </p:sp>
      <p:pic>
        <p:nvPicPr>
          <p:cNvPr id="15364" name="Picture 7" descr="GNCR.UVspec.JPG                                                00021296&#10;LN's Titanium                  ABA78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513" y="1154113"/>
            <a:ext cx="2819400"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9" descr="Mend.Arab.growthchmbr.JPG                                      00021DDF&#10;LN's Titanium                  B7C785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313" y="1154113"/>
            <a:ext cx="25908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1" descr="dialysisBag.jpg                                                000309E9&#10;LN's Titanium                  B7C785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505200"/>
            <a:ext cx="19113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2" descr="AdultMaleTech1.jpg                                             002B165DPrettyWoman                    BCFB23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160463"/>
            <a:ext cx="274320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8">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8">
            <a:extLst>
              <a:ext uri="{28A0092B-C50C-407E-A947-70E740481C1C}">
                <a14:useLocalDpi xmlns:a14="http://schemas.microsoft.com/office/drawing/2010/main" val="0"/>
              </a:ext>
            </a:extLst>
          </a:blip>
          <a:srcRect/>
          <a:stretch>
            <a:fillRect/>
          </a:stretch>
        </p:blipFill>
        <p:spPr bwMode="auto">
          <a:xfrm>
            <a:off x="762000" y="3429000"/>
            <a:ext cx="21097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536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5368"/>
                                        </p:tgtEl>
                                      </p:cBhvr>
                                    </p:cmd>
                                  </p:childTnLst>
                                </p:cTn>
                              </p:par>
                            </p:childTnLst>
                          </p:cTn>
                        </p:par>
                      </p:childTnLst>
                    </p:cTn>
                  </p:par>
                </p:childTnLst>
              </p:cTn>
              <p:nextCondLst>
                <p:cond evt="onClick" delay="0">
                  <p:tgtEl>
                    <p:spTgt spid="15368"/>
                  </p:tgtEl>
                </p:cond>
              </p:nextCondLst>
            </p:seq>
            <p:video>
              <p:cMediaNode>
                <p:cTn id="7" fill="hold" display="0">
                  <p:stCondLst>
                    <p:cond delay="indefinite"/>
                  </p:stCondLst>
                  <p:endCondLst>
                    <p:cond evt="onNext" delay="0">
                      <p:tgtEl>
                        <p:sldTgt/>
                      </p:tgtEl>
                    </p:cond>
                    <p:cond evt="onPrev" delay="0">
                      <p:tgtEl>
                        <p:sldTgt/>
                      </p:tgtEl>
                    </p:cond>
                  </p:endCondLst>
                </p:cTn>
                <p:tgtEl>
                  <p:spTgt spid="1536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0" y="0"/>
            <a:ext cx="9144000" cy="1600200"/>
          </a:xfrm>
        </p:spPr>
        <p:txBody>
          <a:bodyPr/>
          <a:lstStyle/>
          <a:p>
            <a:pPr eaLnBrk="1" hangingPunct="1"/>
            <a:r>
              <a:rPr lang="en-US" sz="3600">
                <a:latin typeface="Comic Sans MS" charset="0"/>
                <a:ea typeface="ＭＳ Ｐゴシック" charset="0"/>
                <a:cs typeface="ＭＳ Ｐゴシック" charset="0"/>
              </a:rPr>
              <a:t>6 G=C Labs --&gt;</a:t>
            </a:r>
            <a:br>
              <a:rPr lang="en-US" sz="3600">
                <a:latin typeface="Comic Sans MS" charset="0"/>
                <a:ea typeface="ＭＳ Ｐゴシック" charset="0"/>
                <a:cs typeface="ＭＳ Ｐゴシック" charset="0"/>
              </a:rPr>
            </a:br>
            <a:r>
              <a:rPr lang="en-US" sz="3600">
                <a:latin typeface="Comic Sans MS" charset="0"/>
                <a:ea typeface="ＭＳ Ｐゴシック" charset="0"/>
                <a:cs typeface="ＭＳ Ｐゴシック" charset="0"/>
              </a:rPr>
              <a:t>The Prerequisite to SMBCP</a:t>
            </a:r>
            <a:endParaRPr lang="en-US">
              <a:latin typeface="Times New Roman" charset="0"/>
              <a:ea typeface="ＭＳ Ｐゴシック" charset="0"/>
              <a:cs typeface="ＭＳ Ｐゴシック" charset="0"/>
            </a:endParaRPr>
          </a:p>
        </p:txBody>
      </p:sp>
      <p:sp>
        <p:nvSpPr>
          <p:cNvPr id="30723" name="Text Box 3"/>
          <p:cNvSpPr txBox="1">
            <a:spLocks noChangeArrowheads="1"/>
          </p:cNvSpPr>
          <p:nvPr/>
        </p:nvSpPr>
        <p:spPr bwMode="auto">
          <a:xfrm>
            <a:off x="457200" y="1676400"/>
            <a:ext cx="4953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atin typeface="Arial" charset="0"/>
              </a:rPr>
              <a:t>6 G=C Labs:</a:t>
            </a:r>
          </a:p>
          <a:p>
            <a:pPr eaLnBrk="1" hangingPunct="1">
              <a:spcBef>
                <a:spcPct val="50000"/>
              </a:spcBef>
              <a:buFontTx/>
              <a:buChar char="•"/>
            </a:pPr>
            <a:r>
              <a:rPr lang="en-US" sz="2000">
                <a:latin typeface="Arial" charset="0"/>
              </a:rPr>
              <a:t>Strawberry DNA Isolation and Spooling</a:t>
            </a:r>
          </a:p>
          <a:p>
            <a:pPr eaLnBrk="1" hangingPunct="1">
              <a:spcBef>
                <a:spcPct val="50000"/>
              </a:spcBef>
              <a:buFontTx/>
              <a:buChar char="•"/>
            </a:pPr>
            <a:r>
              <a:rPr lang="en-US" sz="2000">
                <a:latin typeface="Arial" charset="0"/>
              </a:rPr>
              <a:t>Introduction to Micropipeting </a:t>
            </a:r>
          </a:p>
          <a:p>
            <a:pPr eaLnBrk="1" hangingPunct="1">
              <a:spcBef>
                <a:spcPct val="50000"/>
              </a:spcBef>
              <a:buFontTx/>
              <a:buChar char="•"/>
            </a:pPr>
            <a:r>
              <a:rPr lang="en-US" sz="2000">
                <a:latin typeface="Arial" charset="0"/>
              </a:rPr>
              <a:t>Chemistry and Physics of a Gel Box</a:t>
            </a:r>
          </a:p>
          <a:p>
            <a:pPr eaLnBrk="1" hangingPunct="1">
              <a:spcBef>
                <a:spcPct val="50000"/>
              </a:spcBef>
              <a:buFontTx/>
              <a:buChar char="•"/>
            </a:pPr>
            <a:r>
              <a:rPr lang="en-US" sz="2000">
                <a:latin typeface="Arial" charset="0"/>
              </a:rPr>
              <a:t>Running Dye Molecules on a Gel</a:t>
            </a:r>
          </a:p>
          <a:p>
            <a:pPr eaLnBrk="1" hangingPunct="1">
              <a:spcBef>
                <a:spcPct val="50000"/>
              </a:spcBef>
              <a:buFontTx/>
              <a:buChar char="•"/>
            </a:pPr>
            <a:r>
              <a:rPr lang="en-US" sz="2000">
                <a:latin typeface="Arial" charset="0"/>
              </a:rPr>
              <a:t>DNA Fingerprinting Simulation/Gel</a:t>
            </a:r>
          </a:p>
          <a:p>
            <a:pPr eaLnBrk="1" hangingPunct="1">
              <a:spcBef>
                <a:spcPct val="50000"/>
              </a:spcBef>
              <a:buFontTx/>
              <a:buChar char="•"/>
            </a:pPr>
            <a:r>
              <a:rPr lang="en-US" sz="2000">
                <a:latin typeface="Arial" charset="0"/>
              </a:rPr>
              <a:t>pGlo Transformation</a:t>
            </a:r>
          </a:p>
          <a:p>
            <a:pPr eaLnBrk="1" hangingPunct="1">
              <a:spcBef>
                <a:spcPct val="50000"/>
              </a:spcBef>
            </a:pPr>
            <a:endParaRPr lang="en-US" sz="2000">
              <a:latin typeface="Arial" charset="0"/>
            </a:endParaRPr>
          </a:p>
          <a:p>
            <a:pPr eaLnBrk="1" hangingPunct="1">
              <a:spcBef>
                <a:spcPct val="50000"/>
              </a:spcBef>
            </a:pPr>
            <a:r>
              <a:rPr lang="en-US" sz="2000">
                <a:latin typeface="Arial" charset="0"/>
              </a:rPr>
              <a:t>	Plus, there is an introduction to bioethics and biotechnology career exploration</a:t>
            </a:r>
            <a:endParaRPr lang="en-US">
              <a:latin typeface="Arial" charset="0"/>
            </a:endParaRPr>
          </a:p>
        </p:txBody>
      </p:sp>
      <p:sp>
        <p:nvSpPr>
          <p:cNvPr id="30724" name="Text Box 6"/>
          <p:cNvSpPr txBox="1">
            <a:spLocks noChangeArrowheads="1"/>
          </p:cNvSpPr>
          <p:nvPr/>
        </p:nvSpPr>
        <p:spPr bwMode="auto">
          <a:xfrm>
            <a:off x="5257800" y="5943600"/>
            <a:ext cx="365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latin typeface="Arial" charset="0"/>
              </a:rPr>
              <a:t>But if you don</a:t>
            </a:r>
            <a:r>
              <a:rPr lang="ja-JP" altLang="en-US" sz="2000">
                <a:latin typeface="Arial" charset="0"/>
              </a:rPr>
              <a:t>’</a:t>
            </a:r>
            <a:r>
              <a:rPr lang="en-US" sz="2000">
                <a:latin typeface="Arial" charset="0"/>
              </a:rPr>
              <a:t>t have G=C, what can you do?</a:t>
            </a:r>
            <a:endParaRPr lang="en-US"/>
          </a:p>
        </p:txBody>
      </p:sp>
      <p:pic>
        <p:nvPicPr>
          <p:cNvPr id="30725" name="Picture 7" descr="Fig4_20_Lab_DNAgelSam#68E45.jpg                                00068E38PrettyWoman                    BF57A6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600200"/>
            <a:ext cx="28352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0" y="0"/>
            <a:ext cx="9144000" cy="1524000"/>
          </a:xfrm>
        </p:spPr>
        <p:txBody>
          <a:bodyPr/>
          <a:lstStyle/>
          <a:p>
            <a:pPr eaLnBrk="1" hangingPunct="1"/>
            <a:r>
              <a:rPr lang="en-US" sz="3600">
                <a:latin typeface="Comic Sans MS" charset="0"/>
                <a:ea typeface="ＭＳ Ｐゴシック" charset="0"/>
                <a:cs typeface="ＭＳ Ｐゴシック" charset="0"/>
              </a:rPr>
              <a:t>Most of these labs and other good ones are available from:</a:t>
            </a:r>
            <a:endParaRPr lang="en-US">
              <a:latin typeface="Times New Roman" charset="0"/>
              <a:ea typeface="ＭＳ Ｐゴシック" charset="0"/>
              <a:cs typeface="ＭＳ Ｐゴシック" charset="0"/>
            </a:endParaRPr>
          </a:p>
        </p:txBody>
      </p:sp>
      <p:sp>
        <p:nvSpPr>
          <p:cNvPr id="31747" name="Text Box 3"/>
          <p:cNvSpPr txBox="1">
            <a:spLocks noChangeArrowheads="1"/>
          </p:cNvSpPr>
          <p:nvPr/>
        </p:nvSpPr>
        <p:spPr bwMode="auto">
          <a:xfrm>
            <a:off x="838200" y="1828800"/>
            <a:ext cx="44196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pPr>
            <a:r>
              <a:rPr lang="en-US" sz="2000" dirty="0" smtClean="0">
                <a:latin typeface="Arial" charset="0"/>
              </a:rPr>
              <a:t>G-Biosciences</a:t>
            </a:r>
            <a:endParaRPr lang="en-US" sz="2000" dirty="0">
              <a:latin typeface="Arial" charset="0"/>
            </a:endParaRPr>
          </a:p>
          <a:p>
            <a:pPr eaLnBrk="1" hangingPunct="1">
              <a:spcBef>
                <a:spcPct val="50000"/>
              </a:spcBef>
              <a:buFontTx/>
              <a:buChar char="•"/>
            </a:pPr>
            <a:r>
              <a:rPr lang="en-US" sz="2000" dirty="0" err="1" smtClean="0">
                <a:latin typeface="Arial" charset="0"/>
              </a:rPr>
              <a:t>Edvotek</a:t>
            </a:r>
            <a:endParaRPr lang="en-US" sz="2000" dirty="0" smtClean="0">
              <a:latin typeface="Arial" charset="0"/>
            </a:endParaRPr>
          </a:p>
          <a:p>
            <a:pPr eaLnBrk="1" hangingPunct="1">
              <a:spcBef>
                <a:spcPct val="50000"/>
              </a:spcBef>
              <a:buFontTx/>
              <a:buChar char="•"/>
            </a:pPr>
            <a:r>
              <a:rPr lang="en-US" sz="2000" dirty="0" err="1" smtClean="0">
                <a:latin typeface="Arial" charset="0"/>
              </a:rPr>
              <a:t>BioRad</a:t>
            </a:r>
            <a:endParaRPr lang="en-US" sz="2000" dirty="0">
              <a:latin typeface="Arial" charset="0"/>
            </a:endParaRPr>
          </a:p>
          <a:p>
            <a:pPr eaLnBrk="1" hangingPunct="1">
              <a:spcBef>
                <a:spcPct val="50000"/>
              </a:spcBef>
              <a:buFontTx/>
              <a:buChar char="•"/>
            </a:pPr>
            <a:r>
              <a:rPr lang="en-US" sz="2000" dirty="0">
                <a:latin typeface="Arial" charset="0"/>
              </a:rPr>
              <a:t>Carolina Biological</a:t>
            </a:r>
          </a:p>
          <a:p>
            <a:pPr eaLnBrk="1" hangingPunct="1">
              <a:spcBef>
                <a:spcPct val="50000"/>
              </a:spcBef>
              <a:buFontTx/>
              <a:buChar char="•"/>
            </a:pPr>
            <a:r>
              <a:rPr lang="en-US" sz="2000" dirty="0">
                <a:latin typeface="Arial" charset="0"/>
              </a:rPr>
              <a:t>Molecular Biology</a:t>
            </a:r>
          </a:p>
          <a:p>
            <a:pPr eaLnBrk="1" hangingPunct="1">
              <a:spcBef>
                <a:spcPct val="50000"/>
              </a:spcBef>
              <a:buFontTx/>
              <a:buChar char="•"/>
            </a:pPr>
            <a:r>
              <a:rPr lang="en-US" sz="2000" dirty="0" err="1">
                <a:latin typeface="Arial" charset="0"/>
              </a:rPr>
              <a:t>Fotodyne</a:t>
            </a:r>
            <a:endParaRPr lang="en-US" dirty="0">
              <a:latin typeface="Arial" charset="0"/>
            </a:endParaRPr>
          </a:p>
        </p:txBody>
      </p:sp>
      <p:sp>
        <p:nvSpPr>
          <p:cNvPr id="31748" name="Text Box 4"/>
          <p:cNvSpPr txBox="1">
            <a:spLocks noChangeArrowheads="1"/>
          </p:cNvSpPr>
          <p:nvPr/>
        </p:nvSpPr>
        <p:spPr bwMode="auto">
          <a:xfrm>
            <a:off x="5257800" y="59436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a:p>
        </p:txBody>
      </p:sp>
      <p:pic>
        <p:nvPicPr>
          <p:cNvPr id="31749" name="Picture 5">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4">
            <a:extLst>
              <a:ext uri="{28A0092B-C50C-407E-A947-70E740481C1C}">
                <a14:useLocalDpi xmlns:a14="http://schemas.microsoft.com/office/drawing/2010/main" val="0"/>
              </a:ext>
            </a:extLst>
          </a:blip>
          <a:srcRect/>
          <a:stretch>
            <a:fillRect/>
          </a:stretch>
        </p:blipFill>
        <p:spPr bwMode="auto">
          <a:xfrm>
            <a:off x="4572000" y="1828800"/>
            <a:ext cx="36576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1750" name="Text Box 9"/>
          <p:cNvSpPr txBox="1">
            <a:spLocks noChangeArrowheads="1"/>
          </p:cNvSpPr>
          <p:nvPr/>
        </p:nvSpPr>
        <p:spPr bwMode="auto">
          <a:xfrm>
            <a:off x="152400" y="5181600"/>
            <a:ext cx="8991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latin typeface="Arial" charset="0"/>
              </a:rPr>
              <a:t>And several groups (Bio-Link centers, ie. Austin CC), universities (U of Houston?), and other institutions have equipment donation programs, equipment loan programs, and/or teacher professional development programs.</a:t>
            </a: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174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1749"/>
                                        </p:tgtEl>
                                      </p:cBhvr>
                                    </p:cmd>
                                  </p:childTnLst>
                                </p:cTn>
                              </p:par>
                            </p:childTnLst>
                          </p:cTn>
                        </p:par>
                      </p:childTnLst>
                    </p:cTn>
                  </p:par>
                </p:childTnLst>
              </p:cTn>
              <p:nextCondLst>
                <p:cond evt="onClick" delay="0">
                  <p:tgtEl>
                    <p:spTgt spid="31749"/>
                  </p:tgtEl>
                </p:cond>
              </p:nextCondLst>
            </p:seq>
            <p:video>
              <p:cMediaNode>
                <p:cTn id="7" fill="hold" display="0">
                  <p:stCondLst>
                    <p:cond delay="indefinite"/>
                  </p:stCondLst>
                  <p:endCondLst>
                    <p:cond evt="onNext" delay="0">
                      <p:tgtEl>
                        <p:sldTgt/>
                      </p:tgtEl>
                    </p:cond>
                    <p:cond evt="onPrev" delay="0">
                      <p:tgtEl>
                        <p:sldTgt/>
                      </p:tgtEl>
                    </p:cond>
                  </p:endCondLst>
                </p:cTn>
                <p:tgtEl>
                  <p:spTgt spid="3174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ph type="title"/>
          </p:nvPr>
        </p:nvSpPr>
        <p:spPr>
          <a:xfrm>
            <a:off x="0" y="0"/>
            <a:ext cx="9144000" cy="838200"/>
          </a:xfrm>
          <a:noFill/>
        </p:spPr>
        <p:txBody>
          <a:bodyPr lIns="92075" tIns="46038" rIns="92075" bIns="46038" anchor="b"/>
          <a:lstStyle/>
          <a:p>
            <a:pPr eaLnBrk="1" hangingPunct="1"/>
            <a:r>
              <a:rPr lang="en-US" sz="3600">
                <a:solidFill>
                  <a:schemeClr val="tx1"/>
                </a:solidFill>
                <a:latin typeface="Comic Sans MS" charset="0"/>
                <a:ea typeface="ＭＳ Ｐゴシック" charset="0"/>
                <a:cs typeface="ＭＳ Ｐゴシック" charset="0"/>
              </a:rPr>
              <a:t>San Mateo Biotechnology Career Pathway</a:t>
            </a:r>
            <a:endParaRPr lang="en-US" sz="4000" b="1">
              <a:solidFill>
                <a:srgbClr val="0000FF"/>
              </a:solidFill>
              <a:latin typeface="Geneva" charset="0"/>
              <a:ea typeface="ＭＳ Ｐゴシック" charset="0"/>
              <a:cs typeface="ＭＳ Ｐゴシック" charset="0"/>
            </a:endParaRPr>
          </a:p>
        </p:txBody>
      </p:sp>
      <p:sp>
        <p:nvSpPr>
          <p:cNvPr id="32771" name="Text Box 3"/>
          <p:cNvSpPr txBox="1">
            <a:spLocks noChangeArrowheads="1"/>
          </p:cNvSpPr>
          <p:nvPr/>
        </p:nvSpPr>
        <p:spPr bwMode="auto">
          <a:xfrm>
            <a:off x="8061325" y="4937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latin typeface="Times" charset="0"/>
            </a:endParaRPr>
          </a:p>
        </p:txBody>
      </p:sp>
      <p:sp>
        <p:nvSpPr>
          <p:cNvPr id="32772" name="Text Box 6"/>
          <p:cNvSpPr txBox="1">
            <a:spLocks noChangeArrowheads="1"/>
          </p:cNvSpPr>
          <p:nvPr/>
        </p:nvSpPr>
        <p:spPr bwMode="auto">
          <a:xfrm>
            <a:off x="8061325" y="4937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latin typeface="Times" charset="0"/>
            </a:endParaRPr>
          </a:p>
        </p:txBody>
      </p:sp>
      <p:sp>
        <p:nvSpPr>
          <p:cNvPr id="32773" name="Rectangle 13"/>
          <p:cNvSpPr>
            <a:spLocks noChangeArrowheads="1"/>
          </p:cNvSpPr>
          <p:nvPr/>
        </p:nvSpPr>
        <p:spPr bwMode="auto">
          <a:xfrm>
            <a:off x="5181600" y="1066800"/>
            <a:ext cx="3962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171450" indent="-171450" algn="ctr" eaLnBrk="0" hangingPunct="0"/>
            <a:r>
              <a:rPr lang="en-US" sz="1600">
                <a:solidFill>
                  <a:srgbClr val="ED0202"/>
                </a:solidFill>
                <a:latin typeface="Arial" charset="0"/>
              </a:rPr>
              <a:t> </a:t>
            </a:r>
            <a:r>
              <a:rPr lang="en-US" sz="1800">
                <a:solidFill>
                  <a:srgbClr val="ED0202"/>
                </a:solidFill>
                <a:latin typeface="Arial" charset="0"/>
              </a:rPr>
              <a:t>Required for </a:t>
            </a:r>
          </a:p>
          <a:p>
            <a:pPr marL="171450" indent="-171450" algn="ctr" eaLnBrk="0" hangingPunct="0"/>
            <a:r>
              <a:rPr lang="en-US" sz="1800">
                <a:solidFill>
                  <a:srgbClr val="ED0202"/>
                </a:solidFill>
                <a:latin typeface="Arial" charset="0"/>
              </a:rPr>
              <a:t>Certificate of Completion</a:t>
            </a:r>
            <a:endParaRPr lang="en-US" sz="1000">
              <a:latin typeface="Arial" charset="0"/>
            </a:endParaRPr>
          </a:p>
          <a:p>
            <a:pPr marL="171450" indent="-171450" eaLnBrk="0" hangingPunct="0"/>
            <a:endParaRPr lang="en-US" sz="1000">
              <a:latin typeface="Arial" charset="0"/>
            </a:endParaRPr>
          </a:p>
          <a:p>
            <a:pPr marL="171450" indent="-171450" eaLnBrk="0" hangingPunct="0"/>
            <a:r>
              <a:rPr lang="en-US" sz="1400">
                <a:latin typeface="Arial" charset="0"/>
              </a:rPr>
              <a:t>	Biological Science Prerequisite (G=C)</a:t>
            </a:r>
            <a:endParaRPr lang="en-US" sz="1800">
              <a:latin typeface="Arial" charset="0"/>
            </a:endParaRPr>
          </a:p>
          <a:p>
            <a:pPr marL="171450" indent="-171450" eaLnBrk="0" hangingPunct="0"/>
            <a:endParaRPr lang="en-US" sz="1000">
              <a:latin typeface="Arial" charset="0"/>
            </a:endParaRPr>
          </a:p>
          <a:p>
            <a:pPr marL="171450" indent="-171450" eaLnBrk="0" hangingPunct="0"/>
            <a:r>
              <a:rPr lang="en-US" sz="1800">
                <a:latin typeface="Arial" charset="0"/>
              </a:rPr>
              <a:t>	</a:t>
            </a:r>
            <a:r>
              <a:rPr lang="en-US" sz="1800">
                <a:solidFill>
                  <a:srgbClr val="FF0000"/>
                </a:solidFill>
                <a:latin typeface="Arial" charset="0"/>
              </a:rPr>
              <a:t>Biotechnology 1</a:t>
            </a:r>
          </a:p>
          <a:p>
            <a:pPr marL="687388" lvl="1" indent="-230188" eaLnBrk="0" hangingPunct="0">
              <a:buFontTx/>
              <a:buChar char="•"/>
            </a:pPr>
            <a:r>
              <a:rPr lang="en-US" sz="1600">
                <a:latin typeface="Arial" charset="0"/>
              </a:rPr>
              <a:t>SLOP proficiencies</a:t>
            </a:r>
          </a:p>
          <a:p>
            <a:pPr marL="171450" indent="-171450" eaLnBrk="0" hangingPunct="0"/>
            <a:r>
              <a:rPr lang="en-US" sz="1800">
                <a:solidFill>
                  <a:srgbClr val="FF0000"/>
                </a:solidFill>
                <a:latin typeface="Arial" charset="0"/>
              </a:rPr>
              <a:t>	Biotechnology 2</a:t>
            </a:r>
          </a:p>
          <a:p>
            <a:pPr marL="687388" lvl="1" indent="-230188" eaLnBrk="0" hangingPunct="0">
              <a:buFontTx/>
              <a:buChar char="•"/>
            </a:pPr>
            <a:r>
              <a:rPr lang="en-US" sz="1600">
                <a:latin typeface="Arial" charset="0"/>
              </a:rPr>
              <a:t>Modeling the production of a recombinant protein</a:t>
            </a:r>
          </a:p>
          <a:p>
            <a:pPr marL="171450" indent="-171450" eaLnBrk="0" hangingPunct="0"/>
            <a:r>
              <a:rPr lang="en-US" sz="1800">
                <a:latin typeface="Arial" charset="0"/>
              </a:rPr>
              <a:t>	</a:t>
            </a:r>
            <a:r>
              <a:rPr lang="en-US" sz="1800">
                <a:solidFill>
                  <a:srgbClr val="FF0000"/>
                </a:solidFill>
                <a:latin typeface="Arial" charset="0"/>
              </a:rPr>
              <a:t>Biotechnology 3</a:t>
            </a:r>
          </a:p>
          <a:p>
            <a:pPr marL="687388" lvl="1" indent="-230188" eaLnBrk="0" hangingPunct="0">
              <a:buFontTx/>
              <a:buChar char="•"/>
            </a:pPr>
            <a:r>
              <a:rPr lang="en-US" sz="1600">
                <a:latin typeface="Arial" charset="0"/>
              </a:rPr>
              <a:t>Agricultural and Pharmaceutical</a:t>
            </a:r>
          </a:p>
          <a:p>
            <a:pPr marL="171450" indent="-171450" eaLnBrk="0" hangingPunct="0"/>
            <a:r>
              <a:rPr lang="en-US" sz="1800">
                <a:latin typeface="Arial" charset="0"/>
              </a:rPr>
              <a:t>	</a:t>
            </a:r>
            <a:r>
              <a:rPr lang="en-US" sz="1800">
                <a:solidFill>
                  <a:srgbClr val="FF0000"/>
                </a:solidFill>
                <a:latin typeface="Arial" charset="0"/>
              </a:rPr>
              <a:t>Biotechnology 4</a:t>
            </a:r>
          </a:p>
          <a:p>
            <a:pPr marL="687388" lvl="1" indent="-230188" eaLnBrk="0" hangingPunct="0">
              <a:buFontTx/>
              <a:buChar char="•"/>
            </a:pPr>
            <a:r>
              <a:rPr lang="en-US" sz="1600">
                <a:latin typeface="Arial" charset="0"/>
              </a:rPr>
              <a:t>Protein and DNA Diagnostics</a:t>
            </a:r>
          </a:p>
          <a:p>
            <a:pPr marL="171450" indent="-171450" eaLnBrk="0" hangingPunct="0"/>
            <a:r>
              <a:rPr lang="en-US" sz="1800">
                <a:latin typeface="Arial" charset="0"/>
              </a:rPr>
              <a:t>	</a:t>
            </a:r>
            <a:r>
              <a:rPr lang="en-US" sz="1800">
                <a:solidFill>
                  <a:srgbClr val="FF0000"/>
                </a:solidFill>
                <a:latin typeface="Arial" charset="0"/>
              </a:rPr>
              <a:t>Biotechnology Services Internship</a:t>
            </a:r>
          </a:p>
          <a:p>
            <a:pPr marL="687388" lvl="1" indent="-230188" eaLnBrk="0" hangingPunct="0">
              <a:buFontTx/>
              <a:buChar char="•"/>
            </a:pPr>
            <a:r>
              <a:rPr lang="en-US" sz="1600">
                <a:latin typeface="Arial" charset="0"/>
              </a:rPr>
              <a:t>Unpaid (minimum) 180 hr industry lab position</a:t>
            </a:r>
          </a:p>
          <a:p>
            <a:pPr marL="171450" indent="-171450" eaLnBrk="0" hangingPunct="0"/>
            <a:endParaRPr lang="en-US" sz="1600">
              <a:latin typeface="Arial" charset="0"/>
            </a:endParaRPr>
          </a:p>
        </p:txBody>
      </p:sp>
      <p:sp>
        <p:nvSpPr>
          <p:cNvPr id="32774" name="Rectangle 14"/>
          <p:cNvSpPr>
            <a:spLocks noChangeArrowheads="1"/>
          </p:cNvSpPr>
          <p:nvPr/>
        </p:nvSpPr>
        <p:spPr bwMode="auto">
          <a:xfrm>
            <a:off x="381000" y="5334000"/>
            <a:ext cx="838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r>
              <a:rPr lang="en-US" sz="1600">
                <a:latin typeface="Arial" charset="0"/>
              </a:rPr>
              <a:t>Optional:</a:t>
            </a:r>
          </a:p>
          <a:p>
            <a:pPr eaLnBrk="0" hangingPunct="0"/>
            <a:endParaRPr lang="en-US" sz="1000">
              <a:latin typeface="Arial" charset="0"/>
            </a:endParaRPr>
          </a:p>
          <a:p>
            <a:pPr eaLnBrk="0" hangingPunct="0"/>
            <a:r>
              <a:rPr lang="en-US" sz="1600">
                <a:latin typeface="Arial" charset="0"/>
              </a:rPr>
              <a:t>Biotech Independent Research = Mentor-guided, independent lab research in SMBTC</a:t>
            </a:r>
          </a:p>
          <a:p>
            <a:pPr eaLnBrk="0" hangingPunct="0"/>
            <a:endParaRPr lang="en-US" sz="1600">
              <a:latin typeface="Arial" charset="0"/>
            </a:endParaRPr>
          </a:p>
          <a:p>
            <a:pPr eaLnBrk="0" hangingPunct="0"/>
            <a:r>
              <a:rPr lang="en-US" sz="1600">
                <a:latin typeface="Arial" charset="0"/>
              </a:rPr>
              <a:t>Employment &gt; about 10-20 student/year placed into part-time positions at $11-14/hr</a:t>
            </a:r>
            <a:r>
              <a:rPr lang="en-US" sz="2000">
                <a:latin typeface="Arial" charset="0"/>
              </a:rPr>
              <a:t> </a:t>
            </a:r>
            <a:endParaRPr lang="en-US" sz="1600">
              <a:latin typeface="Arial" charset="0"/>
            </a:endParaRPr>
          </a:p>
        </p:txBody>
      </p:sp>
      <p:pic>
        <p:nvPicPr>
          <p:cNvPr id="32775" name="Picture 15" descr="NEW_Pathway_color.jpg                                          00067F98PrettyWoman                    BF57A6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5013325"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228600" y="3657600"/>
            <a:ext cx="4267200" cy="609600"/>
          </a:xfrm>
        </p:spPr>
        <p:txBody>
          <a:bodyPr/>
          <a:lstStyle/>
          <a:p>
            <a:pPr eaLnBrk="1" hangingPunct="1"/>
            <a:r>
              <a:rPr lang="en-US" sz="3200">
                <a:solidFill>
                  <a:srgbClr val="3333CC"/>
                </a:solidFill>
                <a:latin typeface="Comic Sans MS" charset="0"/>
                <a:ea typeface="ＭＳ Ｐゴシック" charset="0"/>
                <a:cs typeface="ＭＳ Ｐゴシック" charset="0"/>
              </a:rPr>
              <a:t>Industry Targets</a:t>
            </a:r>
            <a:endParaRPr lang="en-US">
              <a:solidFill>
                <a:srgbClr val="3333CC"/>
              </a:solidFill>
              <a:latin typeface="Times New Roman" charset="0"/>
              <a:ea typeface="ＭＳ Ｐゴシック" charset="0"/>
              <a:cs typeface="ＭＳ Ｐゴシック" charset="0"/>
            </a:endParaRPr>
          </a:p>
        </p:txBody>
      </p:sp>
      <p:pic>
        <p:nvPicPr>
          <p:cNvPr id="33795" name="Picture 3" descr="Fig8_17_CGFermenter_B#8F9A8.jpg                                0007AA9CPrettyWoman                    BCFB23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533400"/>
            <a:ext cx="3962400"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4"/>
          <p:cNvSpPr>
            <a:spLocks noChangeArrowheads="1"/>
          </p:cNvSpPr>
          <p:nvPr/>
        </p:nvSpPr>
        <p:spPr bwMode="auto">
          <a:xfrm>
            <a:off x="228600" y="4343400"/>
            <a:ext cx="4267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spcBef>
                <a:spcPct val="20000"/>
              </a:spcBef>
              <a:buFontTx/>
              <a:buChar char="•"/>
            </a:pPr>
            <a:r>
              <a:rPr lang="en-US">
                <a:solidFill>
                  <a:srgbClr val="3333CC"/>
                </a:solidFill>
                <a:latin typeface="Arial" charset="0"/>
              </a:rPr>
              <a:t>Pharmaceuticals/Medicine</a:t>
            </a:r>
          </a:p>
          <a:p>
            <a:pPr marL="342900" indent="-342900">
              <a:lnSpc>
                <a:spcPct val="90000"/>
              </a:lnSpc>
              <a:spcBef>
                <a:spcPct val="20000"/>
              </a:spcBef>
              <a:buFontTx/>
              <a:buChar char="•"/>
            </a:pPr>
            <a:r>
              <a:rPr lang="en-US">
                <a:solidFill>
                  <a:srgbClr val="3333CC"/>
                </a:solidFill>
                <a:latin typeface="Arial" charset="0"/>
              </a:rPr>
              <a:t>Industrial Products </a:t>
            </a:r>
          </a:p>
          <a:p>
            <a:pPr marL="342900" indent="-342900">
              <a:lnSpc>
                <a:spcPct val="90000"/>
              </a:lnSpc>
              <a:spcBef>
                <a:spcPct val="20000"/>
              </a:spcBef>
              <a:buFontTx/>
              <a:buChar char="•"/>
            </a:pPr>
            <a:r>
              <a:rPr lang="en-US">
                <a:solidFill>
                  <a:srgbClr val="3333CC"/>
                </a:solidFill>
                <a:latin typeface="Arial" charset="0"/>
              </a:rPr>
              <a:t>Bioinstrumentation</a:t>
            </a:r>
          </a:p>
          <a:p>
            <a:pPr marL="342900" indent="-342900">
              <a:lnSpc>
                <a:spcPct val="90000"/>
              </a:lnSpc>
              <a:spcBef>
                <a:spcPct val="20000"/>
              </a:spcBef>
              <a:buFontTx/>
              <a:buChar char="•"/>
            </a:pPr>
            <a:r>
              <a:rPr lang="en-US">
                <a:solidFill>
                  <a:srgbClr val="3333CC"/>
                </a:solidFill>
                <a:latin typeface="Arial" charset="0"/>
              </a:rPr>
              <a:t>Agriculture</a:t>
            </a:r>
          </a:p>
          <a:p>
            <a:pPr marL="342900" indent="-342900">
              <a:lnSpc>
                <a:spcPct val="90000"/>
              </a:lnSpc>
              <a:spcBef>
                <a:spcPct val="20000"/>
              </a:spcBef>
              <a:buFontTx/>
              <a:buChar char="•"/>
            </a:pPr>
            <a:r>
              <a:rPr lang="en-US">
                <a:solidFill>
                  <a:srgbClr val="3333CC"/>
                </a:solidFill>
                <a:latin typeface="Arial" charset="0"/>
              </a:rPr>
              <a:t>Academic/Gov/Regulatory</a:t>
            </a:r>
            <a:endParaRPr lang="en-US" sz="2800">
              <a:solidFill>
                <a:srgbClr val="3333CC"/>
              </a:solidFill>
            </a:endParaRPr>
          </a:p>
          <a:p>
            <a:pPr marL="342900" indent="-342900">
              <a:lnSpc>
                <a:spcPct val="90000"/>
              </a:lnSpc>
              <a:spcBef>
                <a:spcPct val="20000"/>
              </a:spcBef>
            </a:pPr>
            <a:endParaRPr lang="en-US" sz="3200"/>
          </a:p>
        </p:txBody>
      </p:sp>
      <p:sp>
        <p:nvSpPr>
          <p:cNvPr id="33797" name="Rectangle 5"/>
          <p:cNvSpPr>
            <a:spLocks noChangeArrowheads="1"/>
          </p:cNvSpPr>
          <p:nvPr/>
        </p:nvSpPr>
        <p:spPr bwMode="auto">
          <a:xfrm>
            <a:off x="4419600" y="35814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6038" tIns="46038" rIns="46038" bIns="46038" anchor="b"/>
          <a:lstStyle/>
          <a:p>
            <a:pPr algn="ctr"/>
            <a:r>
              <a:rPr lang="en-US" sz="3200">
                <a:solidFill>
                  <a:srgbClr val="3333CC"/>
                </a:solidFill>
                <a:latin typeface="Comic Sans MS" charset="0"/>
              </a:rPr>
              <a:t>Career Titles</a:t>
            </a:r>
            <a:endParaRPr lang="en-US" sz="4400">
              <a:solidFill>
                <a:srgbClr val="3333CC"/>
              </a:solidFill>
            </a:endParaRPr>
          </a:p>
        </p:txBody>
      </p:sp>
      <p:sp>
        <p:nvSpPr>
          <p:cNvPr id="33798" name="Rectangle 6"/>
          <p:cNvSpPr>
            <a:spLocks noChangeArrowheads="1"/>
          </p:cNvSpPr>
          <p:nvPr/>
        </p:nvSpPr>
        <p:spPr bwMode="auto">
          <a:xfrm>
            <a:off x="4648200" y="4267200"/>
            <a:ext cx="4724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spcBef>
                <a:spcPct val="20000"/>
              </a:spcBef>
              <a:buFontTx/>
              <a:buChar char="•"/>
            </a:pPr>
            <a:r>
              <a:rPr lang="en-US">
                <a:solidFill>
                  <a:schemeClr val="accent2"/>
                </a:solidFill>
                <a:latin typeface="Arial" charset="0"/>
              </a:rPr>
              <a:t>Scientist</a:t>
            </a:r>
          </a:p>
          <a:p>
            <a:pPr marL="342900" indent="-342900">
              <a:lnSpc>
                <a:spcPct val="90000"/>
              </a:lnSpc>
              <a:spcBef>
                <a:spcPct val="20000"/>
              </a:spcBef>
              <a:buFontTx/>
              <a:buChar char="•"/>
            </a:pPr>
            <a:r>
              <a:rPr lang="en-US">
                <a:solidFill>
                  <a:schemeClr val="accent2"/>
                </a:solidFill>
                <a:latin typeface="Arial" charset="0"/>
              </a:rPr>
              <a:t>Research Associate</a:t>
            </a:r>
          </a:p>
          <a:p>
            <a:pPr marL="342900" indent="-342900">
              <a:lnSpc>
                <a:spcPct val="90000"/>
              </a:lnSpc>
              <a:spcBef>
                <a:spcPct val="20000"/>
              </a:spcBef>
              <a:buFontTx/>
              <a:buChar char="•"/>
            </a:pPr>
            <a:r>
              <a:rPr lang="en-US">
                <a:solidFill>
                  <a:schemeClr val="accent2"/>
                </a:solidFill>
                <a:latin typeface="Arial" charset="0"/>
              </a:rPr>
              <a:t>Biotechnician (RA or Tech)</a:t>
            </a:r>
          </a:p>
          <a:p>
            <a:pPr marL="342900" indent="-342900">
              <a:lnSpc>
                <a:spcPct val="90000"/>
              </a:lnSpc>
              <a:spcBef>
                <a:spcPct val="20000"/>
              </a:spcBef>
              <a:buFontTx/>
              <a:buChar char="•"/>
            </a:pPr>
            <a:r>
              <a:rPr lang="en-US">
                <a:solidFill>
                  <a:schemeClr val="accent2"/>
                </a:solidFill>
                <a:latin typeface="Arial" charset="0"/>
              </a:rPr>
              <a:t>Biomanufacturing Tech</a:t>
            </a:r>
          </a:p>
          <a:p>
            <a:pPr marL="342900" indent="-342900">
              <a:lnSpc>
                <a:spcPct val="90000"/>
              </a:lnSpc>
              <a:spcBef>
                <a:spcPct val="20000"/>
              </a:spcBef>
              <a:buFontTx/>
              <a:buChar char="•"/>
            </a:pPr>
            <a:r>
              <a:rPr lang="en-US">
                <a:solidFill>
                  <a:schemeClr val="accent2"/>
                </a:solidFill>
                <a:latin typeface="Arial" charset="0"/>
              </a:rPr>
              <a:t>Quality Control (RA or Tech)</a:t>
            </a:r>
          </a:p>
          <a:p>
            <a:pPr marL="342900" indent="-342900">
              <a:lnSpc>
                <a:spcPct val="90000"/>
              </a:lnSpc>
              <a:spcBef>
                <a:spcPct val="20000"/>
              </a:spcBef>
              <a:buFontTx/>
              <a:buChar char="•"/>
            </a:pPr>
            <a:r>
              <a:rPr lang="en-US">
                <a:solidFill>
                  <a:schemeClr val="accent2"/>
                </a:solidFill>
                <a:latin typeface="Arial" charset="0"/>
              </a:rPr>
              <a:t>Lab Technician</a:t>
            </a:r>
          </a:p>
          <a:p>
            <a:pPr marL="342900" indent="-342900">
              <a:lnSpc>
                <a:spcPct val="90000"/>
              </a:lnSpc>
              <a:spcBef>
                <a:spcPct val="20000"/>
              </a:spcBef>
            </a:pPr>
            <a:endParaRPr lang="en-US" sz="2800"/>
          </a:p>
        </p:txBody>
      </p:sp>
      <p:sp>
        <p:nvSpPr>
          <p:cNvPr id="33799" name="Rectangle 7"/>
          <p:cNvSpPr>
            <a:spLocks noChangeArrowheads="1"/>
          </p:cNvSpPr>
          <p:nvPr/>
        </p:nvSpPr>
        <p:spPr bwMode="auto">
          <a:xfrm>
            <a:off x="304800" y="304800"/>
            <a:ext cx="381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6038" tIns="46038" rIns="46038" bIns="46038" anchor="b"/>
          <a:lstStyle/>
          <a:p>
            <a:pPr algn="ctr"/>
            <a:r>
              <a:rPr lang="en-US" sz="3200">
                <a:latin typeface="Comic Sans MS" charset="0"/>
              </a:rPr>
              <a:t>College Targets</a:t>
            </a:r>
            <a:endParaRPr lang="en-US" sz="4400">
              <a:solidFill>
                <a:schemeClr val="tx2"/>
              </a:solidFill>
            </a:endParaRPr>
          </a:p>
        </p:txBody>
      </p:sp>
      <p:sp>
        <p:nvSpPr>
          <p:cNvPr id="33800" name="Rectangle 8"/>
          <p:cNvSpPr>
            <a:spLocks noChangeArrowheads="1"/>
          </p:cNvSpPr>
          <p:nvPr/>
        </p:nvSpPr>
        <p:spPr bwMode="auto">
          <a:xfrm>
            <a:off x="228600" y="1066800"/>
            <a:ext cx="4648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spcBef>
                <a:spcPct val="20000"/>
              </a:spcBef>
              <a:buFontTx/>
              <a:buChar char="•"/>
            </a:pPr>
            <a:r>
              <a:rPr lang="en-US">
                <a:latin typeface="Arial" charset="0"/>
              </a:rPr>
              <a:t>CC Technician Certificate</a:t>
            </a:r>
          </a:p>
          <a:p>
            <a:pPr marL="342900" indent="-342900">
              <a:lnSpc>
                <a:spcPct val="90000"/>
              </a:lnSpc>
              <a:spcBef>
                <a:spcPct val="20000"/>
              </a:spcBef>
              <a:buFontTx/>
              <a:buChar char="•"/>
            </a:pPr>
            <a:r>
              <a:rPr lang="en-US">
                <a:latin typeface="Arial" charset="0"/>
              </a:rPr>
              <a:t>AA/AS Biotechnology </a:t>
            </a:r>
          </a:p>
          <a:p>
            <a:pPr marL="342900" indent="-342900">
              <a:lnSpc>
                <a:spcPct val="90000"/>
              </a:lnSpc>
              <a:spcBef>
                <a:spcPct val="20000"/>
              </a:spcBef>
              <a:buFontTx/>
              <a:buChar char="•"/>
            </a:pPr>
            <a:r>
              <a:rPr lang="en-US">
                <a:latin typeface="Arial" charset="0"/>
              </a:rPr>
              <a:t>AA/AS Biology, Chem, etc.</a:t>
            </a:r>
          </a:p>
          <a:p>
            <a:pPr marL="342900" indent="-342900">
              <a:lnSpc>
                <a:spcPct val="90000"/>
              </a:lnSpc>
              <a:spcBef>
                <a:spcPct val="20000"/>
              </a:spcBef>
              <a:buFontTx/>
              <a:buChar char="•"/>
            </a:pPr>
            <a:r>
              <a:rPr lang="en-US">
                <a:latin typeface="Arial" charset="0"/>
              </a:rPr>
              <a:t>BA/BS Biochem, Biotech, etc.</a:t>
            </a:r>
          </a:p>
          <a:p>
            <a:pPr marL="342900" indent="-342900">
              <a:lnSpc>
                <a:spcPct val="90000"/>
              </a:lnSpc>
              <a:spcBef>
                <a:spcPct val="20000"/>
              </a:spcBef>
              <a:buFontTx/>
              <a:buChar char="•"/>
            </a:pPr>
            <a:r>
              <a:rPr lang="en-US">
                <a:latin typeface="Arial" charset="0"/>
              </a:rPr>
              <a:t>Academic/Gov Research</a:t>
            </a:r>
            <a:endParaRPr lang="en-US" sz="280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0" y="0"/>
            <a:ext cx="9144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a:latin typeface="Comic Sans MS" charset="0"/>
              </a:rPr>
              <a:t>Once you know your targets you can start planning the</a:t>
            </a:r>
            <a:r>
              <a:rPr lang="en-US" sz="3200">
                <a:latin typeface="Comic Sans MS" charset="0"/>
              </a:rPr>
              <a:t> </a:t>
            </a:r>
          </a:p>
          <a:p>
            <a:pPr algn="ctr"/>
            <a:r>
              <a:rPr lang="en-US" sz="3200">
                <a:latin typeface="Comic Sans MS" charset="0"/>
              </a:rPr>
              <a:t>Kind (Scope/Sequence/Number) </a:t>
            </a:r>
          </a:p>
          <a:p>
            <a:pPr algn="ctr"/>
            <a:r>
              <a:rPr lang="en-US" sz="3200">
                <a:latin typeface="Comic Sans MS" charset="0"/>
              </a:rPr>
              <a:t>of Course(s)?</a:t>
            </a:r>
            <a:endParaRPr kumimoji="1" lang="en-US"/>
          </a:p>
        </p:txBody>
      </p:sp>
      <p:pic>
        <p:nvPicPr>
          <p:cNvPr id="34819" name="Picture 3" descr="Fibr.5Lferm.JPG                                                0002134E&#10;LN's Titanium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86200"/>
            <a:ext cx="4114800"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6"/>
          <p:cNvSpPr txBox="1">
            <a:spLocks noChangeArrowheads="1"/>
          </p:cNvSpPr>
          <p:nvPr/>
        </p:nvSpPr>
        <p:spPr bwMode="auto">
          <a:xfrm>
            <a:off x="5334000" y="4572000"/>
            <a:ext cx="3505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800">
                <a:solidFill>
                  <a:srgbClr val="3E049B"/>
                </a:solidFill>
                <a:latin typeface="Arial" charset="0"/>
              </a:rPr>
              <a:t>It depends on the goals and objectives for your program !</a:t>
            </a:r>
            <a:endParaRPr lang="en-US">
              <a:solidFill>
                <a:schemeClr val="accent2"/>
              </a:solidFill>
            </a:endParaRPr>
          </a:p>
        </p:txBody>
      </p:sp>
      <p:sp>
        <p:nvSpPr>
          <p:cNvPr id="34821" name="Text Box 7"/>
          <p:cNvSpPr txBox="1">
            <a:spLocks noChangeArrowheads="1"/>
          </p:cNvSpPr>
          <p:nvPr/>
        </p:nvSpPr>
        <p:spPr bwMode="auto">
          <a:xfrm>
            <a:off x="-1371600" y="1676400"/>
            <a:ext cx="105156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marL="2109788" indent="-280988" eaLnBrk="0" hangingPunct="0">
              <a:defRPr sz="2400">
                <a:solidFill>
                  <a:schemeClr val="tx1"/>
                </a:solidFill>
                <a:latin typeface="Times New Roman" charset="0"/>
                <a:ea typeface="ＭＳ Ｐゴシック" charset="0"/>
              </a:defRPr>
            </a:lvl5pPr>
            <a:lvl6pPr marL="2566988" indent="-280988" eaLnBrk="0" fontAlgn="base" hangingPunct="0">
              <a:spcBef>
                <a:spcPct val="0"/>
              </a:spcBef>
              <a:spcAft>
                <a:spcPct val="0"/>
              </a:spcAft>
              <a:defRPr sz="2400">
                <a:solidFill>
                  <a:schemeClr val="tx1"/>
                </a:solidFill>
                <a:latin typeface="Times New Roman" charset="0"/>
                <a:ea typeface="ＭＳ Ｐゴシック" charset="0"/>
              </a:defRPr>
            </a:lvl6pPr>
            <a:lvl7pPr marL="3024188" indent="-280988" eaLnBrk="0" fontAlgn="base" hangingPunct="0">
              <a:spcBef>
                <a:spcPct val="0"/>
              </a:spcBef>
              <a:spcAft>
                <a:spcPct val="0"/>
              </a:spcAft>
              <a:defRPr sz="2400">
                <a:solidFill>
                  <a:schemeClr val="tx1"/>
                </a:solidFill>
                <a:latin typeface="Times New Roman" charset="0"/>
                <a:ea typeface="ＭＳ Ｐゴシック" charset="0"/>
              </a:defRPr>
            </a:lvl7pPr>
            <a:lvl8pPr marL="3481388" indent="-280988" eaLnBrk="0" fontAlgn="base" hangingPunct="0">
              <a:spcBef>
                <a:spcPct val="0"/>
              </a:spcBef>
              <a:spcAft>
                <a:spcPct val="0"/>
              </a:spcAft>
              <a:defRPr sz="2400">
                <a:solidFill>
                  <a:schemeClr val="tx1"/>
                </a:solidFill>
                <a:latin typeface="Times New Roman" charset="0"/>
                <a:ea typeface="ＭＳ Ｐゴシック" charset="0"/>
              </a:defRPr>
            </a:lvl8pPr>
            <a:lvl9pPr marL="3938588" indent="-280988" eaLnBrk="0" fontAlgn="base" hangingPunct="0">
              <a:spcBef>
                <a:spcPct val="0"/>
              </a:spcBef>
              <a:spcAft>
                <a:spcPct val="0"/>
              </a:spcAft>
              <a:defRPr sz="2400">
                <a:solidFill>
                  <a:schemeClr val="tx1"/>
                </a:solidFill>
                <a:latin typeface="Times New Roman" charset="0"/>
                <a:ea typeface="ＭＳ Ｐゴシック" charset="0"/>
              </a:defRPr>
            </a:lvl9pPr>
          </a:lstStyle>
          <a:p>
            <a:pPr lvl="4">
              <a:buClr>
                <a:schemeClr val="tx1"/>
              </a:buClr>
              <a:buFont typeface="Times" charset="0"/>
              <a:buChar char="•"/>
            </a:pPr>
            <a:r>
              <a:rPr kumimoji="1" lang="en-US">
                <a:latin typeface="Arial" charset="0"/>
              </a:rPr>
              <a:t>1-semester, 1-year, 2 or more years?</a:t>
            </a:r>
          </a:p>
          <a:p>
            <a:pPr lvl="4">
              <a:buClr>
                <a:schemeClr val="tx1"/>
              </a:buClr>
              <a:buFont typeface="Times" charset="0"/>
              <a:buChar char="•"/>
            </a:pPr>
            <a:r>
              <a:rPr kumimoji="1" lang="en-US">
                <a:latin typeface="Arial" charset="0"/>
              </a:rPr>
              <a:t>Articulated with other programs?</a:t>
            </a:r>
          </a:p>
          <a:p>
            <a:pPr lvl="4">
              <a:buClr>
                <a:schemeClr val="tx1"/>
              </a:buClr>
              <a:buFont typeface="Times" charset="0"/>
              <a:buChar char="•"/>
            </a:pPr>
            <a:r>
              <a:rPr kumimoji="1" lang="en-US">
                <a:latin typeface="Arial" charset="0"/>
              </a:rPr>
              <a:t>Concept-based vs Process-based?</a:t>
            </a:r>
          </a:p>
          <a:p>
            <a:pPr lvl="4">
              <a:buClr>
                <a:schemeClr val="tx1"/>
              </a:buClr>
              <a:buFont typeface="Times" charset="0"/>
              <a:buChar char="•"/>
            </a:pPr>
            <a:r>
              <a:rPr kumimoji="1" lang="en-US">
                <a:latin typeface="Arial" charset="0"/>
              </a:rPr>
              <a:t>Elective, Tech-Prep, Academy, Honors, part of diploma or degree program?</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52400" y="457200"/>
            <a:ext cx="495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0" hangingPunct="0"/>
            <a:r>
              <a:rPr kumimoji="1" lang="en-US" sz="3600">
                <a:latin typeface="Comic Sans MS" charset="0"/>
              </a:rPr>
              <a:t>SMBCP Goals</a:t>
            </a:r>
            <a:endParaRPr kumimoji="1" lang="en-US" sz="4000">
              <a:solidFill>
                <a:srgbClr val="1C07FF"/>
              </a:solidFill>
              <a:latin typeface="Chicago" charset="0"/>
            </a:endParaRPr>
          </a:p>
        </p:txBody>
      </p:sp>
      <p:sp>
        <p:nvSpPr>
          <p:cNvPr id="35843" name="Text Box 3"/>
          <p:cNvSpPr txBox="1">
            <a:spLocks noChangeArrowheads="1"/>
          </p:cNvSpPr>
          <p:nvPr/>
        </p:nvSpPr>
        <p:spPr bwMode="auto">
          <a:xfrm>
            <a:off x="228600" y="1371600"/>
            <a:ext cx="4724400"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228600" indent="-2286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90000"/>
              </a:lnSpc>
              <a:spcBef>
                <a:spcPct val="20000"/>
              </a:spcBef>
              <a:buClr>
                <a:schemeClr val="tx1"/>
              </a:buClr>
              <a:buFont typeface="Times" charset="0"/>
              <a:buChar char="•"/>
            </a:pPr>
            <a:r>
              <a:rPr kumimoji="1" lang="en-US">
                <a:latin typeface="Arial" charset="0"/>
              </a:rPr>
              <a:t>To better prepare students for higher education?</a:t>
            </a:r>
          </a:p>
          <a:p>
            <a:pPr>
              <a:lnSpc>
                <a:spcPct val="90000"/>
              </a:lnSpc>
              <a:spcBef>
                <a:spcPct val="20000"/>
              </a:spcBef>
              <a:buClr>
                <a:schemeClr val="tx1"/>
              </a:buClr>
              <a:buFont typeface="Times" charset="0"/>
              <a:buChar char="•"/>
            </a:pPr>
            <a:r>
              <a:rPr kumimoji="1" lang="en-US">
                <a:latin typeface="Arial" charset="0"/>
              </a:rPr>
              <a:t>To better prepare students for industry?</a:t>
            </a:r>
          </a:p>
          <a:p>
            <a:pPr>
              <a:lnSpc>
                <a:spcPct val="90000"/>
              </a:lnSpc>
              <a:spcBef>
                <a:spcPct val="20000"/>
              </a:spcBef>
              <a:buClr>
                <a:schemeClr val="tx1"/>
              </a:buClr>
              <a:buFont typeface="Times" charset="0"/>
              <a:buChar char="•"/>
            </a:pPr>
            <a:r>
              <a:rPr kumimoji="1" lang="en-US">
                <a:latin typeface="Arial" charset="0"/>
              </a:rPr>
              <a:t>To increase scientific literacy in students?</a:t>
            </a:r>
          </a:p>
          <a:p>
            <a:pPr>
              <a:lnSpc>
                <a:spcPct val="90000"/>
              </a:lnSpc>
              <a:spcBef>
                <a:spcPct val="20000"/>
              </a:spcBef>
              <a:buClr>
                <a:schemeClr val="tx1"/>
              </a:buClr>
              <a:buFont typeface="Times" charset="0"/>
              <a:buChar char="•"/>
            </a:pPr>
            <a:r>
              <a:rPr kumimoji="1" lang="en-US">
                <a:solidFill>
                  <a:srgbClr val="FF0000"/>
                </a:solidFill>
                <a:latin typeface="Arial" charset="0"/>
              </a:rPr>
              <a:t>All of the above   √</a:t>
            </a:r>
            <a:endParaRPr kumimoji="1" lang="en-US">
              <a:solidFill>
                <a:srgbClr val="FF0000"/>
              </a:solidFill>
            </a:endParaRPr>
          </a:p>
        </p:txBody>
      </p:sp>
      <p:sp>
        <p:nvSpPr>
          <p:cNvPr id="35844" name="Text Box 4"/>
          <p:cNvSpPr txBox="1">
            <a:spLocks noChangeArrowheads="1"/>
          </p:cNvSpPr>
          <p:nvPr/>
        </p:nvSpPr>
        <p:spPr bwMode="auto">
          <a:xfrm>
            <a:off x="5105400" y="15240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kumimoji="1" lang="en-US"/>
          </a:p>
        </p:txBody>
      </p:sp>
      <p:sp>
        <p:nvSpPr>
          <p:cNvPr id="35845" name="Text Box 5"/>
          <p:cNvSpPr txBox="1">
            <a:spLocks noChangeArrowheads="1"/>
          </p:cNvSpPr>
          <p:nvPr/>
        </p:nvSpPr>
        <p:spPr bwMode="auto">
          <a:xfrm>
            <a:off x="304800" y="4419600"/>
            <a:ext cx="8839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kumimoji="1" lang="en-US" dirty="0">
                <a:solidFill>
                  <a:srgbClr val="3E049B"/>
                </a:solidFill>
                <a:latin typeface="Arial" charset="0"/>
              </a:rPr>
              <a:t>Prepare a </a:t>
            </a:r>
            <a:r>
              <a:rPr kumimoji="1" lang="ja-JP" altLang="en-US" dirty="0">
                <a:solidFill>
                  <a:srgbClr val="3E049B"/>
                </a:solidFill>
                <a:latin typeface="Arial" charset="0"/>
              </a:rPr>
              <a:t>“</a:t>
            </a:r>
            <a:r>
              <a:rPr kumimoji="1" lang="en-US" dirty="0">
                <a:solidFill>
                  <a:srgbClr val="3E049B"/>
                </a:solidFill>
                <a:latin typeface="Arial" charset="0"/>
              </a:rPr>
              <a:t>Course of Study</a:t>
            </a:r>
            <a:r>
              <a:rPr kumimoji="1" lang="ja-JP" altLang="en-US" dirty="0">
                <a:solidFill>
                  <a:srgbClr val="3E049B"/>
                </a:solidFill>
                <a:latin typeface="Arial" charset="0"/>
              </a:rPr>
              <a:t>”</a:t>
            </a:r>
            <a:r>
              <a:rPr kumimoji="1" lang="en-US" dirty="0">
                <a:solidFill>
                  <a:srgbClr val="3E049B"/>
                </a:solidFill>
                <a:latin typeface="Arial" charset="0"/>
              </a:rPr>
              <a:t> </a:t>
            </a:r>
          </a:p>
          <a:p>
            <a:pPr>
              <a:spcBef>
                <a:spcPct val="50000"/>
              </a:spcBef>
            </a:pPr>
            <a:r>
              <a:rPr kumimoji="1" lang="en-US" dirty="0">
                <a:solidFill>
                  <a:srgbClr val="3E049B"/>
                </a:solidFill>
                <a:latin typeface="Arial" charset="0"/>
              </a:rPr>
              <a:t>Find a curriculum that supports it.</a:t>
            </a:r>
          </a:p>
          <a:p>
            <a:pPr>
              <a:spcBef>
                <a:spcPct val="50000"/>
              </a:spcBef>
            </a:pPr>
            <a:r>
              <a:rPr kumimoji="1" lang="en-US" dirty="0" smtClean="0">
                <a:solidFill>
                  <a:srgbClr val="3E049B"/>
                </a:solidFill>
                <a:latin typeface="Arial" charset="0"/>
              </a:rPr>
              <a:t>Find suggested Course </a:t>
            </a:r>
            <a:r>
              <a:rPr kumimoji="1" lang="en-US" dirty="0">
                <a:solidFill>
                  <a:srgbClr val="3E049B"/>
                </a:solidFill>
                <a:latin typeface="Arial" charset="0"/>
              </a:rPr>
              <a:t>of Studies and Scope and </a:t>
            </a:r>
            <a:r>
              <a:rPr kumimoji="1" lang="en-US" dirty="0" smtClean="0">
                <a:solidFill>
                  <a:srgbClr val="3E049B"/>
                </a:solidFill>
                <a:latin typeface="Arial" charset="0"/>
              </a:rPr>
              <a:t>Sequences on </a:t>
            </a:r>
            <a:r>
              <a:rPr kumimoji="1" lang="en-US" dirty="0" err="1" smtClean="0">
                <a:solidFill>
                  <a:srgbClr val="3E049B"/>
                </a:solidFill>
                <a:latin typeface="Arial" charset="0"/>
              </a:rPr>
              <a:t>www.BiotechEd.com</a:t>
            </a:r>
            <a:endParaRPr kumimoji="1" lang="en-US" sz="2800" dirty="0">
              <a:solidFill>
                <a:srgbClr val="3E049B"/>
              </a:solidFill>
              <a:latin typeface="Arial" charset="0"/>
            </a:endParaRPr>
          </a:p>
        </p:txBody>
      </p:sp>
      <p:pic>
        <p:nvPicPr>
          <p:cNvPr id="35846" name="Picture 6" descr=":::Scan Photos for book 7/02:1.1 typical station.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572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8" descr="SUGN.crackingPAGE.JPG                                          0002134E&#10;LN's Titanium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276600"/>
            <a:ext cx="3429000"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191000"/>
            <a:ext cx="2895600"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71600"/>
            <a:ext cx="24765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Incyte-80°Samp2.JPG                                            00021296&#10;LN's Titanium                  ABA78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447800"/>
            <a:ext cx="34290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5"/>
          <p:cNvSpPr>
            <a:spLocks noChangeArrowheads="1"/>
          </p:cNvSpPr>
          <p:nvPr/>
        </p:nvSpPr>
        <p:spPr bwMode="auto">
          <a:xfrm>
            <a:off x="3352800" y="3733800"/>
            <a:ext cx="5791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r>
              <a:rPr lang="en-US" sz="1800" dirty="0" smtClean="0">
                <a:solidFill>
                  <a:srgbClr val="3E049B"/>
                </a:solidFill>
                <a:latin typeface="Arial" charset="0"/>
              </a:rPr>
              <a:t>For example, SMBCP </a:t>
            </a:r>
            <a:r>
              <a:rPr lang="en-US" sz="1800" dirty="0">
                <a:solidFill>
                  <a:srgbClr val="3E049B"/>
                </a:solidFill>
                <a:latin typeface="Arial" charset="0"/>
              </a:rPr>
              <a:t>=</a:t>
            </a:r>
            <a:r>
              <a:rPr lang="en-US" sz="1800" dirty="0">
                <a:solidFill>
                  <a:srgbClr val="1C07FF"/>
                </a:solidFill>
                <a:latin typeface="Arial" charset="0"/>
              </a:rPr>
              <a:t> </a:t>
            </a:r>
            <a:endParaRPr lang="en-US" sz="1800" dirty="0">
              <a:latin typeface="Arial" charset="0"/>
            </a:endParaRPr>
          </a:p>
          <a:p>
            <a:pPr eaLnBrk="0" hangingPunct="0"/>
            <a:endParaRPr lang="en-US" sz="800" dirty="0">
              <a:latin typeface="Arial" charset="0"/>
            </a:endParaRPr>
          </a:p>
          <a:p>
            <a:pPr eaLnBrk="0" hangingPunct="0"/>
            <a:r>
              <a:rPr lang="en-US" sz="1800" dirty="0">
                <a:latin typeface="Arial" charset="0"/>
              </a:rPr>
              <a:t>Biotech 1 </a:t>
            </a:r>
            <a:r>
              <a:rPr lang="en-US" sz="1400" dirty="0">
                <a:latin typeface="Arial" charset="0"/>
              </a:rPr>
              <a:t>(</a:t>
            </a:r>
            <a:r>
              <a:rPr lang="en-US" sz="1400" dirty="0" err="1">
                <a:latin typeface="Arial" charset="0"/>
              </a:rPr>
              <a:t>Ch</a:t>
            </a:r>
            <a:r>
              <a:rPr lang="en-US" sz="1400" dirty="0">
                <a:latin typeface="Arial" charset="0"/>
              </a:rPr>
              <a:t> 1-5) </a:t>
            </a:r>
            <a:r>
              <a:rPr lang="en-US" sz="1800" dirty="0">
                <a:latin typeface="Arial" charset="0"/>
              </a:rPr>
              <a:t>= SLOP proficiencies</a:t>
            </a:r>
          </a:p>
          <a:p>
            <a:pPr eaLnBrk="0" hangingPunct="0"/>
            <a:r>
              <a:rPr lang="en-US" sz="1800" dirty="0">
                <a:latin typeface="Arial" charset="0"/>
              </a:rPr>
              <a:t>Biotech 2 </a:t>
            </a:r>
            <a:r>
              <a:rPr lang="en-US" sz="1400" dirty="0">
                <a:latin typeface="Arial" charset="0"/>
              </a:rPr>
              <a:t>(</a:t>
            </a:r>
            <a:r>
              <a:rPr lang="en-US" sz="1400" dirty="0" err="1">
                <a:latin typeface="Arial" charset="0"/>
              </a:rPr>
              <a:t>Ch</a:t>
            </a:r>
            <a:r>
              <a:rPr lang="en-US" sz="1400" dirty="0">
                <a:latin typeface="Arial" charset="0"/>
              </a:rPr>
              <a:t> 6-9) </a:t>
            </a:r>
            <a:r>
              <a:rPr lang="en-US" sz="1800" dirty="0">
                <a:latin typeface="Arial" charset="0"/>
              </a:rPr>
              <a:t>= Recombinant Protein Production</a:t>
            </a:r>
          </a:p>
          <a:p>
            <a:pPr eaLnBrk="0" hangingPunct="0"/>
            <a:r>
              <a:rPr lang="en-US" sz="1800" dirty="0">
                <a:latin typeface="Arial" charset="0"/>
              </a:rPr>
              <a:t>Biotech 3 </a:t>
            </a:r>
            <a:r>
              <a:rPr lang="en-US" sz="1400" dirty="0">
                <a:latin typeface="Arial" charset="0"/>
              </a:rPr>
              <a:t>(</a:t>
            </a:r>
            <a:r>
              <a:rPr lang="en-US" sz="1400" dirty="0" err="1">
                <a:latin typeface="Arial" charset="0"/>
              </a:rPr>
              <a:t>Ch</a:t>
            </a:r>
            <a:r>
              <a:rPr lang="en-US" sz="1400" dirty="0">
                <a:latin typeface="Arial" charset="0"/>
              </a:rPr>
              <a:t> 10-12)  </a:t>
            </a:r>
            <a:r>
              <a:rPr lang="en-US" sz="1800" dirty="0">
                <a:latin typeface="Arial" charset="0"/>
              </a:rPr>
              <a:t>= Agriculture and </a:t>
            </a:r>
            <a:r>
              <a:rPr lang="en-US" sz="1800" dirty="0" err="1">
                <a:latin typeface="Arial" charset="0"/>
              </a:rPr>
              <a:t>Pharma</a:t>
            </a:r>
            <a:r>
              <a:rPr lang="en-US" sz="1800" dirty="0">
                <a:latin typeface="Arial" charset="0"/>
              </a:rPr>
              <a:t> Biotech</a:t>
            </a:r>
          </a:p>
          <a:p>
            <a:pPr eaLnBrk="0" hangingPunct="0"/>
            <a:r>
              <a:rPr lang="en-US" sz="1800" dirty="0">
                <a:latin typeface="Arial" charset="0"/>
              </a:rPr>
              <a:t>Biotech 4 </a:t>
            </a:r>
            <a:r>
              <a:rPr lang="en-US" sz="1400" dirty="0">
                <a:latin typeface="Arial" charset="0"/>
              </a:rPr>
              <a:t>(</a:t>
            </a:r>
            <a:r>
              <a:rPr lang="en-US" sz="1400" dirty="0" err="1">
                <a:latin typeface="Arial" charset="0"/>
              </a:rPr>
              <a:t>Ch</a:t>
            </a:r>
            <a:r>
              <a:rPr lang="en-US" sz="1400" dirty="0">
                <a:latin typeface="Arial" charset="0"/>
              </a:rPr>
              <a:t> 13-14) </a:t>
            </a:r>
            <a:r>
              <a:rPr lang="en-US" sz="1800" dirty="0">
                <a:latin typeface="Arial" charset="0"/>
              </a:rPr>
              <a:t>= Protein and DNA Diagnostics</a:t>
            </a:r>
          </a:p>
          <a:p>
            <a:pPr eaLnBrk="0" hangingPunct="0"/>
            <a:r>
              <a:rPr lang="en-US" sz="1800" dirty="0">
                <a:latin typeface="Arial" charset="0"/>
              </a:rPr>
              <a:t>Biotech Internship = Unpaid, 180 </a:t>
            </a:r>
            <a:r>
              <a:rPr lang="en-US" sz="1800" dirty="0" err="1">
                <a:latin typeface="Arial" charset="0"/>
              </a:rPr>
              <a:t>hr</a:t>
            </a:r>
            <a:r>
              <a:rPr lang="en-US" sz="1800" dirty="0">
                <a:latin typeface="Arial" charset="0"/>
              </a:rPr>
              <a:t>, industry lab</a:t>
            </a:r>
          </a:p>
          <a:p>
            <a:pPr eaLnBrk="0" hangingPunct="0"/>
            <a:r>
              <a:rPr lang="en-US" sz="1800" dirty="0">
                <a:latin typeface="Arial" charset="0"/>
              </a:rPr>
              <a:t>Biotech Independent Research = optional</a:t>
            </a:r>
          </a:p>
          <a:p>
            <a:pPr eaLnBrk="0" hangingPunct="0"/>
            <a:endParaRPr lang="en-US" sz="1600" dirty="0">
              <a:latin typeface="Arial" charset="0"/>
            </a:endParaRPr>
          </a:p>
          <a:p>
            <a:pPr eaLnBrk="0" hangingPunct="0"/>
            <a:r>
              <a:rPr lang="en-US" sz="1800" dirty="0">
                <a:solidFill>
                  <a:srgbClr val="3E049B"/>
                </a:solidFill>
                <a:latin typeface="Arial" charset="0"/>
              </a:rPr>
              <a:t>All courses included career exploration and workplace experiences.</a:t>
            </a:r>
          </a:p>
        </p:txBody>
      </p:sp>
      <p:sp>
        <p:nvSpPr>
          <p:cNvPr id="36870" name="Rectangle 6"/>
          <p:cNvSpPr>
            <a:spLocks noGrp="1" noChangeArrowheads="1"/>
          </p:cNvSpPr>
          <p:nvPr>
            <p:ph type="title"/>
          </p:nvPr>
        </p:nvSpPr>
        <p:spPr>
          <a:xfrm>
            <a:off x="0" y="3175"/>
            <a:ext cx="9144000" cy="1292225"/>
          </a:xfrm>
        </p:spPr>
        <p:txBody>
          <a:bodyPr/>
          <a:lstStyle/>
          <a:p>
            <a:pPr eaLnBrk="1" hangingPunct="1"/>
            <a:r>
              <a:rPr lang="en-US" sz="3600">
                <a:solidFill>
                  <a:schemeClr val="tx1"/>
                </a:solidFill>
                <a:latin typeface="Comic Sans MS" charset="0"/>
                <a:ea typeface="ＭＳ Ｐゴシック" charset="0"/>
                <a:cs typeface="ＭＳ Ｐゴシック" charset="0"/>
              </a:rPr>
              <a:t>Process Development, </a:t>
            </a:r>
            <a:br>
              <a:rPr lang="en-US" sz="3600">
                <a:solidFill>
                  <a:schemeClr val="tx1"/>
                </a:solidFill>
                <a:latin typeface="Comic Sans MS" charset="0"/>
                <a:ea typeface="ＭＳ Ｐゴシック" charset="0"/>
                <a:cs typeface="ＭＳ Ｐゴシック" charset="0"/>
              </a:rPr>
            </a:br>
            <a:r>
              <a:rPr lang="en-US" sz="3600">
                <a:solidFill>
                  <a:schemeClr val="tx1"/>
                </a:solidFill>
                <a:latin typeface="Comic Sans MS" charset="0"/>
                <a:ea typeface="ＭＳ Ｐゴシック" charset="0"/>
                <a:cs typeface="ＭＳ Ｐゴシック" charset="0"/>
              </a:rPr>
              <a:t>Concept-Supported Curriculum</a:t>
            </a:r>
            <a:endParaRPr lang="en-US">
              <a:latin typeface="Times New Roman"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0"/>
            <a:ext cx="8229600" cy="1447800"/>
          </a:xfrm>
        </p:spPr>
        <p:txBody>
          <a:bodyPr/>
          <a:lstStyle/>
          <a:p>
            <a:pPr eaLnBrk="1" hangingPunct="1"/>
            <a:r>
              <a:rPr lang="en-US" sz="3600">
                <a:solidFill>
                  <a:schemeClr val="tx1"/>
                </a:solidFill>
                <a:latin typeface="Comic Sans MS" charset="0"/>
                <a:ea typeface="ＭＳ Ｐゴシック" charset="0"/>
                <a:cs typeface="ＭＳ Ｐゴシック" charset="0"/>
              </a:rPr>
              <a:t>Increasing Skill Development and Workplace Experiences</a:t>
            </a:r>
            <a:endParaRPr lang="en-US" sz="6000">
              <a:latin typeface="Times New Roman" charset="0"/>
              <a:ea typeface="ＭＳ Ｐゴシック" charset="0"/>
              <a:cs typeface="ＭＳ Ｐゴシック" charset="0"/>
            </a:endParaRPr>
          </a:p>
        </p:txBody>
      </p:sp>
      <p:sp>
        <p:nvSpPr>
          <p:cNvPr id="37891" name="Rectangle 3"/>
          <p:cNvSpPr>
            <a:spLocks noChangeArrowheads="1"/>
          </p:cNvSpPr>
          <p:nvPr/>
        </p:nvSpPr>
        <p:spPr bwMode="auto">
          <a:xfrm>
            <a:off x="457200" y="1447800"/>
            <a:ext cx="70104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168275" indent="-168275" eaLnBrk="0" hangingPunct="0">
              <a:spcBef>
                <a:spcPct val="20000"/>
              </a:spcBef>
              <a:buClr>
                <a:schemeClr val="tx1"/>
              </a:buClr>
              <a:buFont typeface="Times" charset="0"/>
              <a:buChar char="•"/>
            </a:pPr>
            <a:r>
              <a:rPr kumimoji="1" lang="en-US">
                <a:latin typeface="Arial" charset="0"/>
              </a:rPr>
              <a:t>SLOP Training/Skills Tests</a:t>
            </a:r>
          </a:p>
          <a:p>
            <a:pPr marL="168275" indent="-168275" eaLnBrk="0" hangingPunct="0">
              <a:spcBef>
                <a:spcPct val="20000"/>
              </a:spcBef>
              <a:buClr>
                <a:schemeClr val="tx1"/>
              </a:buClr>
              <a:buFont typeface="Times" charset="0"/>
              <a:buChar char="•"/>
            </a:pPr>
            <a:r>
              <a:rPr kumimoji="1" lang="en-US">
                <a:latin typeface="Arial" charset="0"/>
              </a:rPr>
              <a:t>Career Exploration in Text</a:t>
            </a:r>
          </a:p>
          <a:p>
            <a:pPr marL="168275" indent="-168275" eaLnBrk="0" hangingPunct="0">
              <a:spcBef>
                <a:spcPct val="20000"/>
              </a:spcBef>
              <a:buClr>
                <a:schemeClr val="tx1"/>
              </a:buClr>
              <a:buFont typeface="Times" charset="0"/>
              <a:buChar char="•"/>
            </a:pPr>
            <a:r>
              <a:rPr kumimoji="1" lang="en-US">
                <a:latin typeface="Arial" charset="0"/>
              </a:rPr>
              <a:t>Authentic Assessment</a:t>
            </a:r>
          </a:p>
          <a:p>
            <a:pPr marL="168275" indent="-168275" eaLnBrk="0" hangingPunct="0">
              <a:spcBef>
                <a:spcPct val="20000"/>
              </a:spcBef>
              <a:buClr>
                <a:schemeClr val="tx1"/>
              </a:buClr>
              <a:buFont typeface="Times" charset="0"/>
              <a:buChar char="•"/>
            </a:pPr>
            <a:r>
              <a:rPr kumimoji="1" lang="en-US">
                <a:latin typeface="Arial" charset="0"/>
              </a:rPr>
              <a:t>Company/Stock Projects </a:t>
            </a:r>
          </a:p>
          <a:p>
            <a:pPr marL="168275" indent="-168275" eaLnBrk="0" hangingPunct="0">
              <a:spcBef>
                <a:spcPct val="20000"/>
              </a:spcBef>
              <a:buClr>
                <a:schemeClr val="tx1"/>
              </a:buClr>
              <a:buFont typeface="Times" charset="0"/>
              <a:buChar char="•"/>
            </a:pPr>
            <a:r>
              <a:rPr kumimoji="1" lang="en-US">
                <a:latin typeface="Arial" charset="0"/>
              </a:rPr>
              <a:t>Guest Speakers </a:t>
            </a:r>
          </a:p>
          <a:p>
            <a:pPr marL="168275" indent="-168275" eaLnBrk="0" hangingPunct="0">
              <a:spcBef>
                <a:spcPct val="20000"/>
              </a:spcBef>
              <a:buClr>
                <a:schemeClr val="tx1"/>
              </a:buClr>
              <a:buFont typeface="Times" charset="0"/>
              <a:buChar char="•"/>
            </a:pPr>
            <a:r>
              <a:rPr kumimoji="1" lang="en-US">
                <a:latin typeface="Arial" charset="0"/>
              </a:rPr>
              <a:t>Field Trips</a:t>
            </a:r>
          </a:p>
          <a:p>
            <a:pPr marL="168275" indent="-168275" eaLnBrk="0" hangingPunct="0">
              <a:spcBef>
                <a:spcPct val="20000"/>
              </a:spcBef>
              <a:buClr>
                <a:schemeClr val="tx1"/>
              </a:buClr>
              <a:buFont typeface="Times" charset="0"/>
              <a:buChar char="•"/>
            </a:pPr>
            <a:r>
              <a:rPr kumimoji="1" lang="en-US">
                <a:latin typeface="Arial" charset="0"/>
              </a:rPr>
              <a:t>Career Project/Site Visits </a:t>
            </a:r>
          </a:p>
          <a:p>
            <a:pPr marL="168275" indent="-168275" eaLnBrk="0" hangingPunct="0">
              <a:spcBef>
                <a:spcPct val="20000"/>
              </a:spcBef>
              <a:buClr>
                <a:schemeClr val="tx1"/>
              </a:buClr>
              <a:buFont typeface="Times" charset="0"/>
              <a:buChar char="•"/>
            </a:pPr>
            <a:r>
              <a:rPr kumimoji="1" lang="en-US">
                <a:latin typeface="Arial" charset="0"/>
              </a:rPr>
              <a:t>Job Shadows</a:t>
            </a:r>
          </a:p>
          <a:p>
            <a:pPr marL="168275" indent="-168275" eaLnBrk="0" hangingPunct="0">
              <a:spcBef>
                <a:spcPct val="20000"/>
              </a:spcBef>
              <a:buClr>
                <a:schemeClr val="tx1"/>
              </a:buClr>
              <a:buFont typeface="Times" charset="0"/>
              <a:buChar char="•"/>
            </a:pPr>
            <a:r>
              <a:rPr kumimoji="1" lang="en-US">
                <a:latin typeface="Arial" charset="0"/>
              </a:rPr>
              <a:t>Laboratory Internships</a:t>
            </a:r>
          </a:p>
          <a:p>
            <a:pPr marL="168275" indent="-168275" eaLnBrk="0" hangingPunct="0">
              <a:spcBef>
                <a:spcPct val="20000"/>
              </a:spcBef>
              <a:buClr>
                <a:schemeClr val="tx1"/>
              </a:buClr>
              <a:buFont typeface="Times" charset="0"/>
              <a:buChar char="•"/>
            </a:pPr>
            <a:r>
              <a:rPr kumimoji="1" lang="en-US">
                <a:latin typeface="Arial" charset="0"/>
              </a:rPr>
              <a:t>Independent Research Projects </a:t>
            </a:r>
          </a:p>
          <a:p>
            <a:pPr marL="168275" indent="-168275" eaLnBrk="0" hangingPunct="0">
              <a:spcBef>
                <a:spcPct val="20000"/>
              </a:spcBef>
              <a:buClr>
                <a:schemeClr val="tx1"/>
              </a:buClr>
              <a:buFont typeface="Times" charset="0"/>
              <a:buChar char="•"/>
            </a:pPr>
            <a:r>
              <a:rPr kumimoji="1" lang="en-US">
                <a:latin typeface="Arial" charset="0"/>
              </a:rPr>
              <a:t>Employment</a:t>
            </a:r>
            <a:endParaRPr kumimoji="1" lang="en-US"/>
          </a:p>
        </p:txBody>
      </p:sp>
      <p:pic>
        <p:nvPicPr>
          <p:cNvPr id="37892" name="Picture 4" descr="Fig1_29_Retake_Fabric#8C98B.jpg                                0008C8E7PrettyWoman                    BCFB23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209800"/>
            <a:ext cx="3776663"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5"/>
          <p:cNvSpPr txBox="1">
            <a:spLocks noChangeArrowheads="1"/>
          </p:cNvSpPr>
          <p:nvPr/>
        </p:nvSpPr>
        <p:spPr bwMode="auto">
          <a:xfrm>
            <a:off x="0" y="640080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dirty="0">
                <a:solidFill>
                  <a:srgbClr val="3E049B"/>
                </a:solidFill>
                <a:latin typeface="Arial" charset="0"/>
              </a:rPr>
              <a:t>Check out </a:t>
            </a:r>
            <a:r>
              <a:rPr lang="ja-JP" altLang="en-US" sz="2000" dirty="0">
                <a:solidFill>
                  <a:srgbClr val="3E049B"/>
                </a:solidFill>
                <a:latin typeface="Arial" charset="0"/>
              </a:rPr>
              <a:t>“</a:t>
            </a:r>
            <a:r>
              <a:rPr lang="en-US" sz="2000" dirty="0" err="1">
                <a:solidFill>
                  <a:srgbClr val="3E049B"/>
                </a:solidFill>
                <a:latin typeface="Arial" charset="0"/>
              </a:rPr>
              <a:t>BiotechBeyondClassroom.ppt</a:t>
            </a:r>
            <a:r>
              <a:rPr lang="ja-JP" altLang="en-US" sz="2000" dirty="0">
                <a:solidFill>
                  <a:srgbClr val="3E049B"/>
                </a:solidFill>
                <a:latin typeface="Arial" charset="0"/>
              </a:rPr>
              <a:t>”</a:t>
            </a:r>
            <a:r>
              <a:rPr lang="en-US" sz="2000" dirty="0">
                <a:solidFill>
                  <a:srgbClr val="3E049B"/>
                </a:solidFill>
                <a:latin typeface="Arial" charset="0"/>
              </a:rPr>
              <a:t> </a:t>
            </a:r>
            <a:r>
              <a:rPr lang="en-US" sz="2000" dirty="0" smtClean="0">
                <a:solidFill>
                  <a:srgbClr val="3E049B"/>
                </a:solidFill>
                <a:latin typeface="Arial" charset="0"/>
              </a:rPr>
              <a:t>from </a:t>
            </a:r>
            <a:r>
              <a:rPr lang="en-US" sz="2000" dirty="0" err="1">
                <a:solidFill>
                  <a:srgbClr val="3E049B"/>
                </a:solidFill>
                <a:latin typeface="Arial" charset="0"/>
              </a:rPr>
              <a:t>www.BiotechEd.com</a:t>
            </a:r>
            <a:endParaRPr lang="en-US" sz="2000" dirty="0">
              <a:solidFill>
                <a:srgbClr val="3E049B"/>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ChangeArrowheads="1"/>
          </p:cNvSpPr>
          <p:nvPr/>
        </p:nvSpPr>
        <p:spPr bwMode="auto">
          <a:xfrm>
            <a:off x="304800" y="1981200"/>
            <a:ext cx="5867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177800" indent="-177800">
              <a:lnSpc>
                <a:spcPct val="90000"/>
              </a:lnSpc>
              <a:spcBef>
                <a:spcPct val="20000"/>
              </a:spcBef>
            </a:pPr>
            <a:r>
              <a:rPr lang="en-US" sz="2000">
                <a:solidFill>
                  <a:srgbClr val="3E049B"/>
                </a:solidFill>
                <a:latin typeface="Arial" charset="0"/>
              </a:rPr>
              <a:t>There weren</a:t>
            </a:r>
            <a:r>
              <a:rPr lang="ja-JP" altLang="en-US" sz="2000">
                <a:solidFill>
                  <a:srgbClr val="3E049B"/>
                </a:solidFill>
                <a:latin typeface="Arial" charset="0"/>
              </a:rPr>
              <a:t>’</a:t>
            </a:r>
            <a:r>
              <a:rPr lang="en-US" sz="2000">
                <a:solidFill>
                  <a:srgbClr val="3E049B"/>
                </a:solidFill>
                <a:latin typeface="Arial" charset="0"/>
              </a:rPr>
              <a:t>t any appropriate for our goals and objectives, so I wrote them…</a:t>
            </a:r>
            <a:endParaRPr lang="en-US" sz="2000">
              <a:latin typeface="Arial" charset="0"/>
            </a:endParaRPr>
          </a:p>
          <a:p>
            <a:pPr marL="177800" indent="-177800">
              <a:lnSpc>
                <a:spcPct val="90000"/>
              </a:lnSpc>
              <a:spcBef>
                <a:spcPct val="20000"/>
              </a:spcBef>
            </a:pPr>
            <a:endParaRPr lang="en-US" sz="2000">
              <a:latin typeface="Arial" charset="0"/>
            </a:endParaRPr>
          </a:p>
          <a:p>
            <a:pPr marL="177800" indent="-177800">
              <a:lnSpc>
                <a:spcPct val="90000"/>
              </a:lnSpc>
              <a:spcBef>
                <a:spcPct val="20000"/>
              </a:spcBef>
              <a:buFontTx/>
              <a:buChar char="•"/>
            </a:pPr>
            <a:r>
              <a:rPr lang="en-US" sz="2000">
                <a:latin typeface="Arial" charset="0"/>
              </a:rPr>
              <a:t>Comprehensive text with </a:t>
            </a:r>
            <a:r>
              <a:rPr lang="en-US" sz="2000" u="sng">
                <a:latin typeface="Arial" charset="0"/>
              </a:rPr>
              <a:t>concepts that support scientific process</a:t>
            </a:r>
            <a:r>
              <a:rPr lang="en-US" sz="2000">
                <a:latin typeface="Arial" charset="0"/>
              </a:rPr>
              <a:t>, skill development, and career exploration</a:t>
            </a:r>
          </a:p>
          <a:p>
            <a:pPr marL="177800" indent="-177800">
              <a:lnSpc>
                <a:spcPct val="90000"/>
              </a:lnSpc>
              <a:spcBef>
                <a:spcPct val="20000"/>
              </a:spcBef>
              <a:buFontTx/>
              <a:buChar char="•"/>
            </a:pPr>
            <a:r>
              <a:rPr lang="en-US" sz="2000">
                <a:latin typeface="Arial" charset="0"/>
              </a:rPr>
              <a:t>Lab manual that focuses on </a:t>
            </a:r>
            <a:r>
              <a:rPr lang="en-US" sz="2000" u="sng">
                <a:latin typeface="Arial" charset="0"/>
              </a:rPr>
              <a:t>skill development</a:t>
            </a:r>
            <a:r>
              <a:rPr lang="en-US" sz="2000">
                <a:latin typeface="Arial" charset="0"/>
              </a:rPr>
              <a:t> and demonstration of proficiencies</a:t>
            </a:r>
          </a:p>
          <a:p>
            <a:pPr marL="177800" indent="-177800">
              <a:lnSpc>
                <a:spcPct val="90000"/>
              </a:lnSpc>
              <a:spcBef>
                <a:spcPct val="20000"/>
              </a:spcBef>
              <a:buFontTx/>
              <a:buChar char="•"/>
            </a:pPr>
            <a:r>
              <a:rPr lang="en-US" sz="2000">
                <a:latin typeface="Arial" charset="0"/>
              </a:rPr>
              <a:t>Student CD with lab skill review and remediation.</a:t>
            </a:r>
          </a:p>
          <a:p>
            <a:pPr marL="177800" indent="-177800">
              <a:lnSpc>
                <a:spcPct val="90000"/>
              </a:lnSpc>
              <a:spcBef>
                <a:spcPct val="20000"/>
              </a:spcBef>
              <a:buFontTx/>
              <a:buChar char="•"/>
            </a:pPr>
            <a:r>
              <a:rPr lang="en-US" sz="2000">
                <a:latin typeface="Arial" charset="0"/>
              </a:rPr>
              <a:t>2 Instructor</a:t>
            </a:r>
            <a:r>
              <a:rPr lang="ja-JP" altLang="en-US" sz="2000">
                <a:latin typeface="Arial" charset="0"/>
              </a:rPr>
              <a:t>’</a:t>
            </a:r>
            <a:r>
              <a:rPr lang="en-US" sz="2000">
                <a:latin typeface="Arial" charset="0"/>
              </a:rPr>
              <a:t>s Guides (IG and CP)</a:t>
            </a:r>
          </a:p>
          <a:p>
            <a:pPr marL="177800" indent="-177800">
              <a:lnSpc>
                <a:spcPct val="90000"/>
              </a:lnSpc>
              <a:spcBef>
                <a:spcPct val="20000"/>
              </a:spcBef>
              <a:buFontTx/>
              <a:buChar char="•"/>
            </a:pPr>
            <a:r>
              <a:rPr lang="en-US" sz="2000">
                <a:latin typeface="Arial" charset="0"/>
              </a:rPr>
              <a:t>Publisher</a:t>
            </a:r>
            <a:r>
              <a:rPr lang="ja-JP" altLang="en-US" sz="2000">
                <a:latin typeface="Arial" charset="0"/>
              </a:rPr>
              <a:t>’</a:t>
            </a:r>
            <a:r>
              <a:rPr lang="en-US" sz="2000">
                <a:latin typeface="Arial" charset="0"/>
              </a:rPr>
              <a:t>s Internet Resource Center</a:t>
            </a:r>
          </a:p>
          <a:p>
            <a:pPr marL="576263" lvl="1" indent="-236538">
              <a:lnSpc>
                <a:spcPct val="90000"/>
              </a:lnSpc>
              <a:spcBef>
                <a:spcPct val="20000"/>
              </a:spcBef>
            </a:pPr>
            <a:endParaRPr lang="en-US" sz="2000">
              <a:latin typeface="Arial" charset="0"/>
            </a:endParaRPr>
          </a:p>
        </p:txBody>
      </p:sp>
      <p:sp>
        <p:nvSpPr>
          <p:cNvPr id="38915" name="Text Box 5"/>
          <p:cNvSpPr txBox="1">
            <a:spLocks noChangeArrowheads="1"/>
          </p:cNvSpPr>
          <p:nvPr/>
        </p:nvSpPr>
        <p:spPr bwMode="auto">
          <a:xfrm>
            <a:off x="8058150" y="4937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latin typeface="Times" charset="0"/>
            </a:endParaRPr>
          </a:p>
        </p:txBody>
      </p:sp>
      <p:sp>
        <p:nvSpPr>
          <p:cNvPr id="38916" name="Rectangle 8"/>
          <p:cNvSpPr>
            <a:spLocks noGrp="1" noChangeArrowheads="1"/>
          </p:cNvSpPr>
          <p:nvPr>
            <p:ph type="title" idx="4294967295"/>
          </p:nvPr>
        </p:nvSpPr>
        <p:spPr>
          <a:xfrm>
            <a:off x="0" y="228600"/>
            <a:ext cx="9144000" cy="1524000"/>
          </a:xfrm>
        </p:spPr>
        <p:txBody>
          <a:bodyPr/>
          <a:lstStyle/>
          <a:p>
            <a:pPr eaLnBrk="1" hangingPunct="1"/>
            <a:r>
              <a:rPr lang="en-US" sz="3200">
                <a:solidFill>
                  <a:schemeClr val="tx1"/>
                </a:solidFill>
                <a:latin typeface="Comic Sans MS" charset="0"/>
                <a:ea typeface="ＭＳ Ｐゴシック" charset="0"/>
                <a:cs typeface="ＭＳ Ｐゴシック" charset="0"/>
              </a:rPr>
              <a:t>I needed Curricular Materials to Support the Biotech Pathway</a:t>
            </a:r>
            <a:r>
              <a:rPr lang="ja-JP" altLang="en-US" sz="3200">
                <a:solidFill>
                  <a:schemeClr val="tx1"/>
                </a:solidFill>
                <a:latin typeface="Comic Sans MS" charset="0"/>
                <a:ea typeface="ＭＳ Ｐゴシック" charset="0"/>
                <a:cs typeface="ＭＳ Ｐゴシック" charset="0"/>
              </a:rPr>
              <a:t>’</a:t>
            </a:r>
            <a:r>
              <a:rPr lang="en-US" sz="3200">
                <a:solidFill>
                  <a:schemeClr val="tx1"/>
                </a:solidFill>
                <a:latin typeface="Comic Sans MS" charset="0"/>
                <a:ea typeface="ＭＳ Ｐゴシック" charset="0"/>
                <a:cs typeface="ＭＳ Ｐゴシック" charset="0"/>
              </a:rPr>
              <a:t>s Skill Development and Career Exploration !?!</a:t>
            </a:r>
            <a:endParaRPr kumimoji="1" lang="en-US" sz="2800" i="1">
              <a:solidFill>
                <a:schemeClr val="tx1"/>
              </a:solidFill>
              <a:latin typeface="Arial" charset="0"/>
              <a:ea typeface="ＭＳ Ｐゴシック" charset="0"/>
              <a:cs typeface="ＭＳ Ｐゴシック" charset="0"/>
            </a:endParaRPr>
          </a:p>
        </p:txBody>
      </p:sp>
      <p:sp>
        <p:nvSpPr>
          <p:cNvPr id="38917" name="Text Box 11"/>
          <p:cNvSpPr txBox="1">
            <a:spLocks noChangeArrowheads="1"/>
          </p:cNvSpPr>
          <p:nvPr/>
        </p:nvSpPr>
        <p:spPr bwMode="auto">
          <a:xfrm>
            <a:off x="457200" y="5715000"/>
            <a:ext cx="4800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3E049B"/>
                </a:solidFill>
                <a:latin typeface="Comic Sans MS" charset="0"/>
              </a:rPr>
              <a:t>www.emcp.com/biotech</a:t>
            </a:r>
            <a:endParaRPr lang="en-US"/>
          </a:p>
        </p:txBody>
      </p:sp>
      <p:sp>
        <p:nvSpPr>
          <p:cNvPr id="38918" name="Rectangle 12"/>
          <p:cNvSpPr>
            <a:spLocks noChangeArrowheads="1"/>
          </p:cNvSpPr>
          <p:nvPr/>
        </p:nvSpPr>
        <p:spPr bwMode="auto">
          <a:xfrm>
            <a:off x="5181600" y="5791200"/>
            <a:ext cx="3657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0" hangingPunct="0">
              <a:lnSpc>
                <a:spcPct val="90000"/>
              </a:lnSpc>
              <a:spcBef>
                <a:spcPct val="20000"/>
              </a:spcBef>
              <a:buClr>
                <a:srgbClr val="1C07FF"/>
              </a:buClr>
              <a:buFont typeface="Times" charset="0"/>
              <a:buNone/>
            </a:pPr>
            <a:r>
              <a:rPr kumimoji="1" lang="en-US" sz="2000">
                <a:solidFill>
                  <a:srgbClr val="ED0202"/>
                </a:solidFill>
                <a:latin typeface="Arial" charset="0"/>
              </a:rPr>
              <a:t>Take a tour through the entire curriculum at www.BiotechEd.com</a:t>
            </a:r>
            <a:r>
              <a:rPr kumimoji="1" lang="en-US" sz="1000">
                <a:solidFill>
                  <a:schemeClr val="accent2"/>
                </a:solidFill>
                <a:latin typeface="Arial" charset="0"/>
              </a:rPr>
              <a:t> </a:t>
            </a:r>
            <a:endParaRPr kumimoji="1" lang="en-US">
              <a:latin typeface="Arial" charset="0"/>
            </a:endParaRPr>
          </a:p>
        </p:txBody>
      </p:sp>
      <p:pic>
        <p:nvPicPr>
          <p:cNvPr id="38919" name="Picture 8" descr="2012editions_imag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828800"/>
            <a:ext cx="28448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ph type="title"/>
          </p:nvPr>
        </p:nvSpPr>
        <p:spPr>
          <a:xfrm>
            <a:off x="0" y="381000"/>
            <a:ext cx="5562600" cy="1219200"/>
          </a:xfrm>
          <a:noFill/>
        </p:spPr>
        <p:txBody>
          <a:bodyPr lIns="92075" tIns="46038" rIns="92075" bIns="46038" anchor="b"/>
          <a:lstStyle/>
          <a:p>
            <a:pPr eaLnBrk="1" hangingPunct="1"/>
            <a:r>
              <a:rPr lang="en-US" sz="3600">
                <a:solidFill>
                  <a:schemeClr val="tx1"/>
                </a:solidFill>
                <a:latin typeface="Comic Sans MS" charset="0"/>
                <a:ea typeface="ＭＳ Ｐゴシック" charset="0"/>
                <a:cs typeface="ＭＳ Ｐゴシック" charset="0"/>
              </a:rPr>
              <a:t>Additional Curricular Support</a:t>
            </a:r>
            <a:endParaRPr lang="en-US" sz="6000">
              <a:latin typeface="Times New Roman" charset="0"/>
              <a:ea typeface="ＭＳ Ｐゴシック" charset="0"/>
              <a:cs typeface="ＭＳ Ｐゴシック" charset="0"/>
            </a:endParaRPr>
          </a:p>
        </p:txBody>
      </p:sp>
      <p:sp>
        <p:nvSpPr>
          <p:cNvPr id="39939" name="Text Box 3"/>
          <p:cNvSpPr txBox="1">
            <a:spLocks noChangeArrowheads="1"/>
          </p:cNvSpPr>
          <p:nvPr/>
        </p:nvSpPr>
        <p:spPr bwMode="auto">
          <a:xfrm>
            <a:off x="6461125" y="1965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latin typeface="Times" charset="0"/>
            </a:endParaRPr>
          </a:p>
        </p:txBody>
      </p:sp>
      <p:sp>
        <p:nvSpPr>
          <p:cNvPr id="39940" name="Rectangle 4"/>
          <p:cNvSpPr>
            <a:spLocks noChangeArrowheads="1"/>
          </p:cNvSpPr>
          <p:nvPr/>
        </p:nvSpPr>
        <p:spPr bwMode="auto">
          <a:xfrm>
            <a:off x="349250" y="2667000"/>
            <a:ext cx="87947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eaLnBrk="0" hangingPunct="0"/>
            <a:r>
              <a:rPr kumimoji="1" lang="en-US" sz="1400" i="1">
                <a:latin typeface="Geneva" charset="0"/>
              </a:rPr>
              <a:t>Introduction to Biotechnology</a:t>
            </a:r>
            <a:r>
              <a:rPr kumimoji="1" lang="en-US" sz="1400">
                <a:latin typeface="Geneva" charset="0"/>
              </a:rPr>
              <a:t>, Thieman &amp; Pallandino, Benjamin Cummings</a:t>
            </a:r>
          </a:p>
          <a:p>
            <a:pPr eaLnBrk="0" hangingPunct="0"/>
            <a:r>
              <a:rPr kumimoji="1" lang="en-US" sz="1400" i="1">
                <a:latin typeface="Geneva" charset="0"/>
              </a:rPr>
              <a:t>Recombinant DNA and Biotechnology: A Guide for Teachers &amp; Students</a:t>
            </a:r>
            <a:r>
              <a:rPr kumimoji="1" lang="en-US" sz="1400">
                <a:latin typeface="Geneva" charset="0"/>
              </a:rPr>
              <a:t>, Kreuzer &amp; Massey, ASM</a:t>
            </a:r>
          </a:p>
          <a:p>
            <a:pPr eaLnBrk="0" hangingPunct="0"/>
            <a:r>
              <a:rPr kumimoji="1" lang="en-US" sz="1400" i="1">
                <a:latin typeface="Geneva" charset="0"/>
              </a:rPr>
              <a:t>DNA Science: A First Course in Recombinant DNA Technology</a:t>
            </a:r>
            <a:r>
              <a:rPr kumimoji="1" lang="en-US" sz="1400">
                <a:latin typeface="Geneva" charset="0"/>
              </a:rPr>
              <a:t>, Micklos &amp; Freyer, Cold Springs Harbor </a:t>
            </a:r>
          </a:p>
          <a:p>
            <a:pPr eaLnBrk="0" hangingPunct="0"/>
            <a:r>
              <a:rPr kumimoji="1" lang="en-US" sz="1400" b="1" i="1" u="sng">
                <a:latin typeface="Geneva" charset="0"/>
              </a:rPr>
              <a:t>Basic Laboratory Methods for Biotechnology</a:t>
            </a:r>
            <a:r>
              <a:rPr kumimoji="1" lang="en-US" sz="1400" b="1" u="sng">
                <a:latin typeface="Geneva" charset="0"/>
              </a:rPr>
              <a:t>, Seidman, Prentice Hall</a:t>
            </a:r>
            <a:endParaRPr kumimoji="1" lang="en-US" sz="1400">
              <a:latin typeface="Geneva" charset="0"/>
            </a:endParaRPr>
          </a:p>
        </p:txBody>
      </p:sp>
      <p:sp>
        <p:nvSpPr>
          <p:cNvPr id="39941" name="Rectangle 5"/>
          <p:cNvSpPr>
            <a:spLocks noChangeArrowheads="1"/>
          </p:cNvSpPr>
          <p:nvPr/>
        </p:nvSpPr>
        <p:spPr bwMode="auto">
          <a:xfrm>
            <a:off x="152400" y="1676400"/>
            <a:ext cx="5562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eaLnBrk="0" hangingPunct="0"/>
            <a:r>
              <a:rPr kumimoji="1" lang="en-US" sz="1800" i="1">
                <a:solidFill>
                  <a:srgbClr val="3E049B"/>
                </a:solidFill>
                <a:latin typeface="Comic Sans MS" charset="0"/>
              </a:rPr>
              <a:t>Biotechnology: Science for the New Millennium</a:t>
            </a:r>
            <a:endParaRPr kumimoji="1" lang="en-US" sz="1800">
              <a:solidFill>
                <a:srgbClr val="3E049B"/>
              </a:solidFill>
              <a:latin typeface="Comic Sans MS" charset="0"/>
            </a:endParaRPr>
          </a:p>
          <a:p>
            <a:pPr eaLnBrk="0" hangingPunct="0"/>
            <a:r>
              <a:rPr kumimoji="1" lang="en-US" sz="1800">
                <a:solidFill>
                  <a:srgbClr val="3E049B"/>
                </a:solidFill>
                <a:latin typeface="Comic Sans MS" charset="0"/>
              </a:rPr>
              <a:t>Ellyn Daugherty, EMC-Paradigm</a:t>
            </a:r>
            <a:endParaRPr kumimoji="1" lang="en-US" sz="1800" b="1">
              <a:solidFill>
                <a:srgbClr val="3E049B"/>
              </a:solidFill>
              <a:latin typeface="Geneva" charset="0"/>
            </a:endParaRPr>
          </a:p>
        </p:txBody>
      </p:sp>
      <p:pic>
        <p:nvPicPr>
          <p:cNvPr id="39942" name="Picture 6" descr="ANGX.imaging.JPG                                               00021DDF&#10;LN's Titanium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57200"/>
            <a:ext cx="3200400"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Text Box 7"/>
          <p:cNvSpPr txBox="1">
            <a:spLocks noChangeArrowheads="1"/>
          </p:cNvSpPr>
          <p:nvPr/>
        </p:nvSpPr>
        <p:spPr bwMode="auto">
          <a:xfrm>
            <a:off x="304800" y="3886200"/>
            <a:ext cx="883920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dirty="0">
                <a:latin typeface="Comic Sans MS" charset="0"/>
              </a:rPr>
              <a:t>And more:</a:t>
            </a:r>
            <a:endParaRPr lang="en-US" sz="800" dirty="0">
              <a:latin typeface="Comic Sans MS" charset="0"/>
            </a:endParaRPr>
          </a:p>
          <a:p>
            <a:pPr eaLnBrk="1" hangingPunct="1">
              <a:lnSpc>
                <a:spcPct val="90000"/>
              </a:lnSpc>
              <a:spcBef>
                <a:spcPct val="20000"/>
              </a:spcBef>
              <a:buFontTx/>
              <a:buChar char="•"/>
            </a:pPr>
            <a:r>
              <a:rPr lang="en-US" sz="2000" b="1" dirty="0">
                <a:solidFill>
                  <a:srgbClr val="3E049B"/>
                </a:solidFill>
                <a:latin typeface="Arial" charset="0"/>
              </a:rPr>
              <a:t>Biotech Education Groups (Workshops)</a:t>
            </a:r>
            <a:endParaRPr lang="en-US" dirty="0">
              <a:latin typeface="Comic Sans MS" charset="0"/>
            </a:endParaRPr>
          </a:p>
          <a:p>
            <a:pPr lvl="1" eaLnBrk="1" hangingPunct="1">
              <a:lnSpc>
                <a:spcPct val="90000"/>
              </a:lnSpc>
              <a:spcBef>
                <a:spcPct val="20000"/>
              </a:spcBef>
              <a:buFontTx/>
              <a:buChar char="–"/>
            </a:pPr>
            <a:r>
              <a:rPr lang="en-US" sz="1400" dirty="0">
                <a:latin typeface="Arial" charset="0"/>
              </a:rPr>
              <a:t>County (Gene Connection, SCCBEP, EBBEP, </a:t>
            </a:r>
            <a:r>
              <a:rPr lang="en-US" sz="1400" dirty="0" err="1">
                <a:latin typeface="Arial" charset="0"/>
              </a:rPr>
              <a:t>SFBase</a:t>
            </a:r>
            <a:r>
              <a:rPr lang="en-US" sz="1400" dirty="0">
                <a:latin typeface="Arial" charset="0"/>
              </a:rPr>
              <a:t>, Probe, etc.)</a:t>
            </a:r>
          </a:p>
          <a:p>
            <a:pPr lvl="1" eaLnBrk="1" hangingPunct="1">
              <a:lnSpc>
                <a:spcPct val="90000"/>
              </a:lnSpc>
              <a:spcBef>
                <a:spcPct val="20000"/>
              </a:spcBef>
              <a:buFontTx/>
              <a:buChar char="–"/>
            </a:pPr>
            <a:r>
              <a:rPr lang="en-US" sz="1400" dirty="0">
                <a:latin typeface="Arial" charset="0"/>
              </a:rPr>
              <a:t>Regional (</a:t>
            </a:r>
            <a:r>
              <a:rPr lang="en-US" sz="1400" dirty="0">
                <a:solidFill>
                  <a:srgbClr val="3333CC"/>
                </a:solidFill>
                <a:latin typeface="Arial" charset="0"/>
              </a:rPr>
              <a:t>CAST***, </a:t>
            </a:r>
            <a:r>
              <a:rPr lang="en-US" sz="1400" dirty="0">
                <a:solidFill>
                  <a:srgbClr val="3E049B"/>
                </a:solidFill>
                <a:latin typeface="Arial" charset="0"/>
              </a:rPr>
              <a:t>Bio-Link Centers, Dolan DNA Learning Center***,</a:t>
            </a:r>
            <a:r>
              <a:rPr lang="en-US" sz="1400" dirty="0">
                <a:latin typeface="Arial" charset="0"/>
              </a:rPr>
              <a:t> BayBio, </a:t>
            </a:r>
            <a:r>
              <a:rPr lang="en-US" sz="1400" dirty="0" err="1">
                <a:latin typeface="Arial" charset="0"/>
              </a:rPr>
              <a:t>etc</a:t>
            </a:r>
            <a:r>
              <a:rPr lang="en-US" sz="1400" dirty="0">
                <a:latin typeface="Arial" charset="0"/>
              </a:rPr>
              <a:t>)</a:t>
            </a:r>
          </a:p>
          <a:p>
            <a:pPr lvl="1" eaLnBrk="1" hangingPunct="1">
              <a:lnSpc>
                <a:spcPct val="90000"/>
              </a:lnSpc>
              <a:spcBef>
                <a:spcPct val="20000"/>
              </a:spcBef>
              <a:buFontTx/>
              <a:buChar char="–"/>
            </a:pPr>
            <a:r>
              <a:rPr lang="en-US" sz="1400" dirty="0">
                <a:latin typeface="Arial" charset="0"/>
              </a:rPr>
              <a:t>CC/University (</a:t>
            </a:r>
            <a:r>
              <a:rPr lang="en-US" sz="1400" dirty="0">
                <a:solidFill>
                  <a:srgbClr val="3E049B"/>
                </a:solidFill>
                <a:latin typeface="Arial" charset="0"/>
              </a:rPr>
              <a:t>Austin CC***,</a:t>
            </a:r>
            <a:r>
              <a:rPr lang="en-US" sz="1400" dirty="0">
                <a:latin typeface="Arial" charset="0"/>
              </a:rPr>
              <a:t> </a:t>
            </a:r>
            <a:r>
              <a:rPr lang="en-US" sz="1400" dirty="0">
                <a:solidFill>
                  <a:srgbClr val="3E049B"/>
                </a:solidFill>
                <a:latin typeface="Arial" charset="0"/>
              </a:rPr>
              <a:t>Bio-Link CC Day/BIO, </a:t>
            </a:r>
            <a:r>
              <a:rPr lang="en-US" sz="1400" dirty="0">
                <a:latin typeface="Arial" charset="0"/>
              </a:rPr>
              <a:t>Access Excellence, BIO, </a:t>
            </a:r>
            <a:r>
              <a:rPr lang="en-US" sz="1400" dirty="0">
                <a:solidFill>
                  <a:srgbClr val="3E049B"/>
                </a:solidFill>
                <a:latin typeface="Arial" charset="0"/>
              </a:rPr>
              <a:t>Bio-Link Forum,</a:t>
            </a:r>
            <a:r>
              <a:rPr lang="en-US" sz="1400" dirty="0">
                <a:latin typeface="Arial" charset="0"/>
              </a:rPr>
              <a:t> etc.)</a:t>
            </a:r>
          </a:p>
          <a:p>
            <a:pPr lvl="1" eaLnBrk="1" hangingPunct="1">
              <a:lnSpc>
                <a:spcPct val="90000"/>
              </a:lnSpc>
              <a:spcBef>
                <a:spcPct val="20000"/>
              </a:spcBef>
              <a:buFontTx/>
              <a:buChar char="–"/>
            </a:pPr>
            <a:r>
              <a:rPr lang="en-US" sz="1400" dirty="0">
                <a:latin typeface="Arial" charset="0"/>
              </a:rPr>
              <a:t>National (</a:t>
            </a:r>
            <a:r>
              <a:rPr lang="en-US" sz="1400" dirty="0">
                <a:solidFill>
                  <a:srgbClr val="3E049B"/>
                </a:solidFill>
                <a:latin typeface="Arial" charset="0"/>
              </a:rPr>
              <a:t>NSTA, NABT, Bio-Link***,</a:t>
            </a:r>
            <a:r>
              <a:rPr lang="en-US" sz="1400" dirty="0">
                <a:latin typeface="Arial" charset="0"/>
              </a:rPr>
              <a:t> </a:t>
            </a:r>
            <a:r>
              <a:rPr lang="en-US" sz="1400" dirty="0" err="1">
                <a:solidFill>
                  <a:srgbClr val="2E06CC"/>
                </a:solidFill>
                <a:latin typeface="Arial" charset="0"/>
              </a:rPr>
              <a:t>www.dnalc.org</a:t>
            </a:r>
            <a:r>
              <a:rPr lang="en-US" sz="1400" dirty="0"/>
              <a:t> </a:t>
            </a:r>
            <a:r>
              <a:rPr lang="en-US" sz="1400" dirty="0">
                <a:latin typeface="Arial" charset="0"/>
              </a:rPr>
              <a:t>, BIO, </a:t>
            </a:r>
            <a:r>
              <a:rPr lang="en-US" sz="1400" dirty="0">
                <a:solidFill>
                  <a:schemeClr val="accent2"/>
                </a:solidFill>
                <a:latin typeface="Arial" charset="0"/>
              </a:rPr>
              <a:t>SMBCP</a:t>
            </a:r>
            <a:r>
              <a:rPr lang="en-US" sz="1400" dirty="0">
                <a:solidFill>
                  <a:srgbClr val="3E049B"/>
                </a:solidFill>
                <a:latin typeface="Arial" charset="0"/>
              </a:rPr>
              <a:t>***</a:t>
            </a:r>
            <a:r>
              <a:rPr lang="en-US" sz="1400" dirty="0">
                <a:solidFill>
                  <a:schemeClr val="accent2"/>
                </a:solidFill>
                <a:latin typeface="Arial" charset="0"/>
              </a:rPr>
              <a:t>, </a:t>
            </a:r>
            <a:r>
              <a:rPr lang="en-US" sz="1400" dirty="0">
                <a:latin typeface="Arial" charset="0"/>
              </a:rPr>
              <a:t>etc.)</a:t>
            </a:r>
            <a:endParaRPr lang="en-US" sz="2000" b="1" dirty="0">
              <a:solidFill>
                <a:schemeClr val="accent2"/>
              </a:solidFill>
              <a:latin typeface="Arial" charset="0"/>
            </a:endParaRPr>
          </a:p>
          <a:p>
            <a:pPr eaLnBrk="1" hangingPunct="1">
              <a:lnSpc>
                <a:spcPct val="90000"/>
              </a:lnSpc>
              <a:spcBef>
                <a:spcPct val="20000"/>
              </a:spcBef>
              <a:buFontTx/>
              <a:buChar char="•"/>
            </a:pPr>
            <a:r>
              <a:rPr lang="en-US" sz="2000" b="1" dirty="0">
                <a:solidFill>
                  <a:srgbClr val="3E049B"/>
                </a:solidFill>
                <a:latin typeface="Arial" charset="0"/>
              </a:rPr>
              <a:t> Vendor websites and/or workshops</a:t>
            </a:r>
            <a:r>
              <a:rPr lang="en-US" sz="2000" dirty="0"/>
              <a:t> </a:t>
            </a:r>
          </a:p>
          <a:p>
            <a:pPr lvl="1" eaLnBrk="1" hangingPunct="1">
              <a:lnSpc>
                <a:spcPct val="90000"/>
              </a:lnSpc>
              <a:spcBef>
                <a:spcPct val="20000"/>
              </a:spcBef>
            </a:pPr>
            <a:r>
              <a:rPr lang="en-US" sz="1400" dirty="0"/>
              <a:t>- </a:t>
            </a:r>
            <a:r>
              <a:rPr lang="en-US" sz="1400" dirty="0" smtClean="0"/>
              <a:t>G-Biosciences’, </a:t>
            </a:r>
            <a:r>
              <a:rPr lang="en-US" sz="1400" dirty="0"/>
              <a:t>Carolina Biological, </a:t>
            </a:r>
            <a:r>
              <a:rPr lang="en-US" sz="1400" dirty="0" err="1"/>
              <a:t>Fotodyne</a:t>
            </a:r>
            <a:r>
              <a:rPr lang="en-US" sz="1400" dirty="0"/>
              <a:t>, </a:t>
            </a:r>
            <a:r>
              <a:rPr lang="en-US" sz="1400" dirty="0" err="1"/>
              <a:t>Edvotek</a:t>
            </a:r>
            <a:r>
              <a:rPr lang="en-US" sz="1400" dirty="0"/>
              <a:t>, Sigma, </a:t>
            </a:r>
            <a:r>
              <a:rPr lang="en-US" sz="1400" dirty="0" err="1"/>
              <a:t>BioRad</a:t>
            </a:r>
            <a:r>
              <a:rPr lang="en-US" sz="1400" dirty="0"/>
              <a:t>, etc.)</a:t>
            </a:r>
            <a:endParaRPr lang="en-US" sz="2000" dirty="0">
              <a:latin typeface="Arial" charset="0"/>
            </a:endParaRPr>
          </a:p>
          <a:p>
            <a:pPr lvl="1" eaLnBrk="1" hangingPunct="1">
              <a:lnSpc>
                <a:spcPct val="90000"/>
              </a:lnSpc>
              <a:spcBef>
                <a:spcPct val="20000"/>
              </a:spcBef>
            </a:pPr>
            <a:endParaRPr lang="en-US" sz="20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ChangeArrowheads="1"/>
          </p:cNvSpPr>
          <p:nvPr/>
        </p:nvSpPr>
        <p:spPr bwMode="auto">
          <a:xfrm>
            <a:off x="0" y="0"/>
            <a:ext cx="91440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0" hangingPunct="0"/>
            <a:r>
              <a:rPr kumimoji="1" lang="en-US" sz="3600">
                <a:latin typeface="Comic Sans MS" charset="0"/>
              </a:rPr>
              <a:t>This is the Age of Biotechnology</a:t>
            </a:r>
            <a:endParaRPr lang="en-US" sz="2000">
              <a:latin typeface="Arial" charset="0"/>
            </a:endParaRPr>
          </a:p>
        </p:txBody>
      </p:sp>
      <p:pic>
        <p:nvPicPr>
          <p:cNvPr id="16387" name="Picture 11" descr="&#10;spacer.gif                                                     000353DCPrettyWoman                    BCFB23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7937" cy="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23"/>
          <p:cNvSpPr txBox="1">
            <a:spLocks noChangeArrowheads="1"/>
          </p:cNvSpPr>
          <p:nvPr/>
        </p:nvSpPr>
        <p:spPr bwMode="auto">
          <a:xfrm>
            <a:off x="0" y="640080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a:latin typeface="Arial" charset="0"/>
              </a:rPr>
              <a:t>It is our responsibility to prepare our students for the business and science of biotechnology.</a:t>
            </a:r>
          </a:p>
        </p:txBody>
      </p:sp>
      <p:pic>
        <p:nvPicPr>
          <p:cNvPr id="16389" name="Picture 25" descr="1.tiff                                                         00067769PrettyWoman                    BF57A6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411288"/>
            <a:ext cx="6705600" cy="4951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90" name="Rectangle 27"/>
          <p:cNvSpPr>
            <a:spLocks noChangeArrowheads="1"/>
          </p:cNvSpPr>
          <p:nvPr/>
        </p:nvSpPr>
        <p:spPr bwMode="auto">
          <a:xfrm>
            <a:off x="609600" y="685800"/>
            <a:ext cx="792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dirty="0">
                <a:solidFill>
                  <a:srgbClr val="000000"/>
                </a:solidFill>
                <a:latin typeface="Arial" charset="0"/>
              </a:rPr>
              <a:t>According to the U.S. Bureau of Labor Statistics, by 2014, it is expected that there will be over 6.3 million jobs in science, engineering, and other technical trades.</a:t>
            </a:r>
            <a:endParaRPr lang="en-US" sz="2000" dirty="0">
              <a:solidFill>
                <a:srgbClr val="000000"/>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0" y="0"/>
            <a:ext cx="91440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kumimoji="1" lang="en-US" sz="3600">
                <a:latin typeface="Comic Sans MS" charset="0"/>
              </a:rPr>
              <a:t>What Kind of Support Is Needed?</a:t>
            </a:r>
            <a:endParaRPr kumimoji="1" lang="en-US" sz="4000">
              <a:solidFill>
                <a:srgbClr val="1C07FF"/>
              </a:solidFill>
              <a:latin typeface="Arial" charset="0"/>
            </a:endParaRPr>
          </a:p>
        </p:txBody>
      </p:sp>
      <p:sp>
        <p:nvSpPr>
          <p:cNvPr id="40963" name="Text Box 3"/>
          <p:cNvSpPr txBox="1">
            <a:spLocks noChangeArrowheads="1"/>
          </p:cNvSpPr>
          <p:nvPr/>
        </p:nvSpPr>
        <p:spPr bwMode="auto">
          <a:xfrm>
            <a:off x="457200" y="838200"/>
            <a:ext cx="70104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223838" indent="-223838" eaLnBrk="0" hangingPunct="0">
              <a:defRPr sz="2400">
                <a:solidFill>
                  <a:schemeClr val="tx1"/>
                </a:solidFill>
                <a:latin typeface="Times New Roman" charset="0"/>
                <a:ea typeface="ＭＳ Ｐゴシック" charset="0"/>
                <a:cs typeface="ＭＳ Ｐゴシック" charset="0"/>
              </a:defRPr>
            </a:lvl1pPr>
            <a:lvl2pPr marL="628650" indent="-1714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buClr>
                <a:schemeClr val="tx1"/>
              </a:buClr>
              <a:buFont typeface="Times" charset="0"/>
              <a:buChar char="•"/>
            </a:pPr>
            <a:r>
              <a:rPr kumimoji="1" lang="en-US" dirty="0">
                <a:latin typeface="Arial" charset="0"/>
              </a:rPr>
              <a:t>Financial</a:t>
            </a:r>
            <a:endParaRPr kumimoji="1" lang="en-US" sz="2000" dirty="0">
              <a:latin typeface="Arial" charset="0"/>
            </a:endParaRPr>
          </a:p>
          <a:p>
            <a:pPr lvl="1">
              <a:spcBef>
                <a:spcPct val="20000"/>
              </a:spcBef>
              <a:buClr>
                <a:schemeClr val="tx1"/>
              </a:buClr>
              <a:buFontTx/>
              <a:buChar char="–"/>
            </a:pPr>
            <a:r>
              <a:rPr kumimoji="1" lang="en-US" sz="2000" dirty="0">
                <a:latin typeface="Arial" charset="0"/>
              </a:rPr>
              <a:t> Books, Lab Manuals, CDs, etc.</a:t>
            </a:r>
          </a:p>
          <a:p>
            <a:pPr lvl="1">
              <a:spcBef>
                <a:spcPct val="20000"/>
              </a:spcBef>
              <a:buClr>
                <a:schemeClr val="tx1"/>
              </a:buClr>
              <a:buFontTx/>
              <a:buChar char="–"/>
            </a:pPr>
            <a:r>
              <a:rPr kumimoji="1" lang="en-US" sz="2000" dirty="0">
                <a:latin typeface="Arial" charset="0"/>
              </a:rPr>
              <a:t> Equipment/Supplies</a:t>
            </a:r>
          </a:p>
          <a:p>
            <a:pPr lvl="1">
              <a:spcBef>
                <a:spcPct val="20000"/>
              </a:spcBef>
              <a:buClr>
                <a:schemeClr val="tx1"/>
              </a:buClr>
              <a:buFontTx/>
              <a:buChar char="–"/>
            </a:pPr>
            <a:r>
              <a:rPr kumimoji="1" lang="en-US" sz="2000" dirty="0">
                <a:latin typeface="Arial" charset="0"/>
              </a:rPr>
              <a:t> Computers</a:t>
            </a:r>
          </a:p>
          <a:p>
            <a:pPr lvl="1">
              <a:spcBef>
                <a:spcPct val="20000"/>
              </a:spcBef>
              <a:buClr>
                <a:schemeClr val="tx1"/>
              </a:buClr>
              <a:buFontTx/>
              <a:buChar char="–"/>
            </a:pPr>
            <a:r>
              <a:rPr kumimoji="1" lang="en-US" sz="2000" dirty="0">
                <a:latin typeface="Arial" charset="0"/>
              </a:rPr>
              <a:t> Release Time, Field Trip $</a:t>
            </a:r>
          </a:p>
          <a:p>
            <a:pPr>
              <a:spcBef>
                <a:spcPct val="20000"/>
              </a:spcBef>
              <a:buClr>
                <a:schemeClr val="tx1"/>
              </a:buClr>
              <a:buFont typeface="Times" charset="0"/>
              <a:buChar char="•"/>
            </a:pPr>
            <a:r>
              <a:rPr kumimoji="1" lang="en-US" sz="2000" dirty="0">
                <a:latin typeface="Arial" charset="0"/>
              </a:rPr>
              <a:t> </a:t>
            </a:r>
            <a:r>
              <a:rPr kumimoji="1" lang="en-US" dirty="0">
                <a:latin typeface="Arial" charset="0"/>
              </a:rPr>
              <a:t>Curriculum</a:t>
            </a:r>
            <a:endParaRPr kumimoji="1" lang="en-US" sz="2000" dirty="0">
              <a:latin typeface="Arial" charset="0"/>
            </a:endParaRPr>
          </a:p>
          <a:p>
            <a:pPr lvl="1">
              <a:spcBef>
                <a:spcPct val="20000"/>
              </a:spcBef>
              <a:buClr>
                <a:schemeClr val="tx1"/>
              </a:buClr>
              <a:buFontTx/>
              <a:buChar char="–"/>
            </a:pPr>
            <a:r>
              <a:rPr kumimoji="1" lang="en-US" sz="2000" dirty="0">
                <a:latin typeface="Arial" charset="0"/>
              </a:rPr>
              <a:t> Books, Lab Manuals, CDs, etc.</a:t>
            </a:r>
          </a:p>
          <a:p>
            <a:pPr lvl="1">
              <a:spcBef>
                <a:spcPct val="20000"/>
              </a:spcBef>
              <a:buClr>
                <a:schemeClr val="tx1"/>
              </a:buClr>
              <a:buFontTx/>
              <a:buChar char="–"/>
            </a:pPr>
            <a:r>
              <a:rPr kumimoji="1" lang="en-US" sz="2000" dirty="0">
                <a:latin typeface="Arial" charset="0"/>
              </a:rPr>
              <a:t> Lab Facility</a:t>
            </a:r>
          </a:p>
          <a:p>
            <a:pPr lvl="1">
              <a:spcBef>
                <a:spcPct val="20000"/>
              </a:spcBef>
              <a:buClr>
                <a:schemeClr val="tx1"/>
              </a:buClr>
              <a:buFontTx/>
              <a:buChar char="–"/>
            </a:pPr>
            <a:r>
              <a:rPr kumimoji="1" lang="en-US" sz="2000" dirty="0">
                <a:latin typeface="Arial" charset="0"/>
              </a:rPr>
              <a:t> Workplace Experiences</a:t>
            </a:r>
          </a:p>
          <a:p>
            <a:pPr>
              <a:spcBef>
                <a:spcPct val="20000"/>
              </a:spcBef>
              <a:buClr>
                <a:schemeClr val="tx1"/>
              </a:buClr>
              <a:buFont typeface="Times" charset="0"/>
              <a:buChar char="•"/>
            </a:pPr>
            <a:r>
              <a:rPr kumimoji="1" lang="en-US" sz="2000" dirty="0">
                <a:latin typeface="Arial" charset="0"/>
              </a:rPr>
              <a:t> </a:t>
            </a:r>
            <a:r>
              <a:rPr kumimoji="1" lang="en-US" dirty="0">
                <a:latin typeface="Arial" charset="0"/>
              </a:rPr>
              <a:t>Moral</a:t>
            </a:r>
            <a:endParaRPr kumimoji="1" lang="en-US" sz="2000" dirty="0">
              <a:latin typeface="Arial" charset="0"/>
            </a:endParaRPr>
          </a:p>
          <a:p>
            <a:pPr lvl="1">
              <a:spcBef>
                <a:spcPct val="20000"/>
              </a:spcBef>
              <a:buClr>
                <a:schemeClr val="tx1"/>
              </a:buClr>
              <a:buFontTx/>
              <a:buChar char="–"/>
            </a:pPr>
            <a:r>
              <a:rPr kumimoji="1" lang="en-US" sz="2000" dirty="0">
                <a:latin typeface="Arial" charset="0"/>
              </a:rPr>
              <a:t> Reasonable expectations from Admin</a:t>
            </a:r>
          </a:p>
          <a:p>
            <a:pPr lvl="1">
              <a:spcBef>
                <a:spcPct val="20000"/>
              </a:spcBef>
              <a:buClr>
                <a:schemeClr val="tx1"/>
              </a:buClr>
              <a:buFontTx/>
              <a:buChar char="–"/>
            </a:pPr>
            <a:r>
              <a:rPr kumimoji="1" lang="en-US" sz="2000" dirty="0">
                <a:latin typeface="Arial" charset="0"/>
              </a:rPr>
              <a:t> From Counseling, Clerical, and Admin</a:t>
            </a:r>
          </a:p>
          <a:p>
            <a:pPr lvl="1" eaLnBrk="1" hangingPunct="1">
              <a:lnSpc>
                <a:spcPct val="90000"/>
              </a:lnSpc>
              <a:spcBef>
                <a:spcPct val="20000"/>
              </a:spcBef>
              <a:buClr>
                <a:schemeClr val="tx1"/>
              </a:buClr>
              <a:buFontTx/>
              <a:buChar char="–"/>
            </a:pPr>
            <a:r>
              <a:rPr lang="en-US" sz="2000" dirty="0">
                <a:latin typeface="Arial" charset="0"/>
              </a:rPr>
              <a:t> Designated Classroom</a:t>
            </a:r>
          </a:p>
          <a:p>
            <a:pPr lvl="1" eaLnBrk="1" hangingPunct="1">
              <a:lnSpc>
                <a:spcPct val="90000"/>
              </a:lnSpc>
              <a:spcBef>
                <a:spcPct val="20000"/>
              </a:spcBef>
              <a:buClr>
                <a:schemeClr val="tx1"/>
              </a:buClr>
              <a:buFontTx/>
              <a:buChar char="–"/>
            </a:pPr>
            <a:r>
              <a:rPr lang="en-US" sz="2000" dirty="0">
                <a:latin typeface="Arial" charset="0"/>
              </a:rPr>
              <a:t> Reasonable amount of Preps</a:t>
            </a:r>
          </a:p>
          <a:p>
            <a:pPr lvl="1" eaLnBrk="1" hangingPunct="1">
              <a:lnSpc>
                <a:spcPct val="90000"/>
              </a:lnSpc>
              <a:spcBef>
                <a:spcPct val="20000"/>
              </a:spcBef>
              <a:buClr>
                <a:schemeClr val="tx1"/>
              </a:buClr>
              <a:buFontTx/>
              <a:buChar char="–"/>
            </a:pPr>
            <a:r>
              <a:rPr lang="en-US" sz="2000" dirty="0">
                <a:latin typeface="Arial" charset="0"/>
              </a:rPr>
              <a:t> Reasonable amount of Students</a:t>
            </a:r>
          </a:p>
          <a:p>
            <a:pPr lvl="1" eaLnBrk="1" hangingPunct="1">
              <a:lnSpc>
                <a:spcPct val="90000"/>
              </a:lnSpc>
              <a:spcBef>
                <a:spcPct val="20000"/>
              </a:spcBef>
              <a:buClr>
                <a:schemeClr val="tx1"/>
              </a:buClr>
              <a:buFontTx/>
              <a:buChar char="–"/>
            </a:pPr>
            <a:r>
              <a:rPr lang="en-US" sz="2000" dirty="0">
                <a:latin typeface="Arial" charset="0"/>
              </a:rPr>
              <a:t> Reasonable Budget</a:t>
            </a:r>
          </a:p>
        </p:txBody>
      </p:sp>
      <p:sp>
        <p:nvSpPr>
          <p:cNvPr id="40964" name="Text Box 4"/>
          <p:cNvSpPr txBox="1">
            <a:spLocks noChangeArrowheads="1"/>
          </p:cNvSpPr>
          <p:nvPr/>
        </p:nvSpPr>
        <p:spPr bwMode="auto">
          <a:xfrm>
            <a:off x="4114800" y="14478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kumimoji="1" lang="en-US"/>
          </a:p>
        </p:txBody>
      </p:sp>
      <p:pic>
        <p:nvPicPr>
          <p:cNvPr id="40965" name="Picture 5" descr="DPI.EquilbColumn.JPG                                           0002134E&#10;LN's Titanium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990600"/>
            <a:ext cx="38862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Lab Photo-1                                                    00000012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75" y="3733800"/>
            <a:ext cx="29225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ph type="title"/>
          </p:nvPr>
        </p:nvSpPr>
        <p:spPr>
          <a:xfrm>
            <a:off x="0" y="0"/>
            <a:ext cx="9144000" cy="838200"/>
          </a:xfrm>
          <a:noFill/>
        </p:spPr>
        <p:txBody>
          <a:bodyPr lIns="92075" tIns="46038" rIns="92075" bIns="46038" anchor="b"/>
          <a:lstStyle/>
          <a:p>
            <a:pPr eaLnBrk="1" hangingPunct="1"/>
            <a:r>
              <a:rPr lang="en-US" sz="4000">
                <a:solidFill>
                  <a:schemeClr val="tx1"/>
                </a:solidFill>
                <a:latin typeface="Comic Sans MS" charset="0"/>
                <a:ea typeface="ＭＳ Ｐゴシック" charset="0"/>
                <a:cs typeface="ＭＳ Ｐゴシック" charset="0"/>
              </a:rPr>
              <a:t>Set-up an Advisory Committee</a:t>
            </a:r>
            <a:endParaRPr lang="en-US" sz="4800">
              <a:solidFill>
                <a:schemeClr val="tx1"/>
              </a:solidFill>
              <a:latin typeface="Comic Sans MS" charset="0"/>
              <a:ea typeface="ＭＳ Ｐゴシック" charset="0"/>
              <a:cs typeface="ＭＳ Ｐゴシック" charset="0"/>
            </a:endParaRPr>
          </a:p>
        </p:txBody>
      </p:sp>
      <p:sp>
        <p:nvSpPr>
          <p:cNvPr id="41987" name="Rectangle 3"/>
          <p:cNvSpPr>
            <a:spLocks noChangeArrowheads="1"/>
          </p:cNvSpPr>
          <p:nvPr>
            <p:ph type="body" idx="1"/>
          </p:nvPr>
        </p:nvSpPr>
        <p:spPr>
          <a:xfrm>
            <a:off x="304800" y="914400"/>
            <a:ext cx="8610600" cy="5562600"/>
          </a:xfrm>
          <a:noFill/>
        </p:spPr>
        <p:txBody>
          <a:bodyPr lIns="92075" tIns="46038" rIns="92075" bIns="46038"/>
          <a:lstStyle/>
          <a:p>
            <a:pPr marL="177800" indent="-177800" eaLnBrk="1" hangingPunct="1">
              <a:lnSpc>
                <a:spcPct val="90000"/>
              </a:lnSpc>
              <a:buFontTx/>
              <a:buNone/>
            </a:pPr>
            <a:r>
              <a:rPr lang="en-US" sz="1800">
                <a:solidFill>
                  <a:srgbClr val="3E049B"/>
                </a:solidFill>
                <a:latin typeface="Arial" charset="0"/>
                <a:ea typeface="ＭＳ Ｐゴシック" charset="0"/>
                <a:cs typeface="ＭＳ Ｐゴシック" charset="0"/>
              </a:rPr>
              <a:t>An Advisory Committee can help identify the needs, in regards to biotech education, of the student population and the local community.</a:t>
            </a:r>
          </a:p>
          <a:p>
            <a:pPr marL="177800" indent="-177800" eaLnBrk="1" hangingPunct="1">
              <a:lnSpc>
                <a:spcPct val="90000"/>
              </a:lnSpc>
              <a:buFontTx/>
              <a:buNone/>
            </a:pPr>
            <a:endParaRPr lang="en-US" sz="800">
              <a:solidFill>
                <a:srgbClr val="3E049B"/>
              </a:solidFill>
              <a:latin typeface="Arial" charset="0"/>
              <a:ea typeface="ＭＳ Ｐゴシック" charset="0"/>
              <a:cs typeface="ＭＳ Ｐゴシック" charset="0"/>
            </a:endParaRPr>
          </a:p>
          <a:p>
            <a:pPr marL="177800" indent="-177800" eaLnBrk="1" hangingPunct="1">
              <a:lnSpc>
                <a:spcPct val="90000"/>
              </a:lnSpc>
              <a:buFontTx/>
              <a:buNone/>
            </a:pPr>
            <a:r>
              <a:rPr lang="en-US" sz="1800">
                <a:solidFill>
                  <a:srgbClr val="3E049B"/>
                </a:solidFill>
                <a:latin typeface="Arial" charset="0"/>
                <a:ea typeface="ＭＳ Ｐゴシック" charset="0"/>
                <a:cs typeface="ＭＳ Ｐゴシック" charset="0"/>
              </a:rPr>
              <a:t>An Advisory Committee might include supportive people from the following areas:</a:t>
            </a:r>
            <a:endParaRPr lang="en-US" sz="1800">
              <a:latin typeface="Times New Roman" charset="0"/>
              <a:ea typeface="ＭＳ Ｐゴシック" charset="0"/>
              <a:cs typeface="ＭＳ Ｐゴシック" charset="0"/>
            </a:endParaRPr>
          </a:p>
          <a:p>
            <a:pPr marL="177800" indent="-177800" eaLnBrk="1" hangingPunct="1">
              <a:lnSpc>
                <a:spcPct val="90000"/>
              </a:lnSpc>
              <a:buFontTx/>
              <a:buNone/>
            </a:pPr>
            <a:endParaRPr lang="en-US" sz="1000">
              <a:latin typeface="Times New Roman" charset="0"/>
              <a:ea typeface="ＭＳ Ｐゴシック" charset="0"/>
              <a:cs typeface="ＭＳ Ｐゴシック" charset="0"/>
            </a:endParaRPr>
          </a:p>
          <a:p>
            <a:pPr marL="177800" indent="-177800" eaLnBrk="1" hangingPunct="1">
              <a:lnSpc>
                <a:spcPct val="90000"/>
              </a:lnSpc>
            </a:pPr>
            <a:r>
              <a:rPr lang="en-US" sz="2400">
                <a:latin typeface="Times New Roman" charset="0"/>
                <a:ea typeface="ＭＳ Ｐゴシック" charset="0"/>
                <a:cs typeface="ＭＳ Ｐゴシック" charset="0"/>
              </a:rPr>
              <a:t>1-2 more science teachers</a:t>
            </a:r>
          </a:p>
          <a:p>
            <a:pPr marL="177800" indent="-177800" eaLnBrk="1" hangingPunct="1">
              <a:lnSpc>
                <a:spcPct val="90000"/>
              </a:lnSpc>
            </a:pPr>
            <a:r>
              <a:rPr lang="en-US" sz="2400">
                <a:latin typeface="Times New Roman" charset="0"/>
                <a:ea typeface="ＭＳ Ｐゴシック" charset="0"/>
                <a:cs typeface="ＭＳ Ｐゴシック" charset="0"/>
              </a:rPr>
              <a:t>1-2 teachers of other disciplines</a:t>
            </a:r>
          </a:p>
          <a:p>
            <a:pPr marL="177800" indent="-177800" eaLnBrk="1" hangingPunct="1">
              <a:lnSpc>
                <a:spcPct val="90000"/>
              </a:lnSpc>
            </a:pPr>
            <a:r>
              <a:rPr lang="en-US" sz="2400">
                <a:latin typeface="Times New Roman" charset="0"/>
                <a:ea typeface="ＭＳ Ｐゴシック" charset="0"/>
                <a:cs typeface="ＭＳ Ｐゴシック" charset="0"/>
              </a:rPr>
              <a:t>1-2 instructors from CC programs</a:t>
            </a:r>
          </a:p>
          <a:p>
            <a:pPr marL="177800" indent="-177800" eaLnBrk="1" hangingPunct="1">
              <a:lnSpc>
                <a:spcPct val="90000"/>
              </a:lnSpc>
            </a:pPr>
            <a:r>
              <a:rPr lang="en-US" sz="2400">
                <a:latin typeface="Times New Roman" charset="0"/>
                <a:ea typeface="ＭＳ Ｐゴシック" charset="0"/>
                <a:cs typeface="ＭＳ Ｐゴシック" charset="0"/>
              </a:rPr>
              <a:t>2-3 students</a:t>
            </a:r>
          </a:p>
          <a:p>
            <a:pPr marL="177800" indent="-177800" eaLnBrk="1" hangingPunct="1">
              <a:lnSpc>
                <a:spcPct val="90000"/>
              </a:lnSpc>
            </a:pPr>
            <a:r>
              <a:rPr lang="en-US" sz="2400">
                <a:latin typeface="Times New Roman" charset="0"/>
                <a:ea typeface="ＭＳ Ｐゴシック" charset="0"/>
                <a:cs typeface="ＭＳ Ｐゴシック" charset="0"/>
              </a:rPr>
              <a:t>Counselor(s)</a:t>
            </a:r>
          </a:p>
          <a:p>
            <a:pPr marL="177800" indent="-177800" eaLnBrk="1" hangingPunct="1">
              <a:lnSpc>
                <a:spcPct val="90000"/>
              </a:lnSpc>
            </a:pPr>
            <a:r>
              <a:rPr lang="en-US" sz="2400">
                <a:latin typeface="Times New Roman" charset="0"/>
                <a:ea typeface="ＭＳ Ｐゴシック" charset="0"/>
                <a:cs typeface="ＭＳ Ｐゴシック" charset="0"/>
              </a:rPr>
              <a:t>Site Administrator (Principal or AP)</a:t>
            </a:r>
          </a:p>
          <a:p>
            <a:pPr marL="177800" indent="-177800" eaLnBrk="1" hangingPunct="1">
              <a:lnSpc>
                <a:spcPct val="90000"/>
              </a:lnSpc>
            </a:pPr>
            <a:r>
              <a:rPr lang="en-US" sz="2400">
                <a:latin typeface="Times New Roman" charset="0"/>
                <a:ea typeface="ＭＳ Ｐゴシック" charset="0"/>
                <a:cs typeface="ＭＳ Ｐゴシック" charset="0"/>
              </a:rPr>
              <a:t>District Administrator</a:t>
            </a:r>
          </a:p>
          <a:p>
            <a:pPr marL="177800" indent="-177800" eaLnBrk="1" hangingPunct="1">
              <a:lnSpc>
                <a:spcPct val="90000"/>
              </a:lnSpc>
            </a:pPr>
            <a:r>
              <a:rPr lang="en-US" sz="2400">
                <a:latin typeface="Times New Roman" charset="0"/>
                <a:ea typeface="ＭＳ Ｐゴシック" charset="0"/>
                <a:cs typeface="ＭＳ Ｐゴシック" charset="0"/>
              </a:rPr>
              <a:t>1-2 Parents (PTA/PTO/Booster)</a:t>
            </a:r>
          </a:p>
          <a:p>
            <a:pPr marL="177800" indent="-177800" eaLnBrk="1" hangingPunct="1">
              <a:lnSpc>
                <a:spcPct val="90000"/>
              </a:lnSpc>
            </a:pPr>
            <a:r>
              <a:rPr lang="en-US" sz="2400">
                <a:latin typeface="Times New Roman" charset="0"/>
                <a:ea typeface="ＭＳ Ｐゴシック" charset="0"/>
                <a:cs typeface="ＭＳ Ｐゴシック" charset="0"/>
              </a:rPr>
              <a:t>2-4 Industry Members (RAs, Scientists, HR, Administration)</a:t>
            </a:r>
          </a:p>
          <a:p>
            <a:pPr marL="177800" indent="-177800" eaLnBrk="1" hangingPunct="1">
              <a:lnSpc>
                <a:spcPct val="90000"/>
              </a:lnSpc>
            </a:pPr>
            <a:r>
              <a:rPr lang="en-US" sz="2400">
                <a:latin typeface="Times New Roman" charset="0"/>
                <a:ea typeface="ＭＳ Ｐゴシック" charset="0"/>
                <a:cs typeface="ＭＳ Ｐゴシック" charset="0"/>
              </a:rPr>
              <a:t>2-3 Business Community (Rotary, Chamber of Commerce, etc.)</a:t>
            </a:r>
          </a:p>
          <a:p>
            <a:pPr marL="177800" indent="-177800" eaLnBrk="1" hangingPunct="1">
              <a:lnSpc>
                <a:spcPct val="90000"/>
              </a:lnSpc>
            </a:pPr>
            <a:r>
              <a:rPr lang="en-US" sz="2400">
                <a:latin typeface="Times New Roman" charset="0"/>
                <a:ea typeface="ＭＳ Ｐゴシック" charset="0"/>
                <a:cs typeface="ＭＳ Ｐゴシック" charset="0"/>
              </a:rPr>
              <a:t>Other related Community Members (Police, Forensic Scientists)</a:t>
            </a:r>
            <a:endParaRPr lang="en-US" sz="1400">
              <a:latin typeface="Times New Roman" charset="0"/>
              <a:ea typeface="ＭＳ Ｐゴシック" charset="0"/>
              <a:cs typeface="ＭＳ Ｐゴシック" charset="0"/>
            </a:endParaRPr>
          </a:p>
        </p:txBody>
      </p:sp>
      <p:sp>
        <p:nvSpPr>
          <p:cNvPr id="41988" name="Text Box 4"/>
          <p:cNvSpPr txBox="1">
            <a:spLocks noChangeArrowheads="1"/>
          </p:cNvSpPr>
          <p:nvPr/>
        </p:nvSpPr>
        <p:spPr bwMode="auto">
          <a:xfrm>
            <a:off x="8061325" y="4937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latin typeface="Times" charset="0"/>
            </a:endParaRPr>
          </a:p>
        </p:txBody>
      </p:sp>
      <p:pic>
        <p:nvPicPr>
          <p:cNvPr id="41989" name="Picture 5" descr="retakeFig3_18_Multich#94D16.jpg                                000353DCPrettyWoman                    BCFB23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86000"/>
            <a:ext cx="34290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ph type="title"/>
          </p:nvPr>
        </p:nvSpPr>
        <p:spPr>
          <a:xfrm>
            <a:off x="457200" y="0"/>
            <a:ext cx="8686800" cy="762000"/>
          </a:xfrm>
          <a:noFill/>
        </p:spPr>
        <p:txBody>
          <a:bodyPr lIns="92075" tIns="46038" rIns="92075" bIns="46038" anchor="b"/>
          <a:lstStyle/>
          <a:p>
            <a:pPr eaLnBrk="1" hangingPunct="1"/>
            <a:r>
              <a:rPr lang="en-US" sz="3600">
                <a:solidFill>
                  <a:schemeClr val="tx1"/>
                </a:solidFill>
                <a:latin typeface="Comic Sans MS" charset="0"/>
                <a:ea typeface="ＭＳ Ｐゴシック" charset="0"/>
                <a:cs typeface="ＭＳ Ｐゴシック" charset="0"/>
              </a:rPr>
              <a:t>Potential Partners/Internship Sites</a:t>
            </a:r>
            <a:endParaRPr lang="en-US">
              <a:latin typeface="Times New Roman" charset="0"/>
              <a:ea typeface="ＭＳ Ｐゴシック" charset="0"/>
              <a:cs typeface="ＭＳ Ｐゴシック" charset="0"/>
            </a:endParaRPr>
          </a:p>
        </p:txBody>
      </p:sp>
      <p:sp>
        <p:nvSpPr>
          <p:cNvPr id="43011" name="Rectangle 3"/>
          <p:cNvSpPr>
            <a:spLocks noChangeArrowheads="1"/>
          </p:cNvSpPr>
          <p:nvPr>
            <p:ph type="body" idx="1"/>
          </p:nvPr>
        </p:nvSpPr>
        <p:spPr>
          <a:xfrm>
            <a:off x="609600" y="762000"/>
            <a:ext cx="5181600" cy="6096000"/>
          </a:xfrm>
          <a:noFill/>
        </p:spPr>
        <p:txBody>
          <a:bodyPr lIns="92075" tIns="46038" rIns="92075" bIns="46038"/>
          <a:lstStyle/>
          <a:p>
            <a:pPr marL="177800" indent="-177800" eaLnBrk="1" hangingPunct="1">
              <a:lnSpc>
                <a:spcPct val="90000"/>
              </a:lnSpc>
            </a:pPr>
            <a:r>
              <a:rPr lang="en-US" sz="1800">
                <a:solidFill>
                  <a:srgbClr val="3E049B"/>
                </a:solidFill>
                <a:latin typeface="Times New Roman" charset="0"/>
                <a:ea typeface="ＭＳ Ｐゴシック" charset="0"/>
                <a:cs typeface="ＭＳ Ｐゴシック" charset="0"/>
              </a:rPr>
              <a:t>Corporate/Industry Labs</a:t>
            </a:r>
            <a:r>
              <a:rPr lang="en-US" sz="1400">
                <a:latin typeface="Times New Roman" charset="0"/>
                <a:ea typeface="ＭＳ Ｐゴシック" charset="0"/>
                <a:cs typeface="ＭＳ Ｐゴシック" charset="0"/>
              </a:rPr>
              <a:t> (large and small)</a:t>
            </a:r>
          </a:p>
          <a:p>
            <a:pPr marL="576263" lvl="1" indent="-236538" eaLnBrk="1" hangingPunct="1">
              <a:lnSpc>
                <a:spcPct val="90000"/>
              </a:lnSpc>
            </a:pPr>
            <a:r>
              <a:rPr lang="en-US" sz="1800">
                <a:latin typeface="Times New Roman" charset="0"/>
                <a:ea typeface="ＭＳ Ｐゴシック" charset="0"/>
              </a:rPr>
              <a:t>Pharmaceuticals R&amp;D, Manufacturing, QC </a:t>
            </a:r>
          </a:p>
          <a:p>
            <a:pPr marL="576263" lvl="1" indent="-236538" eaLnBrk="1" hangingPunct="1">
              <a:lnSpc>
                <a:spcPct val="90000"/>
              </a:lnSpc>
            </a:pPr>
            <a:r>
              <a:rPr lang="en-US" sz="1800">
                <a:latin typeface="Times New Roman" charset="0"/>
                <a:ea typeface="ＭＳ Ｐゴシック" charset="0"/>
              </a:rPr>
              <a:t>Industrial R&amp;D, Manufacturing, QC</a:t>
            </a:r>
          </a:p>
          <a:p>
            <a:pPr marL="576263" lvl="1" indent="-236538" eaLnBrk="1" hangingPunct="1">
              <a:lnSpc>
                <a:spcPct val="90000"/>
              </a:lnSpc>
            </a:pPr>
            <a:r>
              <a:rPr lang="en-US" sz="1800">
                <a:latin typeface="Times New Roman" charset="0"/>
                <a:ea typeface="ＭＳ Ｐゴシック" charset="0"/>
              </a:rPr>
              <a:t>Instrumentation R&amp;D, Manufacturing, QC</a:t>
            </a:r>
          </a:p>
          <a:p>
            <a:pPr marL="576263" lvl="1" indent="-236538" eaLnBrk="1" hangingPunct="1">
              <a:lnSpc>
                <a:spcPct val="90000"/>
              </a:lnSpc>
            </a:pPr>
            <a:r>
              <a:rPr lang="en-US" sz="1800">
                <a:latin typeface="Times New Roman" charset="0"/>
                <a:ea typeface="ＭＳ Ｐゴシック" charset="0"/>
              </a:rPr>
              <a:t>Greenhouses</a:t>
            </a:r>
            <a:endParaRPr lang="en-US" sz="1200">
              <a:latin typeface="Times New Roman" charset="0"/>
              <a:ea typeface="ＭＳ Ｐゴシック" charset="0"/>
            </a:endParaRPr>
          </a:p>
          <a:p>
            <a:pPr marL="177800" indent="-177800" eaLnBrk="1" hangingPunct="1">
              <a:lnSpc>
                <a:spcPct val="90000"/>
              </a:lnSpc>
            </a:pPr>
            <a:r>
              <a:rPr lang="en-US" sz="1800">
                <a:solidFill>
                  <a:srgbClr val="3E049B"/>
                </a:solidFill>
                <a:latin typeface="Times New Roman" charset="0"/>
                <a:ea typeface="ＭＳ Ｐゴシック" charset="0"/>
                <a:cs typeface="ＭＳ Ｐゴシック" charset="0"/>
              </a:rPr>
              <a:t>Government Funded Agencies/Labs</a:t>
            </a:r>
            <a:r>
              <a:rPr lang="en-US" sz="1400">
                <a:latin typeface="Times New Roman" charset="0"/>
                <a:ea typeface="ＭＳ Ｐゴシック" charset="0"/>
                <a:cs typeface="ＭＳ Ｐゴシック" charset="0"/>
              </a:rPr>
              <a:t> </a:t>
            </a:r>
          </a:p>
          <a:p>
            <a:pPr marL="576263" lvl="1" indent="-236538" eaLnBrk="1" hangingPunct="1">
              <a:lnSpc>
                <a:spcPct val="90000"/>
              </a:lnSpc>
            </a:pPr>
            <a:r>
              <a:rPr lang="en-US" sz="1800">
                <a:latin typeface="Times New Roman" charset="0"/>
                <a:ea typeface="ＭＳ Ｐゴシック" charset="0"/>
              </a:rPr>
              <a:t>US Fish &amp; Wildlife</a:t>
            </a:r>
          </a:p>
          <a:p>
            <a:pPr marL="576263" lvl="1" indent="-236538" eaLnBrk="1" hangingPunct="1">
              <a:lnSpc>
                <a:spcPct val="90000"/>
              </a:lnSpc>
            </a:pPr>
            <a:r>
              <a:rPr lang="en-US" sz="1800">
                <a:latin typeface="Times New Roman" charset="0"/>
                <a:ea typeface="ＭＳ Ｐゴシック" charset="0"/>
              </a:rPr>
              <a:t>County/City Forensics </a:t>
            </a:r>
          </a:p>
          <a:p>
            <a:pPr marL="576263" lvl="1" indent="-236538" eaLnBrk="1" hangingPunct="1">
              <a:lnSpc>
                <a:spcPct val="90000"/>
              </a:lnSpc>
            </a:pPr>
            <a:r>
              <a:rPr lang="en-US" sz="1800">
                <a:latin typeface="Times New Roman" charset="0"/>
                <a:ea typeface="ＭＳ Ｐゴシック" charset="0"/>
              </a:rPr>
              <a:t>NIH, Salk, Scripps </a:t>
            </a:r>
          </a:p>
          <a:p>
            <a:pPr marL="576263" lvl="1" indent="-236538" eaLnBrk="1" hangingPunct="1">
              <a:lnSpc>
                <a:spcPct val="90000"/>
              </a:lnSpc>
            </a:pPr>
            <a:r>
              <a:rPr lang="en-US" sz="1800">
                <a:latin typeface="Times New Roman" charset="0"/>
                <a:ea typeface="ＭＳ Ｐゴシック" charset="0"/>
              </a:rPr>
              <a:t>DOE</a:t>
            </a:r>
          </a:p>
          <a:p>
            <a:pPr marL="576263" lvl="1" indent="-236538" eaLnBrk="1" hangingPunct="1">
              <a:lnSpc>
                <a:spcPct val="90000"/>
              </a:lnSpc>
            </a:pPr>
            <a:r>
              <a:rPr lang="en-US" sz="1800">
                <a:latin typeface="Times New Roman" charset="0"/>
                <a:ea typeface="ＭＳ Ｐゴシック" charset="0"/>
              </a:rPr>
              <a:t>State Division of Forestry</a:t>
            </a:r>
            <a:endParaRPr lang="en-US" sz="1200">
              <a:latin typeface="Times New Roman" charset="0"/>
              <a:ea typeface="ＭＳ Ｐゴシック" charset="0"/>
            </a:endParaRPr>
          </a:p>
          <a:p>
            <a:pPr marL="177800" indent="-177800" eaLnBrk="1" hangingPunct="1">
              <a:lnSpc>
                <a:spcPct val="90000"/>
              </a:lnSpc>
            </a:pPr>
            <a:r>
              <a:rPr lang="en-US" sz="1800">
                <a:solidFill>
                  <a:srgbClr val="3E049B"/>
                </a:solidFill>
                <a:latin typeface="Times New Roman" charset="0"/>
                <a:ea typeface="ＭＳ Ｐゴシック" charset="0"/>
                <a:cs typeface="ＭＳ Ｐゴシック" charset="0"/>
              </a:rPr>
              <a:t>Academic Labs</a:t>
            </a:r>
            <a:r>
              <a:rPr lang="en-US" sz="1400">
                <a:latin typeface="Times New Roman" charset="0"/>
                <a:ea typeface="ＭＳ Ｐゴシック" charset="0"/>
                <a:cs typeface="ＭＳ Ｐゴシック" charset="0"/>
              </a:rPr>
              <a:t> </a:t>
            </a:r>
            <a:endParaRPr lang="en-US" sz="1000">
              <a:latin typeface="Times New Roman" charset="0"/>
              <a:ea typeface="ＭＳ Ｐゴシック" charset="0"/>
              <a:cs typeface="ＭＳ Ｐゴシック" charset="0"/>
            </a:endParaRPr>
          </a:p>
          <a:p>
            <a:pPr marL="576263" lvl="1" indent="-236538" eaLnBrk="1" hangingPunct="1">
              <a:lnSpc>
                <a:spcPct val="90000"/>
              </a:lnSpc>
            </a:pPr>
            <a:r>
              <a:rPr lang="en-US" sz="1800">
                <a:latin typeface="Times New Roman" charset="0"/>
                <a:ea typeface="ＭＳ Ｐゴシック" charset="0"/>
              </a:rPr>
              <a:t>University/College Labs </a:t>
            </a:r>
          </a:p>
          <a:p>
            <a:pPr marL="576263" lvl="1" indent="-236538" eaLnBrk="1" hangingPunct="1">
              <a:lnSpc>
                <a:spcPct val="90000"/>
              </a:lnSpc>
            </a:pPr>
            <a:r>
              <a:rPr lang="en-US" sz="1800">
                <a:latin typeface="Times New Roman" charset="0"/>
                <a:ea typeface="ＭＳ Ｐゴシック" charset="0"/>
              </a:rPr>
              <a:t>Medical Schools</a:t>
            </a:r>
          </a:p>
          <a:p>
            <a:pPr marL="576263" lvl="1" indent="-236538" eaLnBrk="1" hangingPunct="1">
              <a:lnSpc>
                <a:spcPct val="90000"/>
              </a:lnSpc>
            </a:pPr>
            <a:r>
              <a:rPr lang="en-US" sz="1800">
                <a:latin typeface="Times New Roman" charset="0"/>
                <a:ea typeface="ＭＳ Ｐゴシック" charset="0"/>
              </a:rPr>
              <a:t>Dental Schools</a:t>
            </a:r>
            <a:endParaRPr lang="en-US" sz="1200">
              <a:latin typeface="Times New Roman" charset="0"/>
              <a:ea typeface="ＭＳ Ｐゴシック" charset="0"/>
            </a:endParaRPr>
          </a:p>
          <a:p>
            <a:pPr marL="177800" indent="-177800" eaLnBrk="1" hangingPunct="1">
              <a:lnSpc>
                <a:spcPct val="90000"/>
              </a:lnSpc>
            </a:pPr>
            <a:r>
              <a:rPr lang="en-US" sz="1800">
                <a:solidFill>
                  <a:srgbClr val="3E049B"/>
                </a:solidFill>
                <a:latin typeface="Times New Roman" charset="0"/>
                <a:ea typeface="ＭＳ Ｐゴシック" charset="0"/>
                <a:cs typeface="ＭＳ Ｐゴシック" charset="0"/>
              </a:rPr>
              <a:t>Medical Facilities</a:t>
            </a:r>
            <a:r>
              <a:rPr lang="en-US" sz="1400">
                <a:latin typeface="Times New Roman" charset="0"/>
                <a:ea typeface="ＭＳ Ｐゴシック" charset="0"/>
                <a:cs typeface="ＭＳ Ｐゴシック" charset="0"/>
              </a:rPr>
              <a:t> </a:t>
            </a:r>
            <a:endParaRPr lang="en-US" sz="1000">
              <a:latin typeface="Times New Roman" charset="0"/>
              <a:ea typeface="ＭＳ Ｐゴシック" charset="0"/>
              <a:cs typeface="ＭＳ Ｐゴシック" charset="0"/>
            </a:endParaRPr>
          </a:p>
          <a:p>
            <a:pPr marL="576263" lvl="1" indent="-236538" eaLnBrk="1" hangingPunct="1">
              <a:lnSpc>
                <a:spcPct val="90000"/>
              </a:lnSpc>
            </a:pPr>
            <a:r>
              <a:rPr lang="en-US" sz="1800">
                <a:latin typeface="Times New Roman" charset="0"/>
                <a:ea typeface="ＭＳ Ｐゴシック" charset="0"/>
              </a:rPr>
              <a:t>Hospitals</a:t>
            </a:r>
          </a:p>
          <a:p>
            <a:pPr marL="576263" lvl="1" indent="-236538" eaLnBrk="1" hangingPunct="1">
              <a:lnSpc>
                <a:spcPct val="90000"/>
              </a:lnSpc>
            </a:pPr>
            <a:r>
              <a:rPr lang="en-US" sz="1800">
                <a:latin typeface="Times New Roman" charset="0"/>
                <a:ea typeface="ＭＳ Ｐゴシック" charset="0"/>
              </a:rPr>
              <a:t>Clinical Labs</a:t>
            </a:r>
          </a:p>
          <a:p>
            <a:pPr marL="576263" lvl="1" indent="-236538" eaLnBrk="1" hangingPunct="1">
              <a:lnSpc>
                <a:spcPct val="90000"/>
              </a:lnSpc>
            </a:pPr>
            <a:r>
              <a:rPr lang="en-US" sz="1800">
                <a:latin typeface="Times New Roman" charset="0"/>
                <a:ea typeface="ＭＳ Ｐゴシック" charset="0"/>
              </a:rPr>
              <a:t>Pharmacies</a:t>
            </a:r>
            <a:endParaRPr lang="en-US" sz="1200">
              <a:latin typeface="Times New Roman" charset="0"/>
              <a:ea typeface="ＭＳ Ｐゴシック" charset="0"/>
            </a:endParaRPr>
          </a:p>
        </p:txBody>
      </p:sp>
      <p:sp>
        <p:nvSpPr>
          <p:cNvPr id="43012" name="Text Box 4"/>
          <p:cNvSpPr txBox="1">
            <a:spLocks noChangeArrowheads="1"/>
          </p:cNvSpPr>
          <p:nvPr/>
        </p:nvSpPr>
        <p:spPr bwMode="auto">
          <a:xfrm>
            <a:off x="8061325" y="4937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latin typeface="Times" charset="0"/>
            </a:endParaRPr>
          </a:p>
        </p:txBody>
      </p:sp>
      <p:pic>
        <p:nvPicPr>
          <p:cNvPr id="43013" name="Picture 5" descr="GenencorFermentationED.tif                                     00090DF2PrettyWoman                    BCFB23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819400"/>
            <a:ext cx="4876800"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rtners_07.gif                                                00067F98PrettyWoman                    BF57A6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90600"/>
            <a:ext cx="6196013"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0"/>
            <a:ext cx="9144000" cy="1066800"/>
          </a:xfrm>
        </p:spPr>
        <p:txBody>
          <a:bodyPr/>
          <a:lstStyle/>
          <a:p>
            <a:pPr eaLnBrk="1" hangingPunct="1"/>
            <a:r>
              <a:rPr lang="en-US" sz="3600">
                <a:latin typeface="Comic Sans MS" charset="0"/>
                <a:ea typeface="ＭＳ Ｐゴシック" charset="0"/>
                <a:cs typeface="ＭＳ Ｐゴシック" charset="0"/>
              </a:rPr>
              <a:t>Academic and Industry Partners</a:t>
            </a:r>
            <a:endParaRPr lang="en-US">
              <a:latin typeface="Times New Roman"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152400"/>
            <a:ext cx="9144000" cy="1066800"/>
          </a:xfrm>
        </p:spPr>
        <p:txBody>
          <a:bodyPr/>
          <a:lstStyle/>
          <a:p>
            <a:pPr eaLnBrk="1" hangingPunct="1"/>
            <a:r>
              <a:rPr lang="en-US" sz="3600">
                <a:solidFill>
                  <a:schemeClr val="tx1"/>
                </a:solidFill>
                <a:latin typeface="Comic Sans MS" charset="0"/>
                <a:ea typeface="ＭＳ Ｐゴシック" charset="0"/>
                <a:cs typeface="ＭＳ Ｐゴシック" charset="0"/>
              </a:rPr>
              <a:t>To Find Biotechnology Institutions in Your Area: go to www.bio.org</a:t>
            </a:r>
            <a:endParaRPr lang="en-US" sz="3600">
              <a:solidFill>
                <a:schemeClr val="bg1"/>
              </a:solidFill>
              <a:latin typeface="Comic Sans MS" charset="0"/>
              <a:ea typeface="ＭＳ Ｐゴシック" charset="0"/>
              <a:cs typeface="ＭＳ Ｐゴシック" charset="0"/>
            </a:endParaRPr>
          </a:p>
        </p:txBody>
      </p:sp>
      <p:pic>
        <p:nvPicPr>
          <p:cNvPr id="45059" name="Picture 5" descr="3.tiff                                                         000E0110Pretty Woman                   BF57A6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57313"/>
            <a:ext cx="6553200" cy="53689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5060" name="Line 6"/>
          <p:cNvSpPr>
            <a:spLocks noChangeShapeType="1"/>
          </p:cNvSpPr>
          <p:nvPr/>
        </p:nvSpPr>
        <p:spPr bwMode="auto">
          <a:xfrm flipH="1" flipV="1">
            <a:off x="6248400" y="2057400"/>
            <a:ext cx="18288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61" name="Line 7"/>
          <p:cNvSpPr>
            <a:spLocks noChangeShapeType="1"/>
          </p:cNvSpPr>
          <p:nvPr/>
        </p:nvSpPr>
        <p:spPr bwMode="auto">
          <a:xfrm>
            <a:off x="2209800" y="3276600"/>
            <a:ext cx="243840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791200" y="1752600"/>
            <a:ext cx="3352800" cy="1143000"/>
          </a:xfrm>
        </p:spPr>
        <p:txBody>
          <a:bodyPr/>
          <a:lstStyle/>
          <a:p>
            <a:pPr eaLnBrk="1" hangingPunct="1"/>
            <a:r>
              <a:rPr lang="en-US" sz="3600">
                <a:solidFill>
                  <a:schemeClr val="tx1"/>
                </a:solidFill>
                <a:latin typeface="Comic Sans MS" charset="0"/>
                <a:ea typeface="ＭＳ Ｐゴシック" charset="0"/>
                <a:cs typeface="ＭＳ Ｐゴシック" charset="0"/>
              </a:rPr>
              <a:t>For Example: Georgia…</a:t>
            </a:r>
            <a:endParaRPr lang="en-US" sz="3600">
              <a:solidFill>
                <a:schemeClr val="bg1"/>
              </a:solidFill>
              <a:latin typeface="Comic Sans MS" charset="0"/>
              <a:ea typeface="ＭＳ Ｐゴシック" charset="0"/>
              <a:cs typeface="ＭＳ Ｐゴシック" charset="0"/>
            </a:endParaRPr>
          </a:p>
        </p:txBody>
      </p:sp>
      <p:sp>
        <p:nvSpPr>
          <p:cNvPr id="46083" name="Rectangle 3"/>
          <p:cNvSpPr>
            <a:spLocks noChangeArrowheads="1"/>
          </p:cNvSpPr>
          <p:nvPr/>
        </p:nvSpPr>
        <p:spPr bwMode="auto">
          <a:xfrm>
            <a:off x="5562600" y="228600"/>
            <a:ext cx="3581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174625" indent="-174625" algn="ctr">
              <a:lnSpc>
                <a:spcPct val="90000"/>
              </a:lnSpc>
              <a:spcBef>
                <a:spcPct val="20000"/>
              </a:spcBef>
            </a:pPr>
            <a:r>
              <a:rPr lang="en-US" sz="2000"/>
              <a:t>http://www.bio.org, click on Members Directory, click on </a:t>
            </a:r>
            <a:r>
              <a:rPr lang="ja-JP" altLang="en-US" sz="2000"/>
              <a:t>“</a:t>
            </a:r>
            <a:r>
              <a:rPr lang="en-US" sz="2000"/>
              <a:t>By US State</a:t>
            </a:r>
            <a:r>
              <a:rPr lang="ja-JP" altLang="en-US" sz="2000"/>
              <a:t>”</a:t>
            </a:r>
            <a:endParaRPr lang="en-US" sz="1400"/>
          </a:p>
          <a:p>
            <a:pPr marL="174625" indent="-174625">
              <a:spcBef>
                <a:spcPct val="20000"/>
              </a:spcBef>
              <a:buFontTx/>
              <a:buChar char="•"/>
            </a:pPr>
            <a:endParaRPr lang="en-US" sz="1400"/>
          </a:p>
          <a:p>
            <a:pPr marL="174625" indent="-174625">
              <a:spcBef>
                <a:spcPct val="20000"/>
              </a:spcBef>
              <a:buFontTx/>
              <a:buChar char="•"/>
            </a:pPr>
            <a:endParaRPr lang="en-US" sz="1600"/>
          </a:p>
        </p:txBody>
      </p:sp>
      <p:sp>
        <p:nvSpPr>
          <p:cNvPr id="46084" name="Line 5"/>
          <p:cNvSpPr>
            <a:spLocks noChangeShapeType="1"/>
          </p:cNvSpPr>
          <p:nvPr/>
        </p:nvSpPr>
        <p:spPr bwMode="auto">
          <a:xfrm>
            <a:off x="5486400" y="4267200"/>
            <a:ext cx="3429000" cy="0"/>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085" name="Text Box 7"/>
          <p:cNvSpPr txBox="1">
            <a:spLocks noChangeArrowheads="1"/>
          </p:cNvSpPr>
          <p:nvPr/>
        </p:nvSpPr>
        <p:spPr bwMode="auto">
          <a:xfrm>
            <a:off x="6248400" y="5334000"/>
            <a:ext cx="2133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333333"/>
                </a:solidFill>
                <a:latin typeface="Arial" charset="0"/>
                <a:cs typeface="Arial" charset="0"/>
              </a:rPr>
              <a:t>About 20 companies/facilities</a:t>
            </a:r>
            <a:endParaRPr lang="en-US" sz="2000">
              <a:solidFill>
                <a:srgbClr val="1C07FF"/>
              </a:solidFill>
              <a:latin typeface="Arial" charset="0"/>
              <a:cs typeface="Arial" charset="0"/>
            </a:endParaRPr>
          </a:p>
        </p:txBody>
      </p:sp>
      <p:pic>
        <p:nvPicPr>
          <p:cNvPr id="46086" name="Picture 6"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5530850"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nvSpPr>
        <p:spPr bwMode="auto">
          <a:xfrm>
            <a:off x="0" y="2286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a:latin typeface="Comic Sans MS" charset="0"/>
              </a:rPr>
              <a:t>Georgia BIO</a:t>
            </a:r>
          </a:p>
          <a:p>
            <a:pPr algn="ctr"/>
            <a:r>
              <a:rPr lang="en-US" sz="3200">
                <a:solidFill>
                  <a:schemeClr val="tx2"/>
                </a:solidFill>
                <a:latin typeface="Comic Sans MS" charset="0"/>
              </a:rPr>
              <a:t>www.gabio.org</a:t>
            </a:r>
            <a:endParaRPr lang="en-US" sz="4400">
              <a:solidFill>
                <a:schemeClr val="tx2"/>
              </a:solidFill>
            </a:endParaRPr>
          </a:p>
        </p:txBody>
      </p:sp>
      <p:pic>
        <p:nvPicPr>
          <p:cNvPr id="47107" name="Picture 4" descr="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43000"/>
            <a:ext cx="6705600" cy="556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Line 8"/>
          <p:cNvSpPr>
            <a:spLocks noChangeShapeType="1"/>
          </p:cNvSpPr>
          <p:nvPr/>
        </p:nvSpPr>
        <p:spPr bwMode="auto">
          <a:xfrm flipV="1">
            <a:off x="609600" y="2590800"/>
            <a:ext cx="10668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228600" y="642938"/>
            <a:ext cx="89154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230188" indent="-230188" eaLnBrk="0" hangingPunct="0">
              <a:lnSpc>
                <a:spcPct val="90000"/>
              </a:lnSpc>
              <a:spcBef>
                <a:spcPct val="20000"/>
              </a:spcBef>
              <a:buClr>
                <a:srgbClr val="1C07FF"/>
              </a:buClr>
              <a:buFont typeface="Times" charset="0"/>
              <a:buNone/>
            </a:pPr>
            <a:r>
              <a:rPr kumimoji="1" lang="en-US" sz="2000">
                <a:solidFill>
                  <a:srgbClr val="3E049B"/>
                </a:solidFill>
                <a:latin typeface="Arial" charset="0"/>
              </a:rPr>
              <a:t>National</a:t>
            </a:r>
            <a:r>
              <a:rPr kumimoji="1" lang="en-US" sz="2000">
                <a:latin typeface="Arial" charset="0"/>
              </a:rPr>
              <a:t> </a:t>
            </a:r>
          </a:p>
          <a:p>
            <a:pPr marL="520700" lvl="1" indent="-176213" eaLnBrk="0" hangingPunct="0">
              <a:lnSpc>
                <a:spcPct val="90000"/>
              </a:lnSpc>
              <a:spcBef>
                <a:spcPct val="20000"/>
              </a:spcBef>
              <a:buClr>
                <a:schemeClr val="tx1"/>
              </a:buClr>
              <a:buFont typeface="Wingdings" charset="0"/>
              <a:buChar char="Ø"/>
            </a:pPr>
            <a:r>
              <a:rPr kumimoji="1" lang="en-US" sz="2000">
                <a:latin typeface="Arial" charset="0"/>
              </a:rPr>
              <a:t>SEPA Program </a:t>
            </a:r>
            <a:r>
              <a:rPr kumimoji="1" lang="en-US" sz="1400">
                <a:latin typeface="Arial" charset="0"/>
              </a:rPr>
              <a:t> </a:t>
            </a:r>
            <a:r>
              <a:rPr lang="en-US" sz="1400">
                <a:solidFill>
                  <a:srgbClr val="000000"/>
                </a:solidFill>
                <a:latin typeface="Lucida Grande" charset="0"/>
              </a:rPr>
              <a:t>Science Education Partnership Award </a:t>
            </a:r>
            <a:r>
              <a:rPr kumimoji="1" lang="en-US" sz="1400">
                <a:latin typeface="Arial" charset="0"/>
              </a:rPr>
              <a:t>fu</a:t>
            </a:r>
            <a:r>
              <a:rPr lang="en-US" sz="1400">
                <a:solidFill>
                  <a:srgbClr val="000000"/>
                </a:solidFill>
                <a:latin typeface="Lucida Grande" charset="0"/>
              </a:rPr>
              <a:t>nds grants for innovative educational programs. </a:t>
            </a:r>
          </a:p>
          <a:p>
            <a:pPr marL="520700" lvl="1" indent="-176213" eaLnBrk="0" hangingPunct="0">
              <a:lnSpc>
                <a:spcPct val="90000"/>
              </a:lnSpc>
              <a:spcBef>
                <a:spcPct val="20000"/>
              </a:spcBef>
              <a:buClr>
                <a:schemeClr val="tx1"/>
              </a:buClr>
              <a:buFont typeface="Wingdings" charset="0"/>
              <a:buChar char="Ø"/>
            </a:pPr>
            <a:r>
              <a:rPr kumimoji="1" lang="en-US" sz="2000">
                <a:latin typeface="Arial" charset="0"/>
              </a:rPr>
              <a:t>Carl Perkins Vocational and Technical Education Act</a:t>
            </a:r>
            <a:endParaRPr lang="en-US" sz="1400">
              <a:solidFill>
                <a:srgbClr val="000000"/>
              </a:solidFill>
              <a:latin typeface="Lucida Grande" charset="0"/>
            </a:endParaRPr>
          </a:p>
          <a:p>
            <a:pPr marL="520700" lvl="1" indent="-176213" eaLnBrk="0" hangingPunct="0">
              <a:lnSpc>
                <a:spcPct val="90000"/>
              </a:lnSpc>
              <a:spcBef>
                <a:spcPct val="20000"/>
              </a:spcBef>
              <a:buClr>
                <a:schemeClr val="tx1"/>
              </a:buClr>
              <a:buFont typeface="Wingdings" charset="0"/>
              <a:buNone/>
            </a:pPr>
            <a:endParaRPr kumimoji="1" lang="en-US" sz="800">
              <a:solidFill>
                <a:srgbClr val="1C07FF"/>
              </a:solidFill>
              <a:latin typeface="Arial" charset="0"/>
            </a:endParaRPr>
          </a:p>
          <a:p>
            <a:pPr marL="230188" indent="-230188" eaLnBrk="0" hangingPunct="0">
              <a:lnSpc>
                <a:spcPct val="90000"/>
              </a:lnSpc>
              <a:spcBef>
                <a:spcPct val="20000"/>
              </a:spcBef>
              <a:buClr>
                <a:srgbClr val="1C07FF"/>
              </a:buClr>
              <a:buFont typeface="Times" charset="0"/>
              <a:buNone/>
            </a:pPr>
            <a:r>
              <a:rPr kumimoji="1" lang="en-US" sz="2000">
                <a:solidFill>
                  <a:srgbClr val="3E049B"/>
                </a:solidFill>
                <a:latin typeface="Arial" charset="0"/>
              </a:rPr>
              <a:t>State/Regional</a:t>
            </a:r>
            <a:endParaRPr kumimoji="1" lang="en-US" sz="2000">
              <a:latin typeface="Arial" charset="0"/>
            </a:endParaRPr>
          </a:p>
          <a:p>
            <a:pPr marL="520700" lvl="1" indent="-176213" eaLnBrk="0" hangingPunct="0">
              <a:lnSpc>
                <a:spcPct val="90000"/>
              </a:lnSpc>
              <a:spcBef>
                <a:spcPct val="20000"/>
              </a:spcBef>
              <a:buClr>
                <a:schemeClr val="tx1"/>
              </a:buClr>
              <a:buFont typeface="Wingdings" charset="0"/>
              <a:buChar char="Ø"/>
            </a:pPr>
            <a:r>
              <a:rPr lang="en-US" sz="2000">
                <a:solidFill>
                  <a:srgbClr val="000000"/>
                </a:solidFill>
                <a:latin typeface="Arial" charset="0"/>
              </a:rPr>
              <a:t>Impact Program </a:t>
            </a:r>
            <a:r>
              <a:rPr lang="en-US" sz="1400">
                <a:solidFill>
                  <a:srgbClr val="000000"/>
                </a:solidFill>
                <a:latin typeface="Arial" charset="0"/>
              </a:rPr>
              <a:t>University of West GA</a:t>
            </a:r>
            <a:endParaRPr kumimoji="1" lang="en-US" sz="2000">
              <a:latin typeface="Arial" charset="0"/>
            </a:endParaRPr>
          </a:p>
          <a:p>
            <a:pPr marL="520700" lvl="1" indent="-176213" eaLnBrk="0" hangingPunct="0">
              <a:lnSpc>
                <a:spcPct val="90000"/>
              </a:lnSpc>
              <a:spcBef>
                <a:spcPct val="20000"/>
              </a:spcBef>
              <a:buClr>
                <a:schemeClr val="tx1"/>
              </a:buClr>
              <a:buFont typeface="Wingdings" charset="0"/>
              <a:buChar char="Ø"/>
            </a:pPr>
            <a:r>
              <a:rPr kumimoji="1" lang="en-US" sz="2000">
                <a:latin typeface="Arial" charset="0"/>
              </a:rPr>
              <a:t>Northwest GA Math/Science Education Partnership</a:t>
            </a:r>
            <a:r>
              <a:rPr lang="en-US" sz="1400"/>
              <a:t>– for Teacher Prof Development</a:t>
            </a:r>
            <a:endParaRPr lang="en-US" sz="1400">
              <a:solidFill>
                <a:srgbClr val="000000"/>
              </a:solidFill>
              <a:latin typeface="Arial" charset="0"/>
            </a:endParaRPr>
          </a:p>
          <a:p>
            <a:pPr marL="520700" lvl="1" indent="-176213" eaLnBrk="0" hangingPunct="0">
              <a:lnSpc>
                <a:spcPct val="90000"/>
              </a:lnSpc>
              <a:spcBef>
                <a:spcPct val="20000"/>
              </a:spcBef>
              <a:buClr>
                <a:schemeClr val="tx1"/>
              </a:buClr>
              <a:buFont typeface="Wingdings" charset="0"/>
              <a:buNone/>
            </a:pPr>
            <a:endParaRPr kumimoji="1" lang="en-US" sz="800">
              <a:solidFill>
                <a:srgbClr val="1C07FF"/>
              </a:solidFill>
              <a:latin typeface="Arial" charset="0"/>
            </a:endParaRPr>
          </a:p>
          <a:p>
            <a:pPr marL="230188" indent="-230188" eaLnBrk="0" hangingPunct="0">
              <a:lnSpc>
                <a:spcPct val="90000"/>
              </a:lnSpc>
              <a:spcBef>
                <a:spcPct val="20000"/>
              </a:spcBef>
              <a:buClr>
                <a:srgbClr val="1C07FF"/>
              </a:buClr>
              <a:buFont typeface="Times" charset="0"/>
              <a:buNone/>
            </a:pPr>
            <a:r>
              <a:rPr kumimoji="1" lang="en-US" sz="2000">
                <a:solidFill>
                  <a:srgbClr val="3E049B"/>
                </a:solidFill>
                <a:latin typeface="Arial" charset="0"/>
              </a:rPr>
              <a:t>Corporate/Private</a:t>
            </a:r>
            <a:endParaRPr kumimoji="1" lang="en-US" sz="2000">
              <a:latin typeface="Arial" charset="0"/>
            </a:endParaRPr>
          </a:p>
          <a:p>
            <a:pPr marL="520700" lvl="1" indent="-176213" eaLnBrk="0" hangingPunct="0">
              <a:lnSpc>
                <a:spcPct val="90000"/>
              </a:lnSpc>
              <a:spcBef>
                <a:spcPct val="20000"/>
              </a:spcBef>
              <a:buClr>
                <a:schemeClr val="tx1"/>
              </a:buClr>
              <a:buFont typeface="Wingdings" charset="0"/>
              <a:buChar char="Ø"/>
            </a:pPr>
            <a:r>
              <a:rPr lang="en-US" sz="2000">
                <a:solidFill>
                  <a:srgbClr val="000000"/>
                </a:solidFill>
                <a:latin typeface="Arial" charset="0"/>
              </a:rPr>
              <a:t>Motorola Foundation </a:t>
            </a:r>
            <a:r>
              <a:rPr lang="en-US" sz="1400">
                <a:solidFill>
                  <a:srgbClr val="000000"/>
                </a:solidFill>
                <a:latin typeface="Arial" charset="0"/>
              </a:rPr>
              <a:t>$3.5 million in Innovation Generation Grants - for innovation STM courses/programs</a:t>
            </a:r>
            <a:endParaRPr kumimoji="1" lang="en-US" sz="2000">
              <a:latin typeface="Arial" charset="0"/>
            </a:endParaRPr>
          </a:p>
          <a:p>
            <a:pPr marL="520700" lvl="1" indent="-176213" eaLnBrk="0" hangingPunct="0">
              <a:lnSpc>
                <a:spcPct val="90000"/>
              </a:lnSpc>
              <a:spcBef>
                <a:spcPct val="20000"/>
              </a:spcBef>
              <a:buClr>
                <a:schemeClr val="tx1"/>
              </a:buClr>
              <a:buFont typeface="Wingdings" charset="0"/>
              <a:buChar char="Ø"/>
            </a:pPr>
            <a:r>
              <a:rPr lang="en-US" sz="2000">
                <a:solidFill>
                  <a:srgbClr val="000000"/>
                </a:solidFill>
                <a:latin typeface="Arial" charset="0"/>
              </a:rPr>
              <a:t>Tyco Electronics </a:t>
            </a:r>
            <a:r>
              <a:rPr lang="en-US" sz="1400">
                <a:solidFill>
                  <a:srgbClr val="000000"/>
                </a:solidFill>
                <a:latin typeface="Arial" charset="0"/>
              </a:rPr>
              <a:t>(an ADC company in S. GA) math and science education</a:t>
            </a:r>
          </a:p>
          <a:p>
            <a:pPr marL="520700" lvl="1" indent="-176213" eaLnBrk="0" hangingPunct="0">
              <a:lnSpc>
                <a:spcPct val="90000"/>
              </a:lnSpc>
              <a:spcBef>
                <a:spcPct val="20000"/>
              </a:spcBef>
              <a:buClr>
                <a:schemeClr val="tx1"/>
              </a:buClr>
              <a:buFont typeface="Wingdings" charset="0"/>
              <a:buNone/>
            </a:pPr>
            <a:endParaRPr kumimoji="1" lang="en-US" sz="800">
              <a:latin typeface="Arial" charset="0"/>
            </a:endParaRPr>
          </a:p>
          <a:p>
            <a:pPr marL="230188" indent="-230188" eaLnBrk="0" hangingPunct="0">
              <a:lnSpc>
                <a:spcPct val="90000"/>
              </a:lnSpc>
              <a:spcBef>
                <a:spcPct val="20000"/>
              </a:spcBef>
              <a:buClr>
                <a:srgbClr val="1C07FF"/>
              </a:buClr>
              <a:buFont typeface="Times" charset="0"/>
              <a:buNone/>
            </a:pPr>
            <a:r>
              <a:rPr kumimoji="1" lang="en-US" sz="2000">
                <a:solidFill>
                  <a:srgbClr val="3E049B"/>
                </a:solidFill>
                <a:latin typeface="Arial" charset="0"/>
              </a:rPr>
              <a:t>Foundations</a:t>
            </a:r>
            <a:endParaRPr kumimoji="1" lang="en-US" sz="2000">
              <a:latin typeface="Arial" charset="0"/>
            </a:endParaRPr>
          </a:p>
          <a:p>
            <a:pPr marL="520700" lvl="1" indent="-176213" eaLnBrk="0" hangingPunct="0">
              <a:lnSpc>
                <a:spcPct val="90000"/>
              </a:lnSpc>
              <a:spcBef>
                <a:spcPct val="20000"/>
              </a:spcBef>
              <a:buClr>
                <a:schemeClr val="tx1"/>
              </a:buClr>
              <a:buFont typeface="Wingdings" charset="0"/>
              <a:buChar char="Ø"/>
            </a:pPr>
            <a:r>
              <a:rPr lang="en-US" sz="2000">
                <a:solidFill>
                  <a:srgbClr val="000000"/>
                </a:solidFill>
                <a:latin typeface="Arial" charset="0"/>
              </a:rPr>
              <a:t>Sid W. Richardson Foundation</a:t>
            </a:r>
            <a:r>
              <a:rPr kumimoji="1" lang="en-US" sz="2000">
                <a:latin typeface="Arial" charset="0"/>
              </a:rPr>
              <a:t> </a:t>
            </a:r>
            <a:r>
              <a:rPr lang="en-US" sz="1400">
                <a:solidFill>
                  <a:srgbClr val="000000"/>
                </a:solidFill>
                <a:latin typeface="Arial" charset="0"/>
              </a:rPr>
              <a:t>The Sid W. Richardson Foundation provides grants to nonprofit organizations in Texas primarily in education, healthcare, human services, and the arts.</a:t>
            </a:r>
            <a:endParaRPr lang="en-US" sz="1300">
              <a:solidFill>
                <a:srgbClr val="000000"/>
              </a:solidFill>
              <a:latin typeface="Lucida Grande" charset="0"/>
            </a:endParaRPr>
          </a:p>
          <a:p>
            <a:pPr marL="520700" lvl="1" indent="-176213" eaLnBrk="0" hangingPunct="0">
              <a:lnSpc>
                <a:spcPct val="90000"/>
              </a:lnSpc>
              <a:spcBef>
                <a:spcPct val="20000"/>
              </a:spcBef>
              <a:buClr>
                <a:schemeClr val="tx1"/>
              </a:buClr>
              <a:buFont typeface="Wingdings" charset="0"/>
              <a:buChar char="Ø"/>
            </a:pPr>
            <a:r>
              <a:rPr lang="en-US" sz="2000">
                <a:solidFill>
                  <a:srgbClr val="000000"/>
                </a:solidFill>
                <a:latin typeface="Arial" charset="0"/>
              </a:rPr>
              <a:t>The Dana Center </a:t>
            </a:r>
            <a:r>
              <a:rPr lang="en-US" sz="1400">
                <a:solidFill>
                  <a:srgbClr val="000000"/>
                </a:solidFill>
                <a:latin typeface="Arial" charset="0"/>
              </a:rPr>
              <a:t>The Dana Center supports K–12 teachers and leaders working to implement high academic standards for all students.</a:t>
            </a:r>
          </a:p>
          <a:p>
            <a:pPr marL="520700" lvl="1" indent="-176213" eaLnBrk="0" hangingPunct="0">
              <a:lnSpc>
                <a:spcPct val="90000"/>
              </a:lnSpc>
              <a:spcBef>
                <a:spcPct val="20000"/>
              </a:spcBef>
              <a:buClr>
                <a:schemeClr val="tx1"/>
              </a:buClr>
              <a:buFont typeface="Wingdings" charset="0"/>
              <a:buNone/>
            </a:pPr>
            <a:endParaRPr lang="en-US" sz="800">
              <a:solidFill>
                <a:srgbClr val="000000"/>
              </a:solidFill>
              <a:latin typeface="Arial" charset="0"/>
            </a:endParaRPr>
          </a:p>
          <a:p>
            <a:pPr marL="230188" indent="-230188" eaLnBrk="0" hangingPunct="0">
              <a:lnSpc>
                <a:spcPct val="90000"/>
              </a:lnSpc>
              <a:spcBef>
                <a:spcPct val="20000"/>
              </a:spcBef>
              <a:buClr>
                <a:srgbClr val="1C07FF"/>
              </a:buClr>
              <a:buFont typeface="Times" charset="0"/>
              <a:buNone/>
            </a:pPr>
            <a:r>
              <a:rPr kumimoji="1" lang="en-US" sz="2000">
                <a:solidFill>
                  <a:srgbClr val="3E049B"/>
                </a:solidFill>
                <a:latin typeface="Arial" charset="0"/>
              </a:rPr>
              <a:t>Small Businesses</a:t>
            </a:r>
            <a:r>
              <a:rPr kumimoji="1" lang="en-US" sz="2000">
                <a:latin typeface="Arial" charset="0"/>
              </a:rPr>
              <a:t> </a:t>
            </a:r>
          </a:p>
          <a:p>
            <a:pPr marL="520700" lvl="1" indent="-176213" eaLnBrk="0" hangingPunct="0">
              <a:lnSpc>
                <a:spcPct val="90000"/>
              </a:lnSpc>
              <a:spcBef>
                <a:spcPct val="20000"/>
              </a:spcBef>
              <a:buClr>
                <a:schemeClr val="tx1"/>
              </a:buClr>
              <a:buFont typeface="Wingdings" charset="0"/>
              <a:buChar char="Ø"/>
            </a:pPr>
            <a:r>
              <a:rPr kumimoji="1" lang="en-US" sz="2000">
                <a:latin typeface="Arial" charset="0"/>
              </a:rPr>
              <a:t> Environmental Labs, Medical Offices, Dental Offices, Biotech Law</a:t>
            </a:r>
          </a:p>
        </p:txBody>
      </p:sp>
      <p:sp>
        <p:nvSpPr>
          <p:cNvPr id="48131" name="Text Box 4"/>
          <p:cNvSpPr txBox="1">
            <a:spLocks noChangeArrowheads="1"/>
          </p:cNvSpPr>
          <p:nvPr/>
        </p:nvSpPr>
        <p:spPr bwMode="auto">
          <a:xfrm>
            <a:off x="0" y="0"/>
            <a:ext cx="91440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kumimoji="1" lang="en-US" sz="3600">
                <a:latin typeface="Comic Sans MS" charset="0"/>
              </a:rPr>
              <a:t>$ Bucks for Biotech $</a:t>
            </a:r>
            <a:endParaRPr kumimoji="1" lang="en-US" sz="4000">
              <a:solidFill>
                <a:srgbClr val="1C07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381000" y="1066800"/>
            <a:ext cx="82296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eaLnBrk="0" hangingPunct="0">
              <a:lnSpc>
                <a:spcPct val="90000"/>
              </a:lnSpc>
              <a:spcBef>
                <a:spcPct val="20000"/>
              </a:spcBef>
              <a:buClr>
                <a:srgbClr val="1C07FF"/>
              </a:buClr>
              <a:buFont typeface="Times" charset="0"/>
              <a:buNone/>
            </a:pPr>
            <a:r>
              <a:rPr kumimoji="1" lang="en-US" sz="2000">
                <a:solidFill>
                  <a:srgbClr val="3E049B"/>
                </a:solidFill>
                <a:latin typeface="Arial" charset="0"/>
              </a:rPr>
              <a:t>Where will Biotech be taught?</a:t>
            </a:r>
            <a:r>
              <a:rPr kumimoji="1" lang="en-US" sz="2000">
                <a:latin typeface="Arial" charset="0"/>
              </a:rPr>
              <a:t> </a:t>
            </a:r>
          </a:p>
          <a:p>
            <a:pPr eaLnBrk="0" hangingPunct="0">
              <a:lnSpc>
                <a:spcPct val="90000"/>
              </a:lnSpc>
              <a:spcBef>
                <a:spcPct val="20000"/>
              </a:spcBef>
              <a:buClr>
                <a:schemeClr val="tx1"/>
              </a:buClr>
              <a:buFont typeface="Times" charset="0"/>
              <a:buChar char="•"/>
            </a:pPr>
            <a:r>
              <a:rPr kumimoji="1" lang="en-US" sz="2000">
                <a:latin typeface="Arial" charset="0"/>
              </a:rPr>
              <a:t> </a:t>
            </a:r>
            <a:r>
              <a:rPr kumimoji="1" lang="ja-JP" altLang="en-US" sz="2000">
                <a:latin typeface="Arial" charset="0"/>
              </a:rPr>
              <a:t>”</a:t>
            </a:r>
            <a:r>
              <a:rPr kumimoji="1" lang="en-US" sz="2000">
                <a:latin typeface="Arial" charset="0"/>
              </a:rPr>
              <a:t>designated space</a:t>
            </a:r>
            <a:r>
              <a:rPr kumimoji="1" lang="ja-JP" altLang="en-US" sz="2000">
                <a:latin typeface="Arial" charset="0"/>
              </a:rPr>
              <a:t>”</a:t>
            </a:r>
            <a:endParaRPr kumimoji="1" lang="en-US" sz="2000">
              <a:latin typeface="Arial" charset="0"/>
            </a:endParaRPr>
          </a:p>
          <a:p>
            <a:pPr eaLnBrk="0" hangingPunct="0">
              <a:lnSpc>
                <a:spcPct val="90000"/>
              </a:lnSpc>
              <a:spcBef>
                <a:spcPct val="20000"/>
              </a:spcBef>
              <a:buClr>
                <a:schemeClr val="tx1"/>
              </a:buClr>
              <a:buFont typeface="Times" charset="0"/>
              <a:buChar char="•"/>
            </a:pPr>
            <a:r>
              <a:rPr kumimoji="1" lang="en-US" sz="2000">
                <a:latin typeface="Arial" charset="0"/>
              </a:rPr>
              <a:t> sharing of rooms discouraged</a:t>
            </a:r>
          </a:p>
          <a:p>
            <a:pPr eaLnBrk="0" hangingPunct="0">
              <a:lnSpc>
                <a:spcPct val="90000"/>
              </a:lnSpc>
              <a:spcBef>
                <a:spcPct val="20000"/>
              </a:spcBef>
              <a:buClr>
                <a:schemeClr val="tx1"/>
              </a:buClr>
              <a:buFont typeface="Times" charset="0"/>
              <a:buChar char="•"/>
            </a:pPr>
            <a:r>
              <a:rPr kumimoji="1" lang="en-US" sz="2000">
                <a:latin typeface="Arial" charset="0"/>
              </a:rPr>
              <a:t> with enough room for storage</a:t>
            </a:r>
          </a:p>
          <a:p>
            <a:pPr eaLnBrk="0" hangingPunct="0">
              <a:lnSpc>
                <a:spcPct val="90000"/>
              </a:lnSpc>
              <a:spcBef>
                <a:spcPct val="20000"/>
              </a:spcBef>
              <a:buClr>
                <a:schemeClr val="tx1"/>
              </a:buClr>
              <a:buFont typeface="Times" charset="0"/>
              <a:buChar char="•"/>
            </a:pPr>
            <a:r>
              <a:rPr kumimoji="1" lang="en-US" sz="2000">
                <a:latin typeface="Arial" charset="0"/>
              </a:rPr>
              <a:t> with computer access</a:t>
            </a:r>
            <a:r>
              <a:rPr kumimoji="1" lang="en-US" sz="2000">
                <a:solidFill>
                  <a:srgbClr val="1C07FF"/>
                </a:solidFill>
                <a:latin typeface="Arial" charset="0"/>
              </a:rPr>
              <a:t> </a:t>
            </a:r>
          </a:p>
          <a:p>
            <a:pPr eaLnBrk="0" hangingPunct="0">
              <a:lnSpc>
                <a:spcPct val="90000"/>
              </a:lnSpc>
              <a:spcBef>
                <a:spcPct val="20000"/>
              </a:spcBef>
              <a:buClr>
                <a:schemeClr val="tx1"/>
              </a:buClr>
              <a:buFont typeface="Times" charset="0"/>
              <a:buChar char="•"/>
            </a:pPr>
            <a:endParaRPr kumimoji="1" lang="en-US" sz="2000">
              <a:solidFill>
                <a:srgbClr val="1C07FF"/>
              </a:solidFill>
              <a:latin typeface="Arial" charset="0"/>
            </a:endParaRPr>
          </a:p>
          <a:p>
            <a:pPr eaLnBrk="0" hangingPunct="0">
              <a:lnSpc>
                <a:spcPct val="90000"/>
              </a:lnSpc>
              <a:spcBef>
                <a:spcPct val="20000"/>
              </a:spcBef>
              <a:buClr>
                <a:srgbClr val="1C07FF"/>
              </a:buClr>
              <a:buFont typeface="Times" charset="0"/>
              <a:buNone/>
            </a:pPr>
            <a:r>
              <a:rPr kumimoji="1" lang="en-US" sz="2000">
                <a:solidFill>
                  <a:srgbClr val="3E049B"/>
                </a:solidFill>
                <a:latin typeface="Arial" charset="0"/>
              </a:rPr>
              <a:t>How will you recruit students?</a:t>
            </a:r>
            <a:endParaRPr kumimoji="1" lang="en-US" sz="2000">
              <a:latin typeface="Arial" charset="0"/>
            </a:endParaRPr>
          </a:p>
          <a:p>
            <a:pPr eaLnBrk="0" hangingPunct="0">
              <a:lnSpc>
                <a:spcPct val="90000"/>
              </a:lnSpc>
              <a:spcBef>
                <a:spcPct val="20000"/>
              </a:spcBef>
              <a:buClr>
                <a:schemeClr val="tx1"/>
              </a:buClr>
              <a:buFont typeface="Times" charset="0"/>
              <a:buChar char="•"/>
            </a:pPr>
            <a:r>
              <a:rPr kumimoji="1" lang="en-US" sz="2000">
                <a:latin typeface="Arial" charset="0"/>
              </a:rPr>
              <a:t> start with Biology, Life Science, Applied Bio, etc.</a:t>
            </a:r>
            <a:r>
              <a:rPr kumimoji="1" lang="en-US" sz="2000">
                <a:solidFill>
                  <a:srgbClr val="1C07FF"/>
                </a:solidFill>
                <a:latin typeface="Arial" charset="0"/>
              </a:rPr>
              <a:t> </a:t>
            </a:r>
          </a:p>
          <a:p>
            <a:pPr eaLnBrk="0" hangingPunct="0">
              <a:lnSpc>
                <a:spcPct val="90000"/>
              </a:lnSpc>
              <a:spcBef>
                <a:spcPct val="20000"/>
              </a:spcBef>
              <a:buClr>
                <a:srgbClr val="1C07FF"/>
              </a:buClr>
              <a:buFont typeface="Times" charset="0"/>
              <a:buChar char="•"/>
            </a:pPr>
            <a:endParaRPr kumimoji="1" lang="en-US" sz="2000">
              <a:solidFill>
                <a:srgbClr val="1C07FF"/>
              </a:solidFill>
              <a:latin typeface="Arial" charset="0"/>
            </a:endParaRPr>
          </a:p>
          <a:p>
            <a:pPr eaLnBrk="0" hangingPunct="0">
              <a:lnSpc>
                <a:spcPct val="90000"/>
              </a:lnSpc>
              <a:spcBef>
                <a:spcPct val="20000"/>
              </a:spcBef>
              <a:buClr>
                <a:srgbClr val="1C07FF"/>
              </a:buClr>
              <a:buFont typeface="Times" charset="0"/>
              <a:buChar char="•"/>
            </a:pPr>
            <a:r>
              <a:rPr kumimoji="1" lang="en-US" sz="2000">
                <a:solidFill>
                  <a:srgbClr val="3E049B"/>
                </a:solidFill>
                <a:latin typeface="Arial" charset="0"/>
              </a:rPr>
              <a:t>Who will teach Biotech at your site?</a:t>
            </a:r>
            <a:endParaRPr kumimoji="1" lang="en-US" sz="2000">
              <a:latin typeface="Arial" charset="0"/>
            </a:endParaRPr>
          </a:p>
          <a:p>
            <a:pPr eaLnBrk="0" hangingPunct="0">
              <a:lnSpc>
                <a:spcPct val="90000"/>
              </a:lnSpc>
              <a:spcBef>
                <a:spcPct val="20000"/>
              </a:spcBef>
              <a:buClr>
                <a:schemeClr val="tx1"/>
              </a:buClr>
              <a:buFont typeface="Times" charset="0"/>
              <a:buChar char="•"/>
            </a:pPr>
            <a:r>
              <a:rPr kumimoji="1" lang="en-US" sz="2000">
                <a:latin typeface="Arial" charset="0"/>
              </a:rPr>
              <a:t> an enthusiastic teacher</a:t>
            </a:r>
          </a:p>
          <a:p>
            <a:pPr eaLnBrk="0" hangingPunct="0">
              <a:lnSpc>
                <a:spcPct val="90000"/>
              </a:lnSpc>
              <a:spcBef>
                <a:spcPct val="20000"/>
              </a:spcBef>
              <a:buClr>
                <a:schemeClr val="tx1"/>
              </a:buClr>
              <a:buFont typeface="Times" charset="0"/>
              <a:buChar char="•"/>
            </a:pPr>
            <a:r>
              <a:rPr kumimoji="1" lang="en-US" sz="2000">
                <a:latin typeface="Arial" charset="0"/>
              </a:rPr>
              <a:t> willing to learn but </a:t>
            </a:r>
          </a:p>
          <a:p>
            <a:pPr eaLnBrk="0" hangingPunct="0">
              <a:lnSpc>
                <a:spcPct val="90000"/>
              </a:lnSpc>
              <a:spcBef>
                <a:spcPct val="20000"/>
              </a:spcBef>
              <a:buClr>
                <a:schemeClr val="tx1"/>
              </a:buClr>
              <a:buFont typeface="Times" charset="0"/>
              <a:buChar char="•"/>
            </a:pPr>
            <a:r>
              <a:rPr kumimoji="1" lang="en-US" sz="2000">
                <a:latin typeface="Arial" charset="0"/>
              </a:rPr>
              <a:t> </a:t>
            </a:r>
            <a:r>
              <a:rPr kumimoji="1" lang="ja-JP" altLang="en-US" sz="2000">
                <a:latin typeface="Arial" charset="0"/>
              </a:rPr>
              <a:t>“</a:t>
            </a:r>
            <a:r>
              <a:rPr kumimoji="1" lang="en-US" sz="2000">
                <a:latin typeface="Arial" charset="0"/>
              </a:rPr>
              <a:t>no experience needed</a:t>
            </a:r>
            <a:r>
              <a:rPr kumimoji="1" lang="ja-JP" altLang="en-US" sz="2000">
                <a:latin typeface="Arial" charset="0"/>
              </a:rPr>
              <a:t>”</a:t>
            </a:r>
            <a:endParaRPr kumimoji="1" lang="en-US" sz="2000">
              <a:latin typeface="Arial" charset="0"/>
            </a:endParaRPr>
          </a:p>
          <a:p>
            <a:pPr eaLnBrk="0" hangingPunct="0">
              <a:lnSpc>
                <a:spcPct val="90000"/>
              </a:lnSpc>
              <a:spcBef>
                <a:spcPct val="20000"/>
              </a:spcBef>
              <a:buClr>
                <a:srgbClr val="1C07FF"/>
              </a:buClr>
              <a:buFont typeface="Times" charset="0"/>
              <a:buNone/>
            </a:pPr>
            <a:endParaRPr kumimoji="1" lang="en-US" sz="2000">
              <a:latin typeface="Arial" charset="0"/>
            </a:endParaRPr>
          </a:p>
          <a:p>
            <a:pPr eaLnBrk="0" hangingPunct="0">
              <a:lnSpc>
                <a:spcPct val="90000"/>
              </a:lnSpc>
              <a:spcBef>
                <a:spcPct val="20000"/>
              </a:spcBef>
              <a:buClr>
                <a:srgbClr val="1C07FF"/>
              </a:buClr>
              <a:buFont typeface="Times" charset="0"/>
              <a:buNone/>
            </a:pPr>
            <a:r>
              <a:rPr kumimoji="1" lang="en-US" sz="2000">
                <a:solidFill>
                  <a:srgbClr val="3E049B"/>
                </a:solidFill>
                <a:latin typeface="Arial" charset="0"/>
              </a:rPr>
              <a:t>What will be the Timeline for Implementation?</a:t>
            </a:r>
            <a:endParaRPr kumimoji="1" lang="en-US" sz="2000">
              <a:latin typeface="Arial" charset="0"/>
            </a:endParaRPr>
          </a:p>
          <a:p>
            <a:pPr eaLnBrk="0" hangingPunct="0">
              <a:lnSpc>
                <a:spcPct val="90000"/>
              </a:lnSpc>
              <a:spcBef>
                <a:spcPct val="20000"/>
              </a:spcBef>
              <a:buClr>
                <a:schemeClr val="tx1"/>
              </a:buClr>
              <a:buFont typeface="Times" charset="0"/>
              <a:buChar char="•"/>
            </a:pPr>
            <a:r>
              <a:rPr kumimoji="1" lang="en-US" sz="2000">
                <a:latin typeface="Arial" charset="0"/>
              </a:rPr>
              <a:t> be reasonable, it takes time to do all of this and gain experience</a:t>
            </a:r>
          </a:p>
        </p:txBody>
      </p:sp>
      <p:pic>
        <p:nvPicPr>
          <p:cNvPr id="49155" name="Picture 3" descr="GilSci.FPLC.JPG                                                00021DDF&#10;LN's Titanium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219200"/>
            <a:ext cx="29718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4"/>
          <p:cNvSpPr txBox="1">
            <a:spLocks noChangeArrowheads="1"/>
          </p:cNvSpPr>
          <p:nvPr/>
        </p:nvSpPr>
        <p:spPr bwMode="auto">
          <a:xfrm>
            <a:off x="2590800" y="152400"/>
            <a:ext cx="4724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kumimoji="1" lang="en-US" sz="4000">
                <a:latin typeface="Comic Sans MS" charset="0"/>
              </a:rPr>
              <a:t>Other Issues?</a:t>
            </a:r>
            <a:endParaRPr kumimoji="1" lang="en-US" sz="4000">
              <a:solidFill>
                <a:srgbClr val="1C07FF"/>
              </a:solidFill>
              <a:latin typeface="Arial" charset="0"/>
            </a:endParaRPr>
          </a:p>
        </p:txBody>
      </p:sp>
      <p:pic>
        <p:nvPicPr>
          <p:cNvPr id="49157" name="Picture 5" descr="raffa with stu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81000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ph type="title"/>
          </p:nvPr>
        </p:nvSpPr>
        <p:spPr>
          <a:xfrm>
            <a:off x="0" y="0"/>
            <a:ext cx="9144000" cy="609600"/>
          </a:xfrm>
          <a:noFill/>
        </p:spPr>
        <p:txBody>
          <a:bodyPr lIns="92075" tIns="46038" rIns="92075" bIns="46038" anchor="b"/>
          <a:lstStyle/>
          <a:p>
            <a:pPr eaLnBrk="1" hangingPunct="1"/>
            <a:r>
              <a:rPr lang="en-US" sz="3600">
                <a:solidFill>
                  <a:schemeClr val="tx1"/>
                </a:solidFill>
                <a:latin typeface="Comic Sans MS" charset="0"/>
                <a:ea typeface="ＭＳ Ｐゴシック" charset="0"/>
                <a:cs typeface="ＭＳ Ｐゴシック" charset="0"/>
              </a:rPr>
              <a:t>Biotechnology Training Facility</a:t>
            </a:r>
            <a:endParaRPr lang="en-US" sz="6000">
              <a:latin typeface="Times New Roman" charset="0"/>
              <a:ea typeface="ＭＳ Ｐゴシック" charset="0"/>
              <a:cs typeface="ＭＳ Ｐゴシック" charset="0"/>
            </a:endParaRPr>
          </a:p>
        </p:txBody>
      </p:sp>
      <p:sp>
        <p:nvSpPr>
          <p:cNvPr id="50179" name="Rectangle 3"/>
          <p:cNvSpPr>
            <a:spLocks noChangeArrowheads="1"/>
          </p:cNvSpPr>
          <p:nvPr>
            <p:ph type="body" idx="1"/>
          </p:nvPr>
        </p:nvSpPr>
        <p:spPr>
          <a:xfrm>
            <a:off x="228600" y="685800"/>
            <a:ext cx="4572000" cy="6019800"/>
          </a:xfrm>
          <a:noFill/>
        </p:spPr>
        <p:txBody>
          <a:bodyPr lIns="92075" tIns="46038" rIns="92075" bIns="46038"/>
          <a:lstStyle/>
          <a:p>
            <a:pPr marL="176213" indent="-176213" eaLnBrk="1" hangingPunct="1">
              <a:lnSpc>
                <a:spcPct val="90000"/>
              </a:lnSpc>
            </a:pPr>
            <a:r>
              <a:rPr lang="en-US" sz="1800" dirty="0">
                <a:latin typeface="Arial" charset="0"/>
                <a:ea typeface="ＭＳ Ｐゴシック" charset="0"/>
                <a:cs typeface="ＭＳ Ｐゴシック" charset="0"/>
              </a:rPr>
              <a:t>Almost any room can be converted to a lab room training facility</a:t>
            </a:r>
          </a:p>
          <a:p>
            <a:pPr marL="176213" indent="-176213" eaLnBrk="1" hangingPunct="1">
              <a:lnSpc>
                <a:spcPct val="90000"/>
              </a:lnSpc>
              <a:buFontTx/>
              <a:buNone/>
            </a:pPr>
            <a:endParaRPr lang="en-US" sz="1200" dirty="0">
              <a:latin typeface="Arial" charset="0"/>
              <a:ea typeface="ＭＳ Ｐゴシック" charset="0"/>
              <a:cs typeface="ＭＳ Ｐゴシック" charset="0"/>
            </a:endParaRPr>
          </a:p>
          <a:p>
            <a:pPr marL="176213" indent="-176213" eaLnBrk="1" hangingPunct="1">
              <a:lnSpc>
                <a:spcPct val="90000"/>
              </a:lnSpc>
            </a:pPr>
            <a:r>
              <a:rPr lang="en-US" sz="1800" dirty="0">
                <a:latin typeface="Arial" charset="0"/>
                <a:ea typeface="ＭＳ Ｐゴシック" charset="0"/>
                <a:cs typeface="ＭＳ Ｐゴシック" charset="0"/>
              </a:rPr>
              <a:t>Need lots of table top/counter tops, electricity, and computers</a:t>
            </a:r>
          </a:p>
          <a:p>
            <a:pPr marL="176213" indent="-176213" eaLnBrk="1" hangingPunct="1">
              <a:lnSpc>
                <a:spcPct val="90000"/>
              </a:lnSpc>
              <a:buFontTx/>
              <a:buNone/>
            </a:pPr>
            <a:endParaRPr lang="en-US" sz="1200" dirty="0">
              <a:latin typeface="Arial" charset="0"/>
              <a:ea typeface="ＭＳ Ｐゴシック" charset="0"/>
              <a:cs typeface="ＭＳ Ｐゴシック" charset="0"/>
            </a:endParaRPr>
          </a:p>
          <a:p>
            <a:pPr marL="176213" indent="-176213" eaLnBrk="1" hangingPunct="1">
              <a:lnSpc>
                <a:spcPct val="90000"/>
              </a:lnSpc>
            </a:pPr>
            <a:r>
              <a:rPr lang="en-US" sz="1800" dirty="0">
                <a:latin typeface="Arial" charset="0"/>
                <a:ea typeface="ＭＳ Ｐゴシック" charset="0"/>
                <a:cs typeface="ＭＳ Ｐゴシック" charset="0"/>
              </a:rPr>
              <a:t>Need water/sinks on one wall</a:t>
            </a:r>
          </a:p>
          <a:p>
            <a:pPr marL="176213" indent="-176213" eaLnBrk="1" hangingPunct="1">
              <a:lnSpc>
                <a:spcPct val="90000"/>
              </a:lnSpc>
              <a:buFontTx/>
              <a:buNone/>
            </a:pPr>
            <a:endParaRPr lang="en-US" sz="1200" dirty="0">
              <a:latin typeface="Arial" charset="0"/>
              <a:ea typeface="ＭＳ Ｐゴシック" charset="0"/>
              <a:cs typeface="ＭＳ Ｐゴシック" charset="0"/>
            </a:endParaRPr>
          </a:p>
          <a:p>
            <a:pPr marL="176213" indent="-176213" eaLnBrk="1" hangingPunct="1">
              <a:lnSpc>
                <a:spcPct val="90000"/>
              </a:lnSpc>
            </a:pPr>
            <a:r>
              <a:rPr lang="en-US" sz="1800" dirty="0">
                <a:latin typeface="Arial" charset="0"/>
                <a:ea typeface="ＭＳ Ｐゴシック" charset="0"/>
                <a:cs typeface="ＭＳ Ｐゴシック" charset="0"/>
              </a:rPr>
              <a:t>Need gas line (methane) on one wall</a:t>
            </a:r>
          </a:p>
          <a:p>
            <a:pPr marL="176213" indent="-176213" eaLnBrk="1" hangingPunct="1">
              <a:lnSpc>
                <a:spcPct val="90000"/>
              </a:lnSpc>
            </a:pPr>
            <a:endParaRPr lang="en-US" sz="1200" dirty="0">
              <a:latin typeface="Arial" charset="0"/>
              <a:ea typeface="ＭＳ Ｐゴシック" charset="0"/>
              <a:cs typeface="ＭＳ Ｐゴシック" charset="0"/>
            </a:endParaRPr>
          </a:p>
          <a:p>
            <a:pPr marL="176213" indent="-176213" eaLnBrk="1" hangingPunct="1">
              <a:lnSpc>
                <a:spcPct val="90000"/>
              </a:lnSpc>
            </a:pPr>
            <a:r>
              <a:rPr lang="en-US" sz="1800" dirty="0">
                <a:latin typeface="Arial" charset="0"/>
                <a:ea typeface="ＭＳ Ｐゴシック" charset="0"/>
                <a:cs typeface="ＭＳ Ｐゴシック" charset="0"/>
              </a:rPr>
              <a:t>Resin top lab table where fire or caustic chemicals are used, </a:t>
            </a:r>
            <a:r>
              <a:rPr lang="en-US" sz="1800" dirty="0" err="1">
                <a:latin typeface="Arial" charset="0"/>
                <a:ea typeface="ＭＳ Ｐゴシック" charset="0"/>
                <a:cs typeface="ＭＳ Ｐゴシック" charset="0"/>
              </a:rPr>
              <a:t>Trespa</a:t>
            </a:r>
            <a:r>
              <a:rPr lang="en-US" sz="1800" dirty="0">
                <a:latin typeface="Arial" charset="0"/>
                <a:ea typeface="ＭＳ Ｐゴシック" charset="0"/>
                <a:cs typeface="ＭＳ Ｐゴシック" charset="0"/>
              </a:rPr>
              <a:t>® on lab stations and counters</a:t>
            </a:r>
          </a:p>
          <a:p>
            <a:pPr marL="176213" indent="-176213" eaLnBrk="1" hangingPunct="1">
              <a:lnSpc>
                <a:spcPct val="90000"/>
              </a:lnSpc>
            </a:pPr>
            <a:endParaRPr lang="en-US" sz="1200" dirty="0">
              <a:latin typeface="Arial" charset="0"/>
              <a:ea typeface="ＭＳ Ｐゴシック" charset="0"/>
              <a:cs typeface="ＭＳ Ｐゴシック" charset="0"/>
            </a:endParaRPr>
          </a:p>
          <a:p>
            <a:pPr marL="176213" indent="-176213" eaLnBrk="1" hangingPunct="1">
              <a:lnSpc>
                <a:spcPct val="90000"/>
              </a:lnSpc>
            </a:pPr>
            <a:r>
              <a:rPr lang="en-US" sz="1800" dirty="0">
                <a:latin typeface="Arial" charset="0"/>
                <a:ea typeface="ＭＳ Ｐゴシック" charset="0"/>
                <a:cs typeface="ＭＳ Ｐゴシック" charset="0"/>
              </a:rPr>
              <a:t>Enough room for storage of glass, plastics, chemicals, equipment</a:t>
            </a:r>
          </a:p>
          <a:p>
            <a:pPr marL="176213" indent="-176213" eaLnBrk="1" hangingPunct="1">
              <a:lnSpc>
                <a:spcPct val="90000"/>
              </a:lnSpc>
            </a:pPr>
            <a:endParaRPr lang="en-US" sz="1200" dirty="0">
              <a:latin typeface="Arial" charset="0"/>
              <a:ea typeface="ＭＳ Ｐゴシック" charset="0"/>
              <a:cs typeface="ＭＳ Ｐゴシック" charset="0"/>
            </a:endParaRPr>
          </a:p>
          <a:p>
            <a:pPr marL="176213" indent="-176213" eaLnBrk="1" hangingPunct="1">
              <a:lnSpc>
                <a:spcPct val="90000"/>
              </a:lnSpc>
            </a:pPr>
            <a:r>
              <a:rPr lang="en-US" sz="1800" dirty="0">
                <a:latin typeface="Arial" charset="0"/>
                <a:ea typeface="ＭＳ Ｐゴシック" charset="0"/>
                <a:cs typeface="ＭＳ Ｐゴシック" charset="0"/>
              </a:rPr>
              <a:t>Use several lab refrigerators and         </a:t>
            </a:r>
          </a:p>
          <a:p>
            <a:pPr marL="176213" indent="-176213" eaLnBrk="1" hangingPunct="1">
              <a:lnSpc>
                <a:spcPct val="90000"/>
              </a:lnSpc>
              <a:buFontTx/>
              <a:buNone/>
            </a:pPr>
            <a:r>
              <a:rPr lang="en-US" sz="1800" dirty="0">
                <a:latin typeface="Arial" charset="0"/>
                <a:ea typeface="ＭＳ Ｐゴシック" charset="0"/>
                <a:cs typeface="ＭＳ Ｐゴシック" charset="0"/>
              </a:rPr>
              <a:t>	-20°C freezers (under counter models)</a:t>
            </a:r>
          </a:p>
          <a:p>
            <a:pPr marL="176213" indent="-176213" eaLnBrk="1" hangingPunct="1">
              <a:lnSpc>
                <a:spcPct val="90000"/>
              </a:lnSpc>
            </a:pPr>
            <a:endParaRPr lang="en-US" sz="1200" dirty="0">
              <a:latin typeface="Arial" charset="0"/>
              <a:ea typeface="ＭＳ Ｐゴシック" charset="0"/>
              <a:cs typeface="ＭＳ Ｐゴシック" charset="0"/>
            </a:endParaRPr>
          </a:p>
          <a:p>
            <a:pPr marL="176213" indent="-176213" eaLnBrk="1" hangingPunct="1">
              <a:lnSpc>
                <a:spcPct val="90000"/>
              </a:lnSpc>
            </a:pPr>
            <a:r>
              <a:rPr lang="en-US" sz="1800" dirty="0">
                <a:solidFill>
                  <a:srgbClr val="3E049B"/>
                </a:solidFill>
                <a:latin typeface="Arial" charset="0"/>
                <a:ea typeface="ＭＳ Ｐゴシック" charset="0"/>
                <a:cs typeface="ＭＳ Ｐゴシック" charset="0"/>
              </a:rPr>
              <a:t>See </a:t>
            </a:r>
            <a:r>
              <a:rPr lang="en-US" sz="1800" dirty="0" err="1" smtClean="0">
                <a:solidFill>
                  <a:srgbClr val="3E049B"/>
                </a:solidFill>
                <a:latin typeface="Arial" charset="0"/>
                <a:ea typeface="ＭＳ Ｐゴシック" charset="0"/>
                <a:cs typeface="ＭＳ Ｐゴシック" charset="0"/>
              </a:rPr>
              <a:t>www.fisfersci.com</a:t>
            </a:r>
            <a:r>
              <a:rPr lang="en-US" sz="1800" dirty="0" smtClean="0">
                <a:solidFill>
                  <a:srgbClr val="3E049B"/>
                </a:solidFill>
                <a:latin typeface="Arial" charset="0"/>
                <a:ea typeface="ＭＳ Ｐゴシック" charset="0"/>
                <a:cs typeface="ＭＳ Ｐゴシック" charset="0"/>
              </a:rPr>
              <a:t>, </a:t>
            </a:r>
            <a:r>
              <a:rPr lang="en-US" sz="1800" dirty="0" err="1" smtClean="0">
                <a:solidFill>
                  <a:srgbClr val="3E049B"/>
                </a:solidFill>
                <a:latin typeface="Arial" charset="0"/>
                <a:ea typeface="ＭＳ Ｐゴシック" charset="0"/>
                <a:cs typeface="ＭＳ Ｐゴシック" charset="0"/>
              </a:rPr>
              <a:t>gbiosciences.com</a:t>
            </a:r>
            <a:r>
              <a:rPr lang="en-US" sz="1800" dirty="0">
                <a:solidFill>
                  <a:srgbClr val="3E049B"/>
                </a:solidFill>
                <a:latin typeface="Arial" charset="0"/>
                <a:ea typeface="ＭＳ Ｐゴシック" charset="0"/>
                <a:cs typeface="ＭＳ Ｐゴシック" charset="0"/>
              </a:rPr>
              <a:t>,</a:t>
            </a:r>
            <a:r>
              <a:rPr lang="en-US" sz="1800" dirty="0" smtClean="0">
                <a:solidFill>
                  <a:srgbClr val="3E049B"/>
                </a:solidFill>
                <a:latin typeface="Arial" charset="0"/>
                <a:ea typeface="ＭＳ Ｐゴシック" charset="0"/>
                <a:cs typeface="ＭＳ Ｐゴシック" charset="0"/>
              </a:rPr>
              <a:t> for </a:t>
            </a:r>
            <a:r>
              <a:rPr lang="en-US" sz="1800" dirty="0">
                <a:solidFill>
                  <a:srgbClr val="3E049B"/>
                </a:solidFill>
                <a:latin typeface="Arial" charset="0"/>
                <a:ea typeface="ＭＳ Ｐゴシック" charset="0"/>
                <a:cs typeface="ＭＳ Ｐゴシック" charset="0"/>
              </a:rPr>
              <a:t>materials lists &amp; </a:t>
            </a:r>
            <a:r>
              <a:rPr lang="en-US" sz="1800" dirty="0" err="1">
                <a:solidFill>
                  <a:srgbClr val="3E049B"/>
                </a:solidFill>
                <a:latin typeface="Arial" charset="0"/>
                <a:ea typeface="ＭＳ Ｐゴシック" charset="0"/>
                <a:cs typeface="ＭＳ Ｐゴシック" charset="0"/>
              </a:rPr>
              <a:t>www.BiotechEd.com</a:t>
            </a:r>
            <a:r>
              <a:rPr lang="en-US" sz="1800" dirty="0">
                <a:solidFill>
                  <a:srgbClr val="3E049B"/>
                </a:solidFill>
                <a:latin typeface="Arial" charset="0"/>
                <a:ea typeface="ＭＳ Ｐゴシック" charset="0"/>
                <a:cs typeface="ＭＳ Ｐゴシック" charset="0"/>
              </a:rPr>
              <a:t> for Lab Planning PPT</a:t>
            </a:r>
            <a:endParaRPr lang="en-US" sz="2000" dirty="0">
              <a:latin typeface="Arial" charset="0"/>
              <a:ea typeface="ＭＳ Ｐゴシック" charset="0"/>
              <a:cs typeface="ＭＳ Ｐゴシック" charset="0"/>
            </a:endParaRPr>
          </a:p>
        </p:txBody>
      </p:sp>
      <p:sp>
        <p:nvSpPr>
          <p:cNvPr id="50180" name="Text Box 4"/>
          <p:cNvSpPr txBox="1">
            <a:spLocks noChangeArrowheads="1"/>
          </p:cNvSpPr>
          <p:nvPr/>
        </p:nvSpPr>
        <p:spPr bwMode="auto">
          <a:xfrm>
            <a:off x="5013325" y="5165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latin typeface="Times" charset="0"/>
            </a:endParaRPr>
          </a:p>
        </p:txBody>
      </p:sp>
      <p:pic>
        <p:nvPicPr>
          <p:cNvPr id="50181" name="Picture 5" descr="ANGX.LFH.mamm.cell.JPG                                         00021DDF&#10;LN's Titanium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191000"/>
            <a:ext cx="24193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descr="AnyLabPhoto.jpg                                                000353DCPrettyWoman                    BCFB23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914400"/>
            <a:ext cx="4167188"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Insert_Fig14_22_Battelle_US_BiotechCenters2010.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9688"/>
            <a:ext cx="7467600" cy="550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4"/>
          <p:cNvSpPr>
            <a:spLocks noChangeArrowheads="1"/>
          </p:cNvSpPr>
          <p:nvPr/>
        </p:nvSpPr>
        <p:spPr bwMode="auto">
          <a:xfrm>
            <a:off x="0" y="57150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latin typeface="Arial" charset="0"/>
                <a:cs typeface="Arial" charset="0"/>
              </a:rPr>
              <a:t>Each of these metropolitan areas has a significant number of research and testing labs. Some of the regions have a focus in the development of pharmaceuticals, medical devices or agricultural products.</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1600200"/>
            <a:ext cx="54102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344488" lvl="1" indent="-171450" eaLnBrk="0" hangingPunct="0">
              <a:spcBef>
                <a:spcPct val="20000"/>
              </a:spcBef>
              <a:buClr>
                <a:schemeClr val="tx1"/>
              </a:buClr>
              <a:buFont typeface="Times" charset="0"/>
              <a:buChar char="•"/>
            </a:pPr>
            <a:r>
              <a:rPr kumimoji="1" lang="en-US" sz="2000">
                <a:latin typeface="Arial" charset="0"/>
              </a:rPr>
              <a:t>Age - Adults? Teenagers? </a:t>
            </a:r>
          </a:p>
          <a:p>
            <a:pPr marL="344488" lvl="1" indent="-171450" eaLnBrk="0" hangingPunct="0">
              <a:spcBef>
                <a:spcPct val="20000"/>
              </a:spcBef>
              <a:buClr>
                <a:schemeClr val="tx1"/>
              </a:buClr>
              <a:buFont typeface="Times" charset="0"/>
              <a:buChar char="•"/>
            </a:pPr>
            <a:r>
              <a:rPr kumimoji="1" lang="en-US" sz="2000">
                <a:latin typeface="Arial" charset="0"/>
              </a:rPr>
              <a:t>Academic Level- University bound? Technician bound? Honors students? Middle 50% students?</a:t>
            </a:r>
          </a:p>
          <a:p>
            <a:pPr marL="344488" lvl="1" indent="-171450" eaLnBrk="0" hangingPunct="0">
              <a:spcBef>
                <a:spcPct val="20000"/>
              </a:spcBef>
              <a:buClr>
                <a:schemeClr val="tx1"/>
              </a:buClr>
              <a:buFont typeface="Times" charset="0"/>
              <a:buChar char="•"/>
            </a:pPr>
            <a:r>
              <a:rPr kumimoji="1" lang="en-US" sz="2000">
                <a:latin typeface="Arial" charset="0"/>
              </a:rPr>
              <a:t>Socioeconomic - Low level? High risk students? Advantaged?</a:t>
            </a:r>
            <a:endParaRPr kumimoji="1" lang="en-US" sz="2800" b="1">
              <a:latin typeface="Arial" charset="0"/>
            </a:endParaRPr>
          </a:p>
        </p:txBody>
      </p:sp>
      <p:sp>
        <p:nvSpPr>
          <p:cNvPr id="51203" name="Rectangle 3"/>
          <p:cNvSpPr>
            <a:spLocks noChangeArrowheads="1"/>
          </p:cNvSpPr>
          <p:nvPr/>
        </p:nvSpPr>
        <p:spPr bwMode="auto">
          <a:xfrm>
            <a:off x="228600" y="1143000"/>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eaLnBrk="0" hangingPunct="0"/>
            <a:r>
              <a:rPr kumimoji="1" lang="en-US">
                <a:latin typeface="Arial" charset="0"/>
              </a:rPr>
              <a:t>Target Student Population ?</a:t>
            </a:r>
            <a:endParaRPr kumimoji="1" lang="en-US" sz="4000">
              <a:solidFill>
                <a:schemeClr val="tx2"/>
              </a:solidFill>
              <a:latin typeface="Arial" charset="0"/>
            </a:endParaRPr>
          </a:p>
        </p:txBody>
      </p:sp>
      <p:sp>
        <p:nvSpPr>
          <p:cNvPr id="51204" name="Rectangle 4"/>
          <p:cNvSpPr>
            <a:spLocks noChangeArrowheads="1"/>
          </p:cNvSpPr>
          <p:nvPr/>
        </p:nvSpPr>
        <p:spPr bwMode="auto">
          <a:xfrm>
            <a:off x="3581400" y="3962400"/>
            <a:ext cx="55626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111125" indent="-111125" eaLnBrk="0" hangingPunct="0"/>
            <a:r>
              <a:rPr kumimoji="1" lang="en-US">
                <a:latin typeface="Arial" charset="0"/>
              </a:rPr>
              <a:t>Will There Be Prerequisites?</a:t>
            </a:r>
          </a:p>
          <a:p>
            <a:pPr marL="111125" indent="-111125" eaLnBrk="0" hangingPunct="0">
              <a:buClr>
                <a:schemeClr val="tx1"/>
              </a:buClr>
              <a:buFont typeface="Times" charset="0"/>
              <a:buChar char="•"/>
            </a:pPr>
            <a:r>
              <a:rPr kumimoji="1" lang="en-US">
                <a:latin typeface="Arial" charset="0"/>
              </a:rPr>
              <a:t> </a:t>
            </a:r>
            <a:r>
              <a:rPr kumimoji="1" lang="en-US" sz="2000">
                <a:latin typeface="Arial" charset="0"/>
              </a:rPr>
              <a:t>None?</a:t>
            </a:r>
          </a:p>
          <a:p>
            <a:pPr marL="111125" indent="-111125" eaLnBrk="0" hangingPunct="0">
              <a:buClr>
                <a:schemeClr val="tx1"/>
              </a:buClr>
              <a:buFont typeface="Times" charset="0"/>
              <a:buChar char="•"/>
            </a:pPr>
            <a:r>
              <a:rPr kumimoji="1" lang="en-US" sz="2000">
                <a:latin typeface="Arial" charset="0"/>
              </a:rPr>
              <a:t> Biology/Life Science?</a:t>
            </a:r>
          </a:p>
          <a:p>
            <a:pPr marL="111125" indent="-111125" eaLnBrk="0" hangingPunct="0">
              <a:buClr>
                <a:schemeClr val="tx1"/>
              </a:buClr>
              <a:buFont typeface="Times" charset="0"/>
              <a:buChar char="•"/>
            </a:pPr>
            <a:r>
              <a:rPr kumimoji="1" lang="en-US" sz="2000">
                <a:latin typeface="Arial" charset="0"/>
              </a:rPr>
              <a:t> Chemistry? Math? English? Computers?</a:t>
            </a:r>
            <a:endParaRPr kumimoji="1" lang="en-US">
              <a:latin typeface="Arial" charset="0"/>
            </a:endParaRPr>
          </a:p>
        </p:txBody>
      </p:sp>
      <p:pic>
        <p:nvPicPr>
          <p:cNvPr id="512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038600"/>
            <a:ext cx="3048000"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51206" name="Picture 6" descr="Incyte-80°Samp2.JPG                                            00021296&#10;LN's Titanium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066800"/>
            <a:ext cx="419100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Rectangle 7"/>
          <p:cNvSpPr>
            <a:spLocks noGrp="1" noChangeArrowheads="1"/>
          </p:cNvSpPr>
          <p:nvPr>
            <p:ph type="title"/>
          </p:nvPr>
        </p:nvSpPr>
        <p:spPr>
          <a:xfrm>
            <a:off x="0" y="0"/>
            <a:ext cx="9144000" cy="990600"/>
          </a:xfrm>
        </p:spPr>
        <p:txBody>
          <a:bodyPr/>
          <a:lstStyle/>
          <a:p>
            <a:pPr eaLnBrk="1" hangingPunct="1"/>
            <a:r>
              <a:rPr lang="en-US" sz="3600">
                <a:latin typeface="Comic Sans MS" charset="0"/>
                <a:ea typeface="ＭＳ Ｐゴシック" charset="0"/>
                <a:cs typeface="ＭＳ Ｐゴシック" charset="0"/>
              </a:rPr>
              <a:t>Recruiting Students into the Program</a:t>
            </a:r>
            <a:endParaRPr lang="en-US">
              <a:latin typeface="Times New Roman" charset="0"/>
              <a:ea typeface="ＭＳ Ｐゴシック" charset="0"/>
              <a:cs typeface="ＭＳ Ｐゴシック" charset="0"/>
            </a:endParaRPr>
          </a:p>
        </p:txBody>
      </p:sp>
      <p:sp>
        <p:nvSpPr>
          <p:cNvPr id="51208" name="Rectangle 8"/>
          <p:cNvSpPr>
            <a:spLocks noChangeArrowheads="1"/>
          </p:cNvSpPr>
          <p:nvPr/>
        </p:nvSpPr>
        <p:spPr bwMode="auto">
          <a:xfrm>
            <a:off x="3581400" y="5486400"/>
            <a:ext cx="55626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111125" indent="-111125" eaLnBrk="0" hangingPunct="0"/>
            <a:r>
              <a:rPr kumimoji="1" lang="en-US">
                <a:latin typeface="Arial" charset="0"/>
              </a:rPr>
              <a:t>How will they know they want Biotech?</a:t>
            </a:r>
          </a:p>
          <a:p>
            <a:pPr marL="111125" indent="-111125" eaLnBrk="0" hangingPunct="0">
              <a:buClr>
                <a:schemeClr val="tx1"/>
              </a:buClr>
              <a:buFont typeface="Times" charset="0"/>
              <a:buChar char="•"/>
            </a:pPr>
            <a:r>
              <a:rPr kumimoji="1" lang="en-US">
                <a:latin typeface="Arial" charset="0"/>
              </a:rPr>
              <a:t> </a:t>
            </a:r>
            <a:r>
              <a:rPr kumimoji="1" lang="en-US" sz="2000">
                <a:latin typeface="Arial" charset="0"/>
              </a:rPr>
              <a:t>PR, Information Dissemination?</a:t>
            </a:r>
          </a:p>
          <a:p>
            <a:pPr marL="111125" indent="-111125" eaLnBrk="0" hangingPunct="0">
              <a:buClr>
                <a:schemeClr val="tx1"/>
              </a:buClr>
              <a:buFont typeface="Times" charset="0"/>
              <a:buChar char="•"/>
            </a:pPr>
            <a:r>
              <a:rPr kumimoji="1" lang="en-US" sz="2000">
                <a:latin typeface="Arial" charset="0"/>
              </a:rPr>
              <a:t> Recruitment Strategies? </a:t>
            </a:r>
            <a:endParaRPr kumimoji="1" lang="en-US">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ph type="title"/>
          </p:nvPr>
        </p:nvSpPr>
        <p:spPr>
          <a:xfrm>
            <a:off x="0" y="0"/>
            <a:ext cx="9144000" cy="1371600"/>
          </a:xfrm>
          <a:noFill/>
        </p:spPr>
        <p:txBody>
          <a:bodyPr lIns="92075" tIns="46038" rIns="92075" bIns="46038" anchor="b"/>
          <a:lstStyle/>
          <a:p>
            <a:pPr eaLnBrk="1" hangingPunct="1">
              <a:lnSpc>
                <a:spcPct val="75000"/>
              </a:lnSpc>
            </a:pPr>
            <a:r>
              <a:rPr lang="en-US">
                <a:solidFill>
                  <a:schemeClr val="tx1"/>
                </a:solidFill>
                <a:latin typeface="Comic Sans MS" charset="0"/>
                <a:ea typeface="ＭＳ Ｐゴシック" charset="0"/>
                <a:cs typeface="ＭＳ Ｐゴシック" charset="0"/>
              </a:rPr>
              <a:t>Authentic Assessment</a:t>
            </a:r>
            <a:r>
              <a:rPr lang="en-US" sz="6000">
                <a:latin typeface="Comic Sans MS" charset="0"/>
                <a:ea typeface="ＭＳ Ｐゴシック" charset="0"/>
                <a:cs typeface="ＭＳ Ｐゴシック" charset="0"/>
              </a:rPr>
              <a:t> </a:t>
            </a:r>
            <a:br>
              <a:rPr lang="en-US" sz="6000">
                <a:latin typeface="Comic Sans MS" charset="0"/>
                <a:ea typeface="ＭＳ Ｐゴシック" charset="0"/>
                <a:cs typeface="ＭＳ Ｐゴシック" charset="0"/>
              </a:rPr>
            </a:br>
            <a:r>
              <a:rPr lang="en-US" sz="4000">
                <a:latin typeface="Comic Sans MS" charset="0"/>
                <a:ea typeface="ＭＳ Ｐゴシック" charset="0"/>
                <a:cs typeface="ＭＳ Ｐゴシック" charset="0"/>
              </a:rPr>
              <a:t>   </a:t>
            </a:r>
            <a:r>
              <a:rPr lang="en-US" sz="2400">
                <a:latin typeface="Comic Sans MS" charset="0"/>
                <a:ea typeface="ＭＳ Ｐゴシック" charset="0"/>
                <a:cs typeface="ＭＳ Ｐゴシック" charset="0"/>
              </a:rPr>
              <a:t>Evaluated in a manner similar to industry</a:t>
            </a:r>
            <a:r>
              <a:rPr lang="en-US">
                <a:latin typeface="Comic Sans MS" charset="0"/>
                <a:ea typeface="ＭＳ Ｐゴシック" charset="0"/>
                <a:cs typeface="ＭＳ Ｐゴシック" charset="0"/>
              </a:rPr>
              <a:t> </a:t>
            </a:r>
            <a:endParaRPr lang="en-US">
              <a:latin typeface="Times New Roman" charset="0"/>
              <a:ea typeface="ＭＳ Ｐゴシック" charset="0"/>
              <a:cs typeface="ＭＳ Ｐゴシック" charset="0"/>
            </a:endParaRPr>
          </a:p>
        </p:txBody>
      </p:sp>
      <p:sp>
        <p:nvSpPr>
          <p:cNvPr id="52227" name="Rectangle 3"/>
          <p:cNvSpPr>
            <a:spLocks noChangeArrowheads="1"/>
          </p:cNvSpPr>
          <p:nvPr>
            <p:ph type="body" idx="1"/>
          </p:nvPr>
        </p:nvSpPr>
        <p:spPr>
          <a:xfrm>
            <a:off x="381000" y="1447800"/>
            <a:ext cx="4648200" cy="4724400"/>
          </a:xfrm>
          <a:noFill/>
        </p:spPr>
        <p:txBody>
          <a:bodyPr lIns="92075" tIns="46038" rIns="92075" bIns="46038"/>
          <a:lstStyle/>
          <a:p>
            <a:pPr eaLnBrk="1" hangingPunct="1"/>
            <a:r>
              <a:rPr lang="en-US" sz="2000">
                <a:latin typeface="Arial" charset="0"/>
                <a:ea typeface="ＭＳ Ｐゴシック" charset="0"/>
                <a:cs typeface="ＭＳ Ｐゴシック" charset="0"/>
              </a:rPr>
              <a:t>Proficiency-Based</a:t>
            </a:r>
            <a:endParaRPr lang="en-US" sz="2400">
              <a:latin typeface="Arial" charset="0"/>
              <a:ea typeface="ＭＳ Ｐゴシック" charset="0"/>
              <a:cs typeface="ＭＳ Ｐゴシック" charset="0"/>
            </a:endParaRPr>
          </a:p>
          <a:p>
            <a:pPr lvl="1" eaLnBrk="1" hangingPunct="1"/>
            <a:r>
              <a:rPr lang="en-US" sz="1800">
                <a:latin typeface="Arial" charset="0"/>
                <a:ea typeface="ＭＳ Ｐゴシック" charset="0"/>
              </a:rPr>
              <a:t>Minimum 80% score on all quizzes, projects, notebook</a:t>
            </a:r>
          </a:p>
          <a:p>
            <a:pPr lvl="1" eaLnBrk="1" hangingPunct="1"/>
            <a:r>
              <a:rPr lang="en-US" sz="1800">
                <a:latin typeface="Arial" charset="0"/>
                <a:ea typeface="ＭＳ Ｐゴシック" charset="0"/>
              </a:rPr>
              <a:t>Remediation and tutoring to increase proficiencies</a:t>
            </a:r>
            <a:endParaRPr lang="en-US" sz="2000">
              <a:latin typeface="Arial" charset="0"/>
              <a:ea typeface="ＭＳ Ｐゴシック" charset="0"/>
            </a:endParaRPr>
          </a:p>
          <a:p>
            <a:pPr eaLnBrk="1" hangingPunct="1"/>
            <a:endParaRPr lang="en-US" sz="900">
              <a:latin typeface="Arial" charset="0"/>
              <a:ea typeface="ＭＳ Ｐゴシック" charset="0"/>
              <a:cs typeface="ＭＳ Ｐゴシック" charset="0"/>
            </a:endParaRPr>
          </a:p>
          <a:p>
            <a:pPr eaLnBrk="1" hangingPunct="1"/>
            <a:r>
              <a:rPr lang="en-US" sz="2000">
                <a:latin typeface="Arial" charset="0"/>
                <a:ea typeface="ＭＳ Ｐゴシック" charset="0"/>
                <a:cs typeface="ＭＳ Ｐゴシック" charset="0"/>
              </a:rPr>
              <a:t>Grading</a:t>
            </a:r>
            <a:endParaRPr lang="en-US" sz="2400">
              <a:latin typeface="Arial" charset="0"/>
              <a:ea typeface="ＭＳ Ｐゴシック" charset="0"/>
              <a:cs typeface="ＭＳ Ｐゴシック" charset="0"/>
            </a:endParaRPr>
          </a:p>
          <a:p>
            <a:pPr lvl="1" eaLnBrk="1" hangingPunct="1"/>
            <a:r>
              <a:rPr lang="en-US" sz="1800">
                <a:latin typeface="Arial" charset="0"/>
                <a:ea typeface="ＭＳ Ｐゴシック" charset="0"/>
              </a:rPr>
              <a:t>10% Attendance</a:t>
            </a:r>
          </a:p>
          <a:p>
            <a:pPr lvl="1" eaLnBrk="1" hangingPunct="1"/>
            <a:r>
              <a:rPr lang="en-US" sz="1800">
                <a:latin typeface="Arial" charset="0"/>
                <a:ea typeface="ＭＳ Ｐゴシック" charset="0"/>
              </a:rPr>
              <a:t>10% Promptness</a:t>
            </a:r>
          </a:p>
          <a:p>
            <a:pPr lvl="1" eaLnBrk="1" hangingPunct="1"/>
            <a:r>
              <a:rPr lang="en-US" sz="1800">
                <a:latin typeface="Arial" charset="0"/>
                <a:ea typeface="ＭＳ Ｐゴシック" charset="0"/>
              </a:rPr>
              <a:t>30% Record-Keeping</a:t>
            </a:r>
          </a:p>
          <a:p>
            <a:pPr lvl="1" eaLnBrk="1" hangingPunct="1"/>
            <a:r>
              <a:rPr lang="en-US" sz="1800">
                <a:latin typeface="Arial" charset="0"/>
                <a:ea typeface="ＭＳ Ｐゴシック" charset="0"/>
              </a:rPr>
              <a:t>20% Participation</a:t>
            </a:r>
          </a:p>
          <a:p>
            <a:pPr lvl="1" eaLnBrk="1" hangingPunct="1"/>
            <a:r>
              <a:rPr lang="en-US" sz="1800">
                <a:latin typeface="Arial" charset="0"/>
                <a:ea typeface="ＭＳ Ｐゴシック" charset="0"/>
              </a:rPr>
              <a:t>30% Skills/Skill Quizzes/Oral Exams</a:t>
            </a:r>
            <a:endParaRPr lang="en-US" sz="2000">
              <a:latin typeface="Arial" charset="0"/>
              <a:ea typeface="ＭＳ Ｐゴシック" charset="0"/>
            </a:endParaRPr>
          </a:p>
          <a:p>
            <a:pPr eaLnBrk="1" hangingPunct="1"/>
            <a:endParaRPr lang="en-US" sz="900">
              <a:latin typeface="Arial" charset="0"/>
              <a:ea typeface="ＭＳ Ｐゴシック" charset="0"/>
              <a:cs typeface="ＭＳ Ｐゴシック" charset="0"/>
            </a:endParaRPr>
          </a:p>
          <a:p>
            <a:pPr eaLnBrk="1" hangingPunct="1"/>
            <a:r>
              <a:rPr lang="en-US" sz="2000">
                <a:latin typeface="Arial" charset="0"/>
                <a:ea typeface="ＭＳ Ｐゴシック" charset="0"/>
                <a:cs typeface="ＭＳ Ｐゴシック" charset="0"/>
              </a:rPr>
              <a:t>Formal Evaluation every 6 weeks</a:t>
            </a:r>
            <a:endParaRPr lang="en-US" sz="2400">
              <a:latin typeface="Times New Roman" charset="0"/>
              <a:ea typeface="ＭＳ Ｐゴシック" charset="0"/>
              <a:cs typeface="ＭＳ Ｐゴシック" charset="0"/>
            </a:endParaRPr>
          </a:p>
        </p:txBody>
      </p:sp>
      <p:sp>
        <p:nvSpPr>
          <p:cNvPr id="52228" name="Text Box 4"/>
          <p:cNvSpPr txBox="1">
            <a:spLocks noChangeArrowheads="1"/>
          </p:cNvSpPr>
          <p:nvPr/>
        </p:nvSpPr>
        <p:spPr bwMode="auto">
          <a:xfrm>
            <a:off x="6461125" y="1965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latin typeface="Times" charset="0"/>
            </a:endParaRPr>
          </a:p>
        </p:txBody>
      </p:sp>
      <p:pic>
        <p:nvPicPr>
          <p:cNvPr id="52229" name="Picture 5" descr="Kanwal NB Final.jpg                                            000309E9&#10;LN's Titanium                  B7C785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905000"/>
            <a:ext cx="38862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 Box 7"/>
          <p:cNvSpPr txBox="1">
            <a:spLocks noChangeArrowheads="1"/>
          </p:cNvSpPr>
          <p:nvPr/>
        </p:nvSpPr>
        <p:spPr bwMode="auto">
          <a:xfrm>
            <a:off x="0" y="6172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3E049B"/>
                </a:solidFill>
                <a:latin typeface="Arial" charset="0"/>
              </a:rPr>
              <a:t>Check out </a:t>
            </a:r>
            <a:r>
              <a:rPr lang="ja-JP" altLang="en-US">
                <a:solidFill>
                  <a:srgbClr val="3E049B"/>
                </a:solidFill>
                <a:latin typeface="Arial" charset="0"/>
              </a:rPr>
              <a:t>“</a:t>
            </a:r>
            <a:r>
              <a:rPr lang="en-US">
                <a:solidFill>
                  <a:srgbClr val="3E049B"/>
                </a:solidFill>
                <a:latin typeface="Arial" charset="0"/>
              </a:rPr>
              <a:t>AuthenticAssessment.ppt</a:t>
            </a:r>
            <a:r>
              <a:rPr lang="ja-JP" altLang="en-US">
                <a:solidFill>
                  <a:srgbClr val="3E049B"/>
                </a:solidFill>
                <a:latin typeface="Arial" charset="0"/>
              </a:rPr>
              <a:t>”</a:t>
            </a:r>
            <a:r>
              <a:rPr lang="en-US">
                <a:solidFill>
                  <a:srgbClr val="3E049B"/>
                </a:solidFill>
                <a:latin typeface="Arial" charset="0"/>
              </a:rPr>
              <a:t> at www.BiotechEd.com</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4800600"/>
            <a:ext cx="914400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344488" lvl="1" indent="-171450" eaLnBrk="0" hangingPunct="0">
              <a:spcBef>
                <a:spcPct val="20000"/>
              </a:spcBef>
              <a:buClr>
                <a:schemeClr val="tx1"/>
              </a:buClr>
              <a:buFont typeface="Times" charset="0"/>
              <a:buChar char="•"/>
            </a:pPr>
            <a:r>
              <a:rPr kumimoji="1" lang="en-US" sz="2000">
                <a:latin typeface="Arial" charset="0"/>
              </a:rPr>
              <a:t>Any science teacher has the background to teach biotech. </a:t>
            </a:r>
          </a:p>
          <a:p>
            <a:pPr marL="344488" lvl="1" indent="-171450" eaLnBrk="0" hangingPunct="0">
              <a:spcBef>
                <a:spcPct val="20000"/>
              </a:spcBef>
              <a:buClr>
                <a:schemeClr val="tx1"/>
              </a:buClr>
              <a:buFont typeface="Times" charset="0"/>
              <a:buChar char="•"/>
            </a:pPr>
            <a:r>
              <a:rPr kumimoji="1" lang="en-US" sz="2000">
                <a:latin typeface="Arial" charset="0"/>
              </a:rPr>
              <a:t>Teacher learns as students do (using text, lab manual, IGs, and websites).</a:t>
            </a:r>
          </a:p>
          <a:p>
            <a:pPr marL="344488" lvl="1" indent="-171450" eaLnBrk="0" hangingPunct="0">
              <a:spcBef>
                <a:spcPct val="20000"/>
              </a:spcBef>
              <a:buClr>
                <a:schemeClr val="tx1"/>
              </a:buClr>
              <a:buFont typeface="Times" charset="0"/>
              <a:buChar char="•"/>
            </a:pPr>
            <a:r>
              <a:rPr kumimoji="1" lang="en-US" sz="2000">
                <a:latin typeface="Arial" charset="0"/>
              </a:rPr>
              <a:t>Lots of curricular and professional support (Bio-Link, NABT, NSTA, Biotech Institute, Fralin, other local regional groups/programs).</a:t>
            </a:r>
          </a:p>
          <a:p>
            <a:pPr marL="344488" lvl="1" indent="-171450" eaLnBrk="0" hangingPunct="0">
              <a:spcBef>
                <a:spcPct val="20000"/>
              </a:spcBef>
              <a:buClr>
                <a:schemeClr val="tx1"/>
              </a:buClr>
              <a:buFont typeface="Times" charset="0"/>
              <a:buChar char="•"/>
            </a:pPr>
            <a:r>
              <a:rPr kumimoji="1" lang="en-US" sz="2000">
                <a:latin typeface="Arial" charset="0"/>
              </a:rPr>
              <a:t>Biotech teacher network is growing FAST and is a nurturing one.</a:t>
            </a:r>
            <a:endParaRPr kumimoji="1" lang="en-US" sz="2800" b="1">
              <a:latin typeface="Arial" charset="0"/>
            </a:endParaRPr>
          </a:p>
        </p:txBody>
      </p:sp>
      <p:sp>
        <p:nvSpPr>
          <p:cNvPr id="53251" name="Rectangle 3"/>
          <p:cNvSpPr>
            <a:spLocks noChangeArrowheads="1"/>
          </p:cNvSpPr>
          <p:nvPr/>
        </p:nvSpPr>
        <p:spPr bwMode="auto">
          <a:xfrm>
            <a:off x="1981200" y="4267200"/>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0" hangingPunct="0"/>
            <a:r>
              <a:rPr kumimoji="1" lang="en-US">
                <a:latin typeface="Arial" charset="0"/>
              </a:rPr>
              <a:t>It is all about enthusiasm:</a:t>
            </a:r>
            <a:endParaRPr kumimoji="1" lang="en-US" sz="4000">
              <a:solidFill>
                <a:schemeClr val="tx2"/>
              </a:solidFill>
              <a:latin typeface="Arial" charset="0"/>
            </a:endParaRPr>
          </a:p>
        </p:txBody>
      </p:sp>
      <p:sp>
        <p:nvSpPr>
          <p:cNvPr id="53252" name="Rectangle 7"/>
          <p:cNvSpPr>
            <a:spLocks noGrp="1" noChangeArrowheads="1"/>
          </p:cNvSpPr>
          <p:nvPr>
            <p:ph type="title"/>
          </p:nvPr>
        </p:nvSpPr>
        <p:spPr>
          <a:xfrm>
            <a:off x="0" y="0"/>
            <a:ext cx="9144000" cy="990600"/>
          </a:xfrm>
        </p:spPr>
        <p:txBody>
          <a:bodyPr/>
          <a:lstStyle/>
          <a:p>
            <a:pPr eaLnBrk="1" hangingPunct="1"/>
            <a:r>
              <a:rPr lang="en-US" sz="3600">
                <a:latin typeface="Comic Sans MS" charset="0"/>
                <a:ea typeface="ＭＳ Ｐゴシック" charset="0"/>
                <a:cs typeface="ＭＳ Ｐゴシック" charset="0"/>
              </a:rPr>
              <a:t>The Biotechnology Teacher</a:t>
            </a:r>
            <a:endParaRPr lang="en-US">
              <a:latin typeface="Times New Roman" charset="0"/>
              <a:ea typeface="ＭＳ Ｐゴシック" charset="0"/>
              <a:cs typeface="ＭＳ Ｐゴシック" charset="0"/>
            </a:endParaRPr>
          </a:p>
        </p:txBody>
      </p:sp>
      <p:pic>
        <p:nvPicPr>
          <p:cNvPr id="53253" name="Picture 9" descr="CuteDan_LN-lowerQ.jpg                                          00067BE0PrettyWoman                    BF57A6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14400"/>
            <a:ext cx="4289425"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10" descr="MarvinLN_Fenway2.jpg                                           00067769PrettyWoman                    BF57A6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914400"/>
            <a:ext cx="2184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gn="ctr"/>
            <a:r>
              <a:rPr lang="en-US" sz="3600">
                <a:latin typeface="Comic Sans MS" charset="0"/>
              </a:rPr>
              <a:t>www.BiotechEd.com</a:t>
            </a:r>
            <a:endParaRPr lang="en-US" sz="6000"/>
          </a:p>
        </p:txBody>
      </p:sp>
      <p:pic>
        <p:nvPicPr>
          <p:cNvPr id="54275" name="Picture 4" descr="3.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14400"/>
            <a:ext cx="76200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Line 6"/>
          <p:cNvSpPr>
            <a:spLocks noChangeShapeType="1"/>
          </p:cNvSpPr>
          <p:nvPr/>
        </p:nvSpPr>
        <p:spPr bwMode="auto">
          <a:xfrm flipH="1" flipV="1">
            <a:off x="6400800" y="3048000"/>
            <a:ext cx="2438400" cy="1295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gn="ctr"/>
            <a:r>
              <a:rPr lang="en-US" sz="3600">
                <a:latin typeface="Comic Sans MS" charset="0"/>
              </a:rPr>
              <a:t>www.BiotechEd.com</a:t>
            </a:r>
            <a:endParaRPr lang="en-US" sz="6000"/>
          </a:p>
        </p:txBody>
      </p:sp>
      <p:pic>
        <p:nvPicPr>
          <p:cNvPr id="55299" name="Picture 3" descr="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81050"/>
            <a:ext cx="7443788"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ChangeArrowheads="1"/>
          </p:cNvSpPr>
          <p:nvPr/>
        </p:nvSpPr>
        <p:spPr bwMode="auto">
          <a:xfrm>
            <a:off x="381000" y="304800"/>
            <a:ext cx="495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800">
                <a:latin typeface="Comic Sans MS" charset="0"/>
              </a:rPr>
              <a:t>Get more help at conferences and workshops!</a:t>
            </a:r>
            <a:endParaRPr lang="en-US" sz="6000"/>
          </a:p>
        </p:txBody>
      </p:sp>
      <p:sp>
        <p:nvSpPr>
          <p:cNvPr id="56323" name="Rectangle 7"/>
          <p:cNvSpPr>
            <a:spLocks noChangeArrowheads="1"/>
          </p:cNvSpPr>
          <p:nvPr/>
        </p:nvSpPr>
        <p:spPr bwMode="auto">
          <a:xfrm>
            <a:off x="381000" y="3124200"/>
            <a:ext cx="4419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284163" indent="-284163" eaLnBrk="0" hangingPunct="0"/>
            <a:r>
              <a:rPr kumimoji="1" lang="en-US" sz="2000">
                <a:solidFill>
                  <a:schemeClr val="accent2"/>
                </a:solidFill>
                <a:latin typeface="Arial" charset="0"/>
              </a:rPr>
              <a:t>BIO-LINK Summer Fellows Meeting</a:t>
            </a:r>
            <a:endParaRPr kumimoji="1" lang="en-US" sz="2000">
              <a:latin typeface="Arial" charset="0"/>
            </a:endParaRPr>
          </a:p>
          <a:p>
            <a:pPr marL="284163" indent="-284163" eaLnBrk="0" hangingPunct="0">
              <a:buFontTx/>
              <a:buChar char="•"/>
            </a:pPr>
            <a:r>
              <a:rPr kumimoji="1" lang="en-US" sz="2000">
                <a:latin typeface="Arial" charset="0"/>
              </a:rPr>
              <a:t>www.bio-link.org</a:t>
            </a:r>
          </a:p>
          <a:p>
            <a:pPr marL="284163" indent="-284163" eaLnBrk="0" hangingPunct="0">
              <a:buFontTx/>
              <a:buChar char="•"/>
            </a:pPr>
            <a:r>
              <a:rPr kumimoji="1" lang="en-US" sz="2000">
                <a:latin typeface="Arial" charset="0"/>
              </a:rPr>
              <a:t>Usually 1st week of June</a:t>
            </a:r>
          </a:p>
          <a:p>
            <a:pPr marL="284163" indent="-284163" eaLnBrk="0" hangingPunct="0">
              <a:buFontTx/>
              <a:buChar char="•"/>
            </a:pPr>
            <a:r>
              <a:rPr kumimoji="1" lang="en-US" sz="2000">
                <a:latin typeface="Arial" charset="0"/>
              </a:rPr>
              <a:t>35+ Biotech Educators, CC &amp; HS</a:t>
            </a:r>
            <a:endParaRPr kumimoji="1" lang="en-US">
              <a:solidFill>
                <a:srgbClr val="1C07FF"/>
              </a:solidFill>
              <a:latin typeface="Arial" charset="0"/>
            </a:endParaRPr>
          </a:p>
        </p:txBody>
      </p:sp>
      <p:pic>
        <p:nvPicPr>
          <p:cNvPr id="5632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90525"/>
            <a:ext cx="2971800" cy="266065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63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200400"/>
            <a:ext cx="3022600" cy="3276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6326" name="Rectangle 10"/>
          <p:cNvSpPr>
            <a:spLocks noChangeArrowheads="1"/>
          </p:cNvSpPr>
          <p:nvPr/>
        </p:nvSpPr>
        <p:spPr bwMode="auto">
          <a:xfrm>
            <a:off x="304800" y="5029200"/>
            <a:ext cx="4953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284163" indent="-284163" eaLnBrk="0" hangingPunct="0"/>
            <a:r>
              <a:rPr kumimoji="1" lang="en-US" sz="2000">
                <a:solidFill>
                  <a:schemeClr val="accent2"/>
                </a:solidFill>
                <a:latin typeface="Arial" charset="0"/>
              </a:rPr>
              <a:t>NSTA and NABT Conferences</a:t>
            </a:r>
            <a:endParaRPr kumimoji="1" lang="en-US" sz="2000">
              <a:latin typeface="Arial" charset="0"/>
            </a:endParaRPr>
          </a:p>
          <a:p>
            <a:pPr marL="284163" indent="-284163" eaLnBrk="0" hangingPunct="0">
              <a:buFontTx/>
              <a:buChar char="•"/>
            </a:pPr>
            <a:r>
              <a:rPr lang="en-US" sz="2000">
                <a:latin typeface="Arial" charset="0"/>
              </a:rPr>
              <a:t>March</a:t>
            </a:r>
            <a:r>
              <a:rPr kumimoji="1" lang="en-US" sz="2000">
                <a:latin typeface="Arial" charset="0"/>
              </a:rPr>
              <a:t> and Oct respectively</a:t>
            </a:r>
          </a:p>
          <a:p>
            <a:pPr marL="284163" indent="-284163" eaLnBrk="0" hangingPunct="0">
              <a:buFontTx/>
              <a:buChar char="•"/>
            </a:pPr>
            <a:r>
              <a:rPr kumimoji="1" lang="en-US" sz="2000">
                <a:latin typeface="Arial" charset="0"/>
              </a:rPr>
              <a:t>www.nsta.org and www.nabt.org</a:t>
            </a:r>
          </a:p>
          <a:p>
            <a:pPr marL="284163" indent="-284163" eaLnBrk="0" hangingPunct="0">
              <a:buFontTx/>
              <a:buChar char="•"/>
            </a:pPr>
            <a:r>
              <a:rPr kumimoji="1" lang="en-US" sz="2000">
                <a:latin typeface="Arial" charset="0"/>
              </a:rPr>
              <a:t>Demos &amp; hands-on biotech workshops</a:t>
            </a:r>
          </a:p>
        </p:txBody>
      </p:sp>
      <p:sp>
        <p:nvSpPr>
          <p:cNvPr id="56327" name="Rectangle 13"/>
          <p:cNvSpPr>
            <a:spLocks noChangeArrowheads="1"/>
          </p:cNvSpPr>
          <p:nvPr/>
        </p:nvSpPr>
        <p:spPr bwMode="auto">
          <a:xfrm>
            <a:off x="304800" y="1600200"/>
            <a:ext cx="502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284163" indent="-284163" eaLnBrk="0" hangingPunct="0"/>
            <a:r>
              <a:rPr kumimoji="1" lang="en-US" sz="2000">
                <a:solidFill>
                  <a:schemeClr val="accent2"/>
                </a:solidFill>
                <a:latin typeface="Arial" charset="0"/>
              </a:rPr>
              <a:t>DNA is the Show but Protein is the Dough</a:t>
            </a:r>
            <a:endParaRPr kumimoji="1" lang="en-US" sz="2000">
              <a:latin typeface="Arial" charset="0"/>
            </a:endParaRPr>
          </a:p>
          <a:p>
            <a:pPr marL="284163" indent="-284163" eaLnBrk="0" hangingPunct="0">
              <a:buFontTx/>
              <a:buChar char="•"/>
            </a:pPr>
            <a:r>
              <a:rPr kumimoji="1" lang="en-US" sz="2000">
                <a:latin typeface="Arial" charset="0"/>
              </a:rPr>
              <a:t>By me in my lab at the SMBTC</a:t>
            </a:r>
          </a:p>
          <a:p>
            <a:pPr marL="284163" indent="-284163" eaLnBrk="0" hangingPunct="0">
              <a:buFontTx/>
              <a:buChar char="•"/>
            </a:pPr>
            <a:r>
              <a:rPr kumimoji="1" lang="en-US" sz="2000">
                <a:latin typeface="Arial" charset="0"/>
              </a:rPr>
              <a:t>2 days in July</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0" y="0"/>
            <a:ext cx="91440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288925" indent="-63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a:latin typeface="Comic Sans MS" charset="0"/>
              </a:rPr>
              <a:t>Biotechnology is an opportunity to teach science in a way that results in science literacy, research skills &amp; career awareness for virtually every student.</a:t>
            </a:r>
            <a:endParaRPr lang="en-US" sz="1600">
              <a:solidFill>
                <a:srgbClr val="000000"/>
              </a:solidFill>
            </a:endParaRPr>
          </a:p>
          <a:p>
            <a:r>
              <a:rPr lang="en-US" sz="1600">
                <a:solidFill>
                  <a:srgbClr val="000000"/>
                </a:solidFill>
              </a:rPr>
              <a:t>	</a:t>
            </a:r>
            <a:endParaRPr kumimoji="1" lang="en-US"/>
          </a:p>
        </p:txBody>
      </p:sp>
      <p:sp>
        <p:nvSpPr>
          <p:cNvPr id="58371" name="Rectangle 3"/>
          <p:cNvSpPr>
            <a:spLocks noChangeArrowheads="1"/>
          </p:cNvSpPr>
          <p:nvPr/>
        </p:nvSpPr>
        <p:spPr bwMode="auto">
          <a:xfrm>
            <a:off x="304800" y="2743200"/>
            <a:ext cx="56388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225425" indent="-225425" eaLnBrk="0" hangingPunct="0">
              <a:buClr>
                <a:schemeClr val="tx1"/>
              </a:buClr>
              <a:buFont typeface="Times" charset="0"/>
              <a:buChar char="•"/>
            </a:pPr>
            <a:r>
              <a:rPr kumimoji="1" lang="en-US" sz="2000">
                <a:latin typeface="Arial" charset="0"/>
              </a:rPr>
              <a:t>Students learn the skills and gain the confidence and self-directedness that are necessary for independent research (science fair projects) and higher-level science courses.</a:t>
            </a:r>
          </a:p>
          <a:p>
            <a:pPr marL="225425" indent="-225425" eaLnBrk="0" hangingPunct="0">
              <a:buClr>
                <a:schemeClr val="hlink"/>
              </a:buClr>
              <a:buFont typeface="Times" charset="0"/>
              <a:buNone/>
            </a:pPr>
            <a:endParaRPr kumimoji="1" lang="en-US" sz="1000">
              <a:latin typeface="Arial" charset="0"/>
            </a:endParaRPr>
          </a:p>
          <a:p>
            <a:pPr marL="225425" indent="-225425" eaLnBrk="0" hangingPunct="0">
              <a:buClr>
                <a:schemeClr val="tx1"/>
              </a:buClr>
              <a:buFont typeface="Times" charset="0"/>
              <a:buChar char="•"/>
            </a:pPr>
            <a:r>
              <a:rPr kumimoji="1" lang="en-US" sz="2000">
                <a:latin typeface="Arial" charset="0"/>
              </a:rPr>
              <a:t>Students see meaning and application in their math, biology, and chemistry.</a:t>
            </a:r>
          </a:p>
          <a:p>
            <a:pPr marL="225425" indent="-225425" eaLnBrk="0" hangingPunct="0">
              <a:buClr>
                <a:schemeClr val="hlink"/>
              </a:buClr>
              <a:buFont typeface="Times" charset="0"/>
              <a:buNone/>
            </a:pPr>
            <a:endParaRPr kumimoji="1" lang="en-US" sz="1000">
              <a:latin typeface="Arial" charset="0"/>
            </a:endParaRPr>
          </a:p>
          <a:p>
            <a:pPr marL="225425" indent="-225425" eaLnBrk="0" hangingPunct="0">
              <a:buClr>
                <a:schemeClr val="tx1"/>
              </a:buClr>
              <a:buFont typeface="Times" charset="0"/>
              <a:buChar char="•"/>
            </a:pPr>
            <a:r>
              <a:rPr kumimoji="1" lang="en-US" sz="2000">
                <a:latin typeface="Arial" charset="0"/>
              </a:rPr>
              <a:t>Students learn the science and business of biotech so that they are better prepared to make decisions about their futures and society.</a:t>
            </a:r>
            <a:endParaRPr kumimoji="1" lang="en-US">
              <a:latin typeface="Geneva" charset="0"/>
            </a:endParaRPr>
          </a:p>
        </p:txBody>
      </p:sp>
      <p:pic>
        <p:nvPicPr>
          <p:cNvPr id="583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200400"/>
            <a:ext cx="3048000"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ChangeArrowheads="1"/>
          </p:cNvSpPr>
          <p:nvPr>
            <p:ph type="title"/>
          </p:nvPr>
        </p:nvSpPr>
        <p:spPr>
          <a:xfrm>
            <a:off x="0" y="228600"/>
            <a:ext cx="9144000" cy="685800"/>
          </a:xfrm>
          <a:noFill/>
        </p:spPr>
        <p:txBody>
          <a:bodyPr lIns="92075" tIns="46038" rIns="92075" bIns="46038" anchor="b"/>
          <a:lstStyle/>
          <a:p>
            <a:pPr eaLnBrk="1" hangingPunct="1"/>
            <a:r>
              <a:rPr lang="en-US" sz="3200">
                <a:solidFill>
                  <a:srgbClr val="1C07FF"/>
                </a:solidFill>
                <a:latin typeface="Comic Sans MS" charset="0"/>
                <a:ea typeface="ＭＳ Ｐゴシック" charset="0"/>
                <a:cs typeface="ＭＳ Ｐゴシック" charset="0"/>
              </a:rPr>
              <a:t> </a:t>
            </a:r>
            <a:r>
              <a:rPr lang="en-US" sz="3200">
                <a:solidFill>
                  <a:srgbClr val="3E049B"/>
                </a:solidFill>
                <a:latin typeface="Comic Sans MS" charset="0"/>
                <a:ea typeface="ＭＳ Ｐゴシック" charset="0"/>
                <a:cs typeface="ＭＳ Ｐゴシック" charset="0"/>
              </a:rPr>
              <a:t>Ellyn</a:t>
            </a:r>
            <a:r>
              <a:rPr lang="ja-JP" altLang="en-US" sz="3200">
                <a:solidFill>
                  <a:srgbClr val="3E049B"/>
                </a:solidFill>
                <a:latin typeface="Comic Sans MS" charset="0"/>
                <a:ea typeface="ＭＳ Ｐゴシック" charset="0"/>
                <a:cs typeface="ＭＳ Ｐゴシック" charset="0"/>
              </a:rPr>
              <a:t>’</a:t>
            </a:r>
            <a:r>
              <a:rPr lang="en-US" sz="3200">
                <a:solidFill>
                  <a:srgbClr val="3E049B"/>
                </a:solidFill>
                <a:latin typeface="Comic Sans MS" charset="0"/>
                <a:ea typeface="ＭＳ Ｐゴシック" charset="0"/>
                <a:cs typeface="ＭＳ Ｐゴシック" charset="0"/>
              </a:rPr>
              <a:t>s Top 10 Reasons for Biotech Courses</a:t>
            </a:r>
            <a:endParaRPr lang="en-US" sz="4000">
              <a:solidFill>
                <a:srgbClr val="3E049B"/>
              </a:solidFill>
              <a:latin typeface="Times New Roman" charset="0"/>
              <a:ea typeface="ＭＳ Ｐゴシック" charset="0"/>
              <a:cs typeface="ＭＳ Ｐゴシック" charset="0"/>
            </a:endParaRPr>
          </a:p>
        </p:txBody>
      </p:sp>
      <p:sp>
        <p:nvSpPr>
          <p:cNvPr id="253955" name="Rectangle 3"/>
          <p:cNvSpPr>
            <a:spLocks noChangeArrowheads="1"/>
          </p:cNvSpPr>
          <p:nvPr>
            <p:ph type="body" idx="1"/>
          </p:nvPr>
        </p:nvSpPr>
        <p:spPr>
          <a:xfrm>
            <a:off x="152400" y="1143000"/>
            <a:ext cx="8991600" cy="5715000"/>
          </a:xfrm>
          <a:noFill/>
        </p:spPr>
        <p:txBody>
          <a:bodyPr lIns="92075" tIns="46038" rIns="92075" bIns="46038"/>
          <a:lstStyle/>
          <a:p>
            <a:pPr marL="174625" indent="-174625" eaLnBrk="1" hangingPunct="1">
              <a:lnSpc>
                <a:spcPct val="90000"/>
              </a:lnSpc>
              <a:buFontTx/>
              <a:buNone/>
            </a:pPr>
            <a:endParaRPr lang="en-US" sz="1000">
              <a:latin typeface="Comic Sans MS" charset="0"/>
              <a:ea typeface="ＭＳ Ｐゴシック" charset="0"/>
              <a:cs typeface="ＭＳ Ｐゴシック" charset="0"/>
            </a:endParaRPr>
          </a:p>
          <a:p>
            <a:pPr marL="174625" indent="-174625" eaLnBrk="1" hangingPunct="1">
              <a:lnSpc>
                <a:spcPct val="90000"/>
              </a:lnSpc>
              <a:buFontTx/>
              <a:buNone/>
            </a:pPr>
            <a:r>
              <a:rPr lang="en-US" sz="1400">
                <a:latin typeface="Comic Sans MS" charset="0"/>
                <a:ea typeface="ＭＳ Ｐゴシック" charset="0"/>
                <a:cs typeface="ＭＳ Ｐゴシック" charset="0"/>
              </a:rPr>
              <a:t>10. Biotech is </a:t>
            </a:r>
            <a:r>
              <a:rPr lang="en-US" sz="1400">
                <a:solidFill>
                  <a:srgbClr val="FF0000"/>
                </a:solidFill>
                <a:latin typeface="Comic Sans MS" charset="0"/>
                <a:ea typeface="ＭＳ Ｐゴシック" charset="0"/>
                <a:cs typeface="ＭＳ Ｐゴシック" charset="0"/>
              </a:rPr>
              <a:t>inherently interesting</a:t>
            </a:r>
            <a:r>
              <a:rPr lang="en-US" sz="1400">
                <a:latin typeface="Comic Sans MS" charset="0"/>
                <a:ea typeface="ＭＳ Ｐゴシック" charset="0"/>
                <a:cs typeface="ＭＳ Ｐゴシック" charset="0"/>
              </a:rPr>
              <a:t> to students. Who isn't interested in cloning, forensics, and saving the world from disease and famine?</a:t>
            </a:r>
          </a:p>
          <a:p>
            <a:pPr marL="174625" indent="-174625" eaLnBrk="1" hangingPunct="1">
              <a:lnSpc>
                <a:spcPct val="90000"/>
              </a:lnSpc>
              <a:buFontTx/>
              <a:buNone/>
            </a:pPr>
            <a:endParaRPr lang="en-US" sz="800">
              <a:latin typeface="Comic Sans MS" charset="0"/>
              <a:ea typeface="ＭＳ Ｐゴシック" charset="0"/>
              <a:cs typeface="ＭＳ Ｐゴシック" charset="0"/>
            </a:endParaRPr>
          </a:p>
          <a:p>
            <a:pPr marL="174625" indent="-174625" eaLnBrk="1" hangingPunct="1">
              <a:lnSpc>
                <a:spcPct val="90000"/>
              </a:lnSpc>
              <a:buFontTx/>
              <a:buNone/>
            </a:pPr>
            <a:r>
              <a:rPr lang="en-US" sz="1400">
                <a:latin typeface="Comic Sans MS" charset="0"/>
                <a:ea typeface="ＭＳ Ｐゴシック" charset="0"/>
                <a:cs typeface="ＭＳ Ｐゴシック" charset="0"/>
              </a:rPr>
              <a:t>9. Biotech </a:t>
            </a:r>
            <a:r>
              <a:rPr lang="en-US" sz="1400">
                <a:solidFill>
                  <a:srgbClr val="FF0000"/>
                </a:solidFill>
                <a:latin typeface="Comic Sans MS" charset="0"/>
                <a:ea typeface="ＭＳ Ｐゴシック" charset="0"/>
                <a:cs typeface="ＭＳ Ｐゴシック" charset="0"/>
              </a:rPr>
              <a:t>prepares students for the workplace</a:t>
            </a:r>
            <a:r>
              <a:rPr lang="en-US" sz="1400">
                <a:latin typeface="Comic Sans MS" charset="0"/>
                <a:ea typeface="ＭＳ Ｐゴシック" charset="0"/>
                <a:cs typeface="ＭＳ Ｐゴシック" charset="0"/>
              </a:rPr>
              <a:t>. The fastest growing industry in the nation is biotechnology. There are many jobs for many academic and skill levels.</a:t>
            </a:r>
          </a:p>
          <a:p>
            <a:pPr marL="174625" indent="-174625" eaLnBrk="1" hangingPunct="1">
              <a:lnSpc>
                <a:spcPct val="90000"/>
              </a:lnSpc>
              <a:buFontTx/>
              <a:buNone/>
            </a:pPr>
            <a:endParaRPr lang="en-US" sz="800">
              <a:latin typeface="Comic Sans MS" charset="0"/>
              <a:ea typeface="ＭＳ Ｐゴシック" charset="0"/>
              <a:cs typeface="ＭＳ Ｐゴシック" charset="0"/>
            </a:endParaRPr>
          </a:p>
          <a:p>
            <a:pPr marL="174625" indent="-174625" eaLnBrk="1" hangingPunct="1">
              <a:lnSpc>
                <a:spcPct val="90000"/>
              </a:lnSpc>
              <a:buFontTx/>
              <a:buNone/>
            </a:pPr>
            <a:r>
              <a:rPr lang="en-US" sz="1400">
                <a:latin typeface="Comic Sans MS" charset="0"/>
                <a:ea typeface="ＭＳ Ｐゴシック" charset="0"/>
                <a:cs typeface="ＭＳ Ｐゴシック" charset="0"/>
              </a:rPr>
              <a:t>8. Biotech courses are </a:t>
            </a:r>
            <a:r>
              <a:rPr lang="en-US" sz="1400">
                <a:solidFill>
                  <a:srgbClr val="FF0000"/>
                </a:solidFill>
                <a:latin typeface="Comic Sans MS" charset="0"/>
                <a:ea typeface="ＭＳ Ｐゴシック" charset="0"/>
                <a:cs typeface="ＭＳ Ｐゴシック" charset="0"/>
              </a:rPr>
              <a:t>skills-based</a:t>
            </a:r>
            <a:r>
              <a:rPr lang="en-US" sz="1400">
                <a:latin typeface="Comic Sans MS" charset="0"/>
                <a:ea typeface="ＭＳ Ｐゴシック" charset="0"/>
                <a:cs typeface="ＭＳ Ｐゴシック" charset="0"/>
              </a:rPr>
              <a:t> making them interesting and appropriate for students of all academic levels. Biotech classes may be truly untracked allowing students to meet and work with students of all academic and socioeconomic levels.</a:t>
            </a:r>
          </a:p>
          <a:p>
            <a:pPr marL="174625" indent="-174625" eaLnBrk="1" hangingPunct="1">
              <a:lnSpc>
                <a:spcPct val="90000"/>
              </a:lnSpc>
              <a:buFontTx/>
              <a:buNone/>
            </a:pPr>
            <a:endParaRPr lang="en-US" sz="800">
              <a:latin typeface="Comic Sans MS" charset="0"/>
              <a:ea typeface="ＭＳ Ｐゴシック" charset="0"/>
              <a:cs typeface="ＭＳ Ｐゴシック" charset="0"/>
            </a:endParaRPr>
          </a:p>
          <a:p>
            <a:pPr marL="174625" indent="-174625" eaLnBrk="1" hangingPunct="1">
              <a:lnSpc>
                <a:spcPct val="90000"/>
              </a:lnSpc>
              <a:buFontTx/>
              <a:buNone/>
            </a:pPr>
            <a:r>
              <a:rPr lang="en-US" sz="1400">
                <a:latin typeface="Comic Sans MS" charset="0"/>
                <a:ea typeface="ＭＳ Ｐゴシック" charset="0"/>
                <a:cs typeface="ＭＳ Ｐゴシック" charset="0"/>
              </a:rPr>
              <a:t>7. Biotech is </a:t>
            </a:r>
            <a:r>
              <a:rPr lang="en-US" sz="1400">
                <a:solidFill>
                  <a:srgbClr val="FF0000"/>
                </a:solidFill>
                <a:latin typeface="Comic Sans MS" charset="0"/>
                <a:ea typeface="ＭＳ Ｐゴシック" charset="0"/>
                <a:cs typeface="ＭＳ Ｐゴシック" charset="0"/>
              </a:rPr>
              <a:t>an integrated science</a:t>
            </a:r>
            <a:r>
              <a:rPr lang="en-US" sz="1400">
                <a:latin typeface="Comic Sans MS" charset="0"/>
                <a:ea typeface="ＭＳ Ｐゴシック" charset="0"/>
                <a:cs typeface="ＭＳ Ｐゴシック" charset="0"/>
              </a:rPr>
              <a:t> where students learn and apply biology, chemistry, physics, and mathematics. Students see meaning in their other math and science courses.</a:t>
            </a:r>
          </a:p>
          <a:p>
            <a:pPr marL="174625" indent="-174625" eaLnBrk="1" hangingPunct="1">
              <a:lnSpc>
                <a:spcPct val="90000"/>
              </a:lnSpc>
              <a:buFontTx/>
              <a:buNone/>
            </a:pPr>
            <a:endParaRPr lang="en-US" sz="800">
              <a:latin typeface="Comic Sans MS" charset="0"/>
              <a:ea typeface="ＭＳ Ｐゴシック" charset="0"/>
              <a:cs typeface="ＭＳ Ｐゴシック" charset="0"/>
            </a:endParaRPr>
          </a:p>
          <a:p>
            <a:pPr marL="174625" indent="-174625" eaLnBrk="1" hangingPunct="1">
              <a:lnSpc>
                <a:spcPct val="90000"/>
              </a:lnSpc>
              <a:buFontTx/>
              <a:buNone/>
            </a:pPr>
            <a:r>
              <a:rPr lang="en-US" sz="1400">
                <a:latin typeface="Comic Sans MS" charset="0"/>
                <a:ea typeface="ＭＳ Ｐゴシック" charset="0"/>
                <a:cs typeface="ＭＳ Ｐゴシック" charset="0"/>
              </a:rPr>
              <a:t>6. Biotech </a:t>
            </a:r>
            <a:r>
              <a:rPr lang="en-US" sz="1400">
                <a:solidFill>
                  <a:srgbClr val="FF0000"/>
                </a:solidFill>
                <a:latin typeface="Comic Sans MS" charset="0"/>
                <a:ea typeface="ＭＳ Ｐゴシック" charset="0"/>
                <a:cs typeface="ＭＳ Ｐゴシック" charset="0"/>
              </a:rPr>
              <a:t>prepares students for higher-level</a:t>
            </a:r>
            <a:r>
              <a:rPr lang="en-US" sz="1400">
                <a:latin typeface="Comic Sans MS" charset="0"/>
                <a:ea typeface="ＭＳ Ｐゴシック" charset="0"/>
                <a:cs typeface="ＭＳ Ｐゴシック" charset="0"/>
              </a:rPr>
              <a:t> science courses (i.e. AP Biology and AP Chemistry) and/or gives them a platform from which to move into CC technician programs and 4-year college programs.</a:t>
            </a:r>
          </a:p>
          <a:p>
            <a:pPr marL="174625" indent="-174625" eaLnBrk="1" hangingPunct="1">
              <a:lnSpc>
                <a:spcPct val="90000"/>
              </a:lnSpc>
              <a:buFontTx/>
              <a:buNone/>
            </a:pPr>
            <a:endParaRPr lang="en-US" sz="800">
              <a:latin typeface="Comic Sans MS" charset="0"/>
              <a:ea typeface="ＭＳ Ｐゴシック" charset="0"/>
              <a:cs typeface="ＭＳ Ｐゴシック" charset="0"/>
            </a:endParaRPr>
          </a:p>
          <a:p>
            <a:pPr marL="174625" indent="-174625" eaLnBrk="1" hangingPunct="1">
              <a:lnSpc>
                <a:spcPct val="90000"/>
              </a:lnSpc>
              <a:buFontTx/>
              <a:buNone/>
            </a:pPr>
            <a:r>
              <a:rPr lang="en-US" sz="1400">
                <a:latin typeface="Comic Sans MS" charset="0"/>
                <a:ea typeface="ＭＳ Ｐゴシック" charset="0"/>
                <a:cs typeface="ＭＳ Ｐゴシック" charset="0"/>
              </a:rPr>
              <a:t>5. Biotech courses </a:t>
            </a:r>
            <a:r>
              <a:rPr lang="en-US" sz="1400">
                <a:solidFill>
                  <a:srgbClr val="FF0000"/>
                </a:solidFill>
                <a:latin typeface="Comic Sans MS" charset="0"/>
                <a:ea typeface="ＭＳ Ｐゴシック" charset="0"/>
                <a:cs typeface="ＭＳ Ｐゴシック" charset="0"/>
              </a:rPr>
              <a:t>teach self-directedness, responsibility, organization, and workplace etiquette</a:t>
            </a:r>
            <a:r>
              <a:rPr lang="en-US" sz="1400">
                <a:latin typeface="Comic Sans MS" charset="0"/>
                <a:ea typeface="ＭＳ Ｐゴシック" charset="0"/>
                <a:cs typeface="ＭＳ Ｐゴシック" charset="0"/>
              </a:rPr>
              <a:t>.</a:t>
            </a:r>
          </a:p>
          <a:p>
            <a:pPr marL="174625" indent="-174625" eaLnBrk="1" hangingPunct="1">
              <a:lnSpc>
                <a:spcPct val="90000"/>
              </a:lnSpc>
              <a:buFontTx/>
              <a:buNone/>
            </a:pPr>
            <a:endParaRPr lang="en-US" sz="800">
              <a:latin typeface="Comic Sans MS" charset="0"/>
              <a:ea typeface="ＭＳ Ｐゴシック" charset="0"/>
              <a:cs typeface="ＭＳ Ｐゴシック" charset="0"/>
            </a:endParaRPr>
          </a:p>
          <a:p>
            <a:pPr marL="174625" indent="-174625" eaLnBrk="1" hangingPunct="1">
              <a:lnSpc>
                <a:spcPct val="90000"/>
              </a:lnSpc>
              <a:buFontTx/>
              <a:buNone/>
            </a:pPr>
            <a:r>
              <a:rPr lang="en-US" sz="1400">
                <a:latin typeface="Comic Sans MS" charset="0"/>
                <a:ea typeface="ＭＳ Ｐゴシック" charset="0"/>
                <a:cs typeface="ＭＳ Ｐゴシック" charset="0"/>
              </a:rPr>
              <a:t>4. Biotech students </a:t>
            </a:r>
            <a:r>
              <a:rPr lang="en-US" sz="1400">
                <a:solidFill>
                  <a:srgbClr val="FF0000"/>
                </a:solidFill>
                <a:latin typeface="Comic Sans MS" charset="0"/>
                <a:ea typeface="ＭＳ Ｐゴシック" charset="0"/>
                <a:cs typeface="ＭＳ Ｐゴシック" charset="0"/>
              </a:rPr>
              <a:t>develop the skills to do real and original research</a:t>
            </a:r>
            <a:r>
              <a:rPr lang="en-US" sz="1400">
                <a:latin typeface="Comic Sans MS" charset="0"/>
                <a:ea typeface="ＭＳ Ｐゴシック" charset="0"/>
                <a:cs typeface="ＭＳ Ｐゴシック" charset="0"/>
              </a:rPr>
              <a:t>. This may be applied in the workplace, in courses, and on science fair projects.</a:t>
            </a:r>
          </a:p>
          <a:p>
            <a:pPr marL="174625" indent="-174625" eaLnBrk="1" hangingPunct="1">
              <a:lnSpc>
                <a:spcPct val="90000"/>
              </a:lnSpc>
              <a:buFontTx/>
              <a:buNone/>
            </a:pPr>
            <a:endParaRPr lang="en-US" sz="800">
              <a:latin typeface="Comic Sans MS" charset="0"/>
              <a:ea typeface="ＭＳ Ｐゴシック" charset="0"/>
              <a:cs typeface="ＭＳ Ｐゴシック" charset="0"/>
            </a:endParaRPr>
          </a:p>
          <a:p>
            <a:pPr marL="174625" indent="-174625" eaLnBrk="1" hangingPunct="1">
              <a:lnSpc>
                <a:spcPct val="90000"/>
              </a:lnSpc>
              <a:buFontTx/>
              <a:buNone/>
            </a:pPr>
            <a:r>
              <a:rPr lang="en-US" sz="1400">
                <a:latin typeface="Comic Sans MS" charset="0"/>
                <a:ea typeface="ＭＳ Ｐゴシック" charset="0"/>
                <a:cs typeface="ＭＳ Ｐゴシック" charset="0"/>
              </a:rPr>
              <a:t>3. There are </a:t>
            </a:r>
            <a:r>
              <a:rPr lang="en-US" sz="1400">
                <a:solidFill>
                  <a:srgbClr val="FF0000"/>
                </a:solidFill>
                <a:latin typeface="Comic Sans MS" charset="0"/>
                <a:ea typeface="ＭＳ Ｐゴシック" charset="0"/>
                <a:cs typeface="ＭＳ Ｐゴシック" charset="0"/>
              </a:rPr>
              <a:t>plenty of jobs</a:t>
            </a:r>
            <a:r>
              <a:rPr lang="en-US" sz="1400">
                <a:latin typeface="Comic Sans MS" charset="0"/>
                <a:ea typeface="ＭＳ Ｐゴシック" charset="0"/>
                <a:cs typeface="ＭＳ Ｐゴシック" charset="0"/>
              </a:rPr>
              <a:t> in both the business and science sides of biotech in industrial, academic, and governmental facilities, all over the country and all over the world.</a:t>
            </a:r>
          </a:p>
          <a:p>
            <a:pPr marL="174625" indent="-174625" eaLnBrk="1" hangingPunct="1">
              <a:lnSpc>
                <a:spcPct val="90000"/>
              </a:lnSpc>
              <a:buFontTx/>
              <a:buNone/>
            </a:pPr>
            <a:endParaRPr lang="en-US" sz="800">
              <a:latin typeface="Comic Sans MS" charset="0"/>
              <a:ea typeface="ＭＳ Ｐゴシック" charset="0"/>
              <a:cs typeface="ＭＳ Ｐゴシック" charset="0"/>
            </a:endParaRPr>
          </a:p>
          <a:p>
            <a:pPr marL="174625" indent="-174625" eaLnBrk="1" hangingPunct="1">
              <a:lnSpc>
                <a:spcPct val="90000"/>
              </a:lnSpc>
              <a:buFontTx/>
              <a:buNone/>
            </a:pPr>
            <a:r>
              <a:rPr lang="en-US" sz="1400">
                <a:latin typeface="Comic Sans MS" charset="0"/>
                <a:ea typeface="ＭＳ Ｐゴシック" charset="0"/>
                <a:cs typeface="ＭＳ Ｐゴシック" charset="0"/>
              </a:rPr>
              <a:t>2. Biotechnology is an industry with excellent benefits and </a:t>
            </a:r>
            <a:r>
              <a:rPr lang="en-US" sz="1400">
                <a:solidFill>
                  <a:srgbClr val="FF0000"/>
                </a:solidFill>
                <a:latin typeface="Comic Sans MS" charset="0"/>
                <a:ea typeface="ＭＳ Ｐゴシック" charset="0"/>
                <a:cs typeface="ＭＳ Ｐゴシック" charset="0"/>
              </a:rPr>
              <a:t>good job satisfaction</a:t>
            </a:r>
            <a:r>
              <a:rPr lang="en-US" sz="1400">
                <a:latin typeface="Comic Sans MS" charset="0"/>
                <a:ea typeface="ＭＳ Ｐゴシック" charset="0"/>
                <a:cs typeface="ＭＳ Ｐゴシック" charset="0"/>
              </a:rPr>
              <a:t>.</a:t>
            </a:r>
          </a:p>
          <a:p>
            <a:pPr marL="174625" indent="-174625" eaLnBrk="1" hangingPunct="1">
              <a:lnSpc>
                <a:spcPct val="90000"/>
              </a:lnSpc>
              <a:buFontTx/>
              <a:buNone/>
            </a:pPr>
            <a:endParaRPr lang="en-US" sz="800">
              <a:latin typeface="Comic Sans MS" charset="0"/>
              <a:ea typeface="ＭＳ Ｐゴシック" charset="0"/>
              <a:cs typeface="ＭＳ Ｐゴシック" charset="0"/>
            </a:endParaRPr>
          </a:p>
          <a:p>
            <a:pPr marL="174625" indent="-174625" eaLnBrk="1" hangingPunct="1">
              <a:lnSpc>
                <a:spcPct val="90000"/>
              </a:lnSpc>
              <a:buFontTx/>
              <a:buNone/>
            </a:pPr>
            <a:r>
              <a:rPr lang="en-US" sz="1400">
                <a:latin typeface="Comic Sans MS" charset="0"/>
                <a:ea typeface="ＭＳ Ｐゴシック" charset="0"/>
                <a:cs typeface="ＭＳ Ｐゴシック" charset="0"/>
              </a:rPr>
              <a:t>And at # 1. </a:t>
            </a:r>
            <a:r>
              <a:rPr lang="en-US" sz="1400">
                <a:solidFill>
                  <a:srgbClr val="FF0000"/>
                </a:solidFill>
                <a:latin typeface="Comic Sans MS" charset="0"/>
                <a:ea typeface="ＭＳ Ｐゴシック" charset="0"/>
                <a:cs typeface="ＭＳ Ｐゴシック" charset="0"/>
              </a:rPr>
              <a:t>Biotech classes are fun</a:t>
            </a:r>
            <a:r>
              <a:rPr lang="en-US" sz="1400">
                <a:latin typeface="Comic Sans MS" charset="0"/>
                <a:ea typeface="ＭＳ Ｐゴシック" charset="0"/>
                <a:cs typeface="ＭＳ Ｐゴシック" charset="0"/>
              </a:rPr>
              <a:t>!= High Student Attendance/Promptness </a:t>
            </a:r>
            <a:r>
              <a:rPr lang="en-US" sz="1400">
                <a:solidFill>
                  <a:srgbClr val="3E049B"/>
                </a:solidFill>
                <a:latin typeface="Comic Sans MS" charset="0"/>
                <a:ea typeface="ＭＳ Ｐゴシック" charset="0"/>
                <a:cs typeface="ＭＳ Ｐゴシック" charset="0"/>
              </a:rPr>
              <a:t>&amp; high teacher satisfaction</a:t>
            </a:r>
            <a:r>
              <a:rPr lang="en-US" sz="1400">
                <a:latin typeface="Comic Sans MS" charset="0"/>
                <a:ea typeface="ＭＳ Ｐゴシック" charset="0"/>
                <a:cs typeface="ＭＳ Ｐゴシック" charset="0"/>
              </a:rPr>
              <a:t>.</a:t>
            </a:r>
            <a:endParaRPr lang="en-US" sz="2400">
              <a:latin typeface="Times New Roman" charset="0"/>
              <a:ea typeface="ＭＳ Ｐゴシック" charset="0"/>
              <a:cs typeface="ＭＳ Ｐゴシック" charset="0"/>
            </a:endParaRPr>
          </a:p>
        </p:txBody>
      </p:sp>
      <p:sp>
        <p:nvSpPr>
          <p:cNvPr id="19460" name="Text Box 4"/>
          <p:cNvSpPr txBox="1">
            <a:spLocks noChangeArrowheads="1"/>
          </p:cNvSpPr>
          <p:nvPr/>
        </p:nvSpPr>
        <p:spPr bwMode="auto">
          <a:xfrm>
            <a:off x="4327525" y="4403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latin typeface="Times" charset="0"/>
            </a:endParaRPr>
          </a:p>
        </p:txBody>
      </p:sp>
      <p:sp>
        <p:nvSpPr>
          <p:cNvPr id="19461" name="Rectangle 5"/>
          <p:cNvSpPr>
            <a:spLocks noChangeArrowheads="1"/>
          </p:cNvSpPr>
          <p:nvPr/>
        </p:nvSpPr>
        <p:spPr bwMode="auto">
          <a:xfrm>
            <a:off x="1371600" y="6346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eaLnBrk="0" hangingPunct="0"/>
            <a:endParaRPr kumimoji="1"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3955">
                                            <p:txEl>
                                              <p:pRg st="1" end="1"/>
                                            </p:txEl>
                                          </p:spTgt>
                                        </p:tgtEl>
                                        <p:attrNameLst>
                                          <p:attrName>style.visibility</p:attrName>
                                        </p:attrNameLst>
                                      </p:cBhvr>
                                      <p:to>
                                        <p:strVal val="visible"/>
                                      </p:to>
                                    </p:set>
                                    <p:anim calcmode="lin" valueType="num">
                                      <p:cBhvr additive="base">
                                        <p:cTn id="7" dur="500" fill="hold"/>
                                        <p:tgtEl>
                                          <p:spTgt spid="25395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395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3955">
                                            <p:txEl>
                                              <p:pRg st="3" end="3"/>
                                            </p:txEl>
                                          </p:spTgt>
                                        </p:tgtEl>
                                        <p:attrNameLst>
                                          <p:attrName>style.visibility</p:attrName>
                                        </p:attrNameLst>
                                      </p:cBhvr>
                                      <p:to>
                                        <p:strVal val="visible"/>
                                      </p:to>
                                    </p:set>
                                    <p:anim calcmode="lin" valueType="num">
                                      <p:cBhvr additive="base">
                                        <p:cTn id="13" dur="500" fill="hold"/>
                                        <p:tgtEl>
                                          <p:spTgt spid="253955">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395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3955">
                                            <p:txEl>
                                              <p:pRg st="5" end="5"/>
                                            </p:txEl>
                                          </p:spTgt>
                                        </p:tgtEl>
                                        <p:attrNameLst>
                                          <p:attrName>style.visibility</p:attrName>
                                        </p:attrNameLst>
                                      </p:cBhvr>
                                      <p:to>
                                        <p:strVal val="visible"/>
                                      </p:to>
                                    </p:set>
                                    <p:anim calcmode="lin" valueType="num">
                                      <p:cBhvr additive="base">
                                        <p:cTn id="19" dur="500" fill="hold"/>
                                        <p:tgtEl>
                                          <p:spTgt spid="253955">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3955">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3955">
                                            <p:txEl>
                                              <p:pRg st="7" end="7"/>
                                            </p:txEl>
                                          </p:spTgt>
                                        </p:tgtEl>
                                        <p:attrNameLst>
                                          <p:attrName>style.visibility</p:attrName>
                                        </p:attrNameLst>
                                      </p:cBhvr>
                                      <p:to>
                                        <p:strVal val="visible"/>
                                      </p:to>
                                    </p:set>
                                    <p:anim calcmode="lin" valueType="num">
                                      <p:cBhvr additive="base">
                                        <p:cTn id="25" dur="500" fill="hold"/>
                                        <p:tgtEl>
                                          <p:spTgt spid="253955">
                                            <p:txEl>
                                              <p:pRg st="7" end="7"/>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3955">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53955">
                                            <p:txEl>
                                              <p:pRg st="9" end="9"/>
                                            </p:txEl>
                                          </p:spTgt>
                                        </p:tgtEl>
                                        <p:attrNameLst>
                                          <p:attrName>style.visibility</p:attrName>
                                        </p:attrNameLst>
                                      </p:cBhvr>
                                      <p:to>
                                        <p:strVal val="visible"/>
                                      </p:to>
                                    </p:set>
                                    <p:anim calcmode="lin" valueType="num">
                                      <p:cBhvr additive="base">
                                        <p:cTn id="31" dur="500" fill="hold"/>
                                        <p:tgtEl>
                                          <p:spTgt spid="253955">
                                            <p:txEl>
                                              <p:pRg st="9" end="9"/>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53955">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53955">
                                            <p:txEl>
                                              <p:pRg st="11" end="11"/>
                                            </p:txEl>
                                          </p:spTgt>
                                        </p:tgtEl>
                                        <p:attrNameLst>
                                          <p:attrName>style.visibility</p:attrName>
                                        </p:attrNameLst>
                                      </p:cBhvr>
                                      <p:to>
                                        <p:strVal val="visible"/>
                                      </p:to>
                                    </p:set>
                                    <p:anim calcmode="lin" valueType="num">
                                      <p:cBhvr additive="base">
                                        <p:cTn id="37" dur="500" fill="hold"/>
                                        <p:tgtEl>
                                          <p:spTgt spid="253955">
                                            <p:txEl>
                                              <p:pRg st="11" end="1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53955">
                                            <p:txEl>
                                              <p:pRg st="11" end="1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53955">
                                            <p:txEl>
                                              <p:pRg st="13" end="13"/>
                                            </p:txEl>
                                          </p:spTgt>
                                        </p:tgtEl>
                                        <p:attrNameLst>
                                          <p:attrName>style.visibility</p:attrName>
                                        </p:attrNameLst>
                                      </p:cBhvr>
                                      <p:to>
                                        <p:strVal val="visible"/>
                                      </p:to>
                                    </p:set>
                                    <p:anim calcmode="lin" valueType="num">
                                      <p:cBhvr additive="base">
                                        <p:cTn id="43" dur="500" fill="hold"/>
                                        <p:tgtEl>
                                          <p:spTgt spid="253955">
                                            <p:txEl>
                                              <p:pRg st="13" end="13"/>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53955">
                                            <p:txEl>
                                              <p:pRg st="13" end="1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53955">
                                            <p:txEl>
                                              <p:pRg st="15" end="15"/>
                                            </p:txEl>
                                          </p:spTgt>
                                        </p:tgtEl>
                                        <p:attrNameLst>
                                          <p:attrName>style.visibility</p:attrName>
                                        </p:attrNameLst>
                                      </p:cBhvr>
                                      <p:to>
                                        <p:strVal val="visible"/>
                                      </p:to>
                                    </p:set>
                                    <p:anim calcmode="lin" valueType="num">
                                      <p:cBhvr additive="base">
                                        <p:cTn id="49" dur="500" fill="hold"/>
                                        <p:tgtEl>
                                          <p:spTgt spid="253955">
                                            <p:txEl>
                                              <p:pRg st="15" end="15"/>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53955">
                                            <p:txEl>
                                              <p:pRg st="15" end="1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53955">
                                            <p:txEl>
                                              <p:pRg st="17" end="17"/>
                                            </p:txEl>
                                          </p:spTgt>
                                        </p:tgtEl>
                                        <p:attrNameLst>
                                          <p:attrName>style.visibility</p:attrName>
                                        </p:attrNameLst>
                                      </p:cBhvr>
                                      <p:to>
                                        <p:strVal val="visible"/>
                                      </p:to>
                                    </p:set>
                                    <p:anim calcmode="lin" valueType="num">
                                      <p:cBhvr additive="base">
                                        <p:cTn id="55" dur="500" fill="hold"/>
                                        <p:tgtEl>
                                          <p:spTgt spid="253955">
                                            <p:txEl>
                                              <p:pRg st="17" end="1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53955">
                                            <p:txEl>
                                              <p:pRg st="17" end="1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53955">
                                            <p:txEl>
                                              <p:pRg st="19" end="19"/>
                                            </p:txEl>
                                          </p:spTgt>
                                        </p:tgtEl>
                                        <p:attrNameLst>
                                          <p:attrName>style.visibility</p:attrName>
                                        </p:attrNameLst>
                                      </p:cBhvr>
                                      <p:to>
                                        <p:strVal val="visible"/>
                                      </p:to>
                                    </p:set>
                                    <p:anim calcmode="lin" valueType="num">
                                      <p:cBhvr additive="base">
                                        <p:cTn id="61" dur="500" fill="hold"/>
                                        <p:tgtEl>
                                          <p:spTgt spid="253955">
                                            <p:txEl>
                                              <p:pRg st="19" end="1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53955">
                                            <p:txEl>
                                              <p:pRg st="19" end="1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p:cNvGraphicFramePr>
            <a:graphicFrameLocks noChangeAspect="1"/>
          </p:cNvGraphicFramePr>
          <p:nvPr/>
        </p:nvGraphicFramePr>
        <p:xfrm>
          <a:off x="3352800" y="228600"/>
          <a:ext cx="5630863" cy="6346825"/>
        </p:xfrm>
        <a:graphic>
          <a:graphicData uri="http://schemas.openxmlformats.org/presentationml/2006/ole">
            <mc:AlternateContent xmlns:mc="http://schemas.openxmlformats.org/markup-compatibility/2006">
              <mc:Choice xmlns:v="urn:schemas-microsoft-com:vml" Requires="v">
                <p:oleObj spid="_x0000_s24588" name="Document" r:id="rId5" imgW="5629656" imgH="6345936" progId="Word.Document.8">
                  <p:embed/>
                </p:oleObj>
              </mc:Choice>
              <mc:Fallback>
                <p:oleObj name="Document" r:id="rId5" imgW="5629656" imgH="6345936"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228600"/>
                        <a:ext cx="5630863" cy="6346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4579" name="Rectangle 3"/>
          <p:cNvSpPr>
            <a:spLocks noChangeArrowheads="1"/>
          </p:cNvSpPr>
          <p:nvPr/>
        </p:nvSpPr>
        <p:spPr bwMode="auto">
          <a:xfrm>
            <a:off x="304800" y="228600"/>
            <a:ext cx="32766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eaLnBrk="0" hangingPunct="0"/>
            <a:r>
              <a:rPr kumimoji="1" lang="en-US" sz="3200">
                <a:latin typeface="Comic Sans MS" charset="0"/>
              </a:rPr>
              <a:t>You Can Create a Program that Meets the Needs of your Students and Community</a:t>
            </a:r>
            <a:endParaRPr kumimoji="1" lang="en-US">
              <a:solidFill>
                <a:srgbClr val="1C07FF"/>
              </a:solidFill>
              <a:latin typeface="Arial" charset="0"/>
            </a:endParaRPr>
          </a:p>
        </p:txBody>
      </p:sp>
      <p:pic>
        <p:nvPicPr>
          <p:cNvPr id="24580" name="Picture 4">
            <a:hlinkClick r:id="" action="ppaction://media"/>
          </p:cNvPr>
          <p:cNvPicPr>
            <a:picLocks noChangeAspect="1" noChangeArrowheads="1"/>
          </p:cNvPicPr>
          <p:nvPr>
            <a:videoFile r:link="rId2"/>
            <p:extLst>
              <p:ext uri="{DAA4B4D4-6D71-4841-9C94-3DE7FCFB9230}">
                <p14:media xmlns:p14="http://schemas.microsoft.com/office/powerpoint/2010/main" r:link="rId3"/>
              </p:ext>
            </p:extLst>
          </p:nvPr>
        </p:nvPicPr>
        <p:blipFill>
          <a:blip r:embed="rId7">
            <a:extLst>
              <a:ext uri="{28A0092B-C50C-407E-A947-70E740481C1C}">
                <a14:useLocalDpi xmlns:a14="http://schemas.microsoft.com/office/drawing/2010/main" val="0"/>
              </a:ext>
            </a:extLst>
          </a:blip>
          <a:srcRect/>
          <a:stretch>
            <a:fillRect/>
          </a:stretch>
        </p:blipFill>
        <p:spPr bwMode="auto">
          <a:xfrm>
            <a:off x="152400" y="3810000"/>
            <a:ext cx="3505200"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458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4580"/>
                                        </p:tgtEl>
                                      </p:cBhvr>
                                    </p:cmd>
                                  </p:childTnLst>
                                </p:cTn>
                              </p:par>
                            </p:childTnLst>
                          </p:cTn>
                        </p:par>
                      </p:childTnLst>
                    </p:cTn>
                  </p:par>
                </p:childTnLst>
              </p:cTn>
              <p:nextCondLst>
                <p:cond evt="onClick" delay="0">
                  <p:tgtEl>
                    <p:spTgt spid="24580"/>
                  </p:tgtEl>
                </p:cond>
              </p:nextCondLst>
            </p:seq>
            <p:video>
              <p:cMediaNode>
                <p:cTn id="7" fill="hold" display="0">
                  <p:stCondLst>
                    <p:cond delay="indefinite"/>
                  </p:stCondLst>
                  <p:endCondLst>
                    <p:cond evt="onNext" delay="0">
                      <p:tgtEl>
                        <p:sldTgt/>
                      </p:tgtEl>
                    </p:cond>
                    <p:cond evt="onPrev" delay="0">
                      <p:tgtEl>
                        <p:sldTgt/>
                      </p:tgtEl>
                    </p:cond>
                  </p:endCondLst>
                </p:cTn>
                <p:tgtEl>
                  <p:spTgt spid="2458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685800"/>
            <a:ext cx="513080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3"/>
          <p:cNvSpPr txBox="1">
            <a:spLocks noChangeArrowheads="1"/>
          </p:cNvSpPr>
          <p:nvPr/>
        </p:nvSpPr>
        <p:spPr bwMode="auto">
          <a:xfrm>
            <a:off x="0" y="0"/>
            <a:ext cx="91440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kumimoji="1" lang="en-US" sz="3600">
                <a:latin typeface="Comic Sans MS" charset="0"/>
              </a:rPr>
              <a:t>My Professional Goals</a:t>
            </a:r>
            <a:endParaRPr kumimoji="1" lang="en-US" sz="4000">
              <a:solidFill>
                <a:srgbClr val="1C07FF"/>
              </a:solidFill>
              <a:latin typeface="Arial" charset="0"/>
            </a:endParaRPr>
          </a:p>
        </p:txBody>
      </p:sp>
      <p:sp>
        <p:nvSpPr>
          <p:cNvPr id="25604" name="Text Box 4"/>
          <p:cNvSpPr txBox="1">
            <a:spLocks noChangeArrowheads="1"/>
          </p:cNvSpPr>
          <p:nvPr/>
        </p:nvSpPr>
        <p:spPr bwMode="auto">
          <a:xfrm>
            <a:off x="228600" y="3962400"/>
            <a:ext cx="89154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223838" indent="-223838" eaLnBrk="0" hangingPunct="0">
              <a:defRPr sz="2400">
                <a:solidFill>
                  <a:schemeClr val="tx1"/>
                </a:solidFill>
                <a:latin typeface="Times New Roman" charset="0"/>
                <a:ea typeface="ＭＳ Ｐゴシック" charset="0"/>
                <a:cs typeface="ＭＳ Ｐゴシック" charset="0"/>
              </a:defRPr>
            </a:lvl1pPr>
            <a:lvl2pPr marL="684213" indent="-2270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buClr>
                <a:schemeClr val="tx1"/>
              </a:buClr>
              <a:buFont typeface="Times" charset="0"/>
              <a:buChar char="•"/>
            </a:pPr>
            <a:r>
              <a:rPr kumimoji="1" lang="en-US" dirty="0">
                <a:latin typeface="Arial" charset="0"/>
              </a:rPr>
              <a:t>Biotechnology programs in </a:t>
            </a:r>
            <a:r>
              <a:rPr kumimoji="1" lang="en-US" b="1" dirty="0">
                <a:latin typeface="Arial" charset="0"/>
              </a:rPr>
              <a:t>every</a:t>
            </a:r>
            <a:r>
              <a:rPr kumimoji="1" lang="en-US" dirty="0">
                <a:latin typeface="Arial" charset="0"/>
              </a:rPr>
              <a:t> </a:t>
            </a:r>
            <a:r>
              <a:rPr kumimoji="1" lang="en-US" u="sng" dirty="0">
                <a:latin typeface="Arial" charset="0"/>
              </a:rPr>
              <a:t>high school</a:t>
            </a:r>
            <a:r>
              <a:rPr kumimoji="1" lang="en-US" dirty="0">
                <a:latin typeface="Arial" charset="0"/>
              </a:rPr>
              <a:t>, </a:t>
            </a:r>
            <a:r>
              <a:rPr kumimoji="1" lang="en-US" u="sng" dirty="0">
                <a:latin typeface="Arial" charset="0"/>
              </a:rPr>
              <a:t>CTE center</a:t>
            </a:r>
            <a:r>
              <a:rPr kumimoji="1" lang="en-US" dirty="0">
                <a:latin typeface="Arial" charset="0"/>
              </a:rPr>
              <a:t>, and </a:t>
            </a:r>
            <a:r>
              <a:rPr kumimoji="1" lang="en-US" u="sng" dirty="0">
                <a:latin typeface="Arial" charset="0"/>
              </a:rPr>
              <a:t>community college</a:t>
            </a:r>
            <a:r>
              <a:rPr kumimoji="1" lang="en-US" dirty="0">
                <a:latin typeface="Arial" charset="0"/>
              </a:rPr>
              <a:t>, tailored to the student population and industry and community needs</a:t>
            </a:r>
            <a:endParaRPr kumimoji="1" lang="en-US" sz="800" dirty="0">
              <a:latin typeface="Arial" charset="0"/>
            </a:endParaRPr>
          </a:p>
          <a:p>
            <a:pPr>
              <a:spcBef>
                <a:spcPct val="20000"/>
              </a:spcBef>
              <a:buClr>
                <a:schemeClr val="tx1"/>
              </a:buClr>
              <a:buFont typeface="Times" charset="0"/>
              <a:buChar char="•"/>
            </a:pPr>
            <a:r>
              <a:rPr kumimoji="1" lang="en-US" dirty="0">
                <a:latin typeface="Arial" charset="0"/>
              </a:rPr>
              <a:t>Aligned and articulated programs in HS and CC so that teenagers and adults have the same platform from which to enter specialized programs</a:t>
            </a:r>
          </a:p>
          <a:p>
            <a:pPr>
              <a:spcBef>
                <a:spcPct val="20000"/>
              </a:spcBef>
              <a:buClr>
                <a:schemeClr val="tx1"/>
              </a:buClr>
              <a:buFont typeface="Times" charset="0"/>
              <a:buChar char="•"/>
            </a:pPr>
            <a:r>
              <a:rPr kumimoji="1" lang="en-US" dirty="0">
                <a:latin typeface="Arial" charset="0"/>
              </a:rPr>
              <a:t>To make it as easy as possible for educators to do the other 2</a:t>
            </a:r>
            <a:endParaRPr kumimoji="1" lang="en-US" sz="2800" dirty="0">
              <a:latin typeface="Arial" charset="0"/>
            </a:endParaRPr>
          </a:p>
          <a:p>
            <a:pPr lvl="1">
              <a:spcBef>
                <a:spcPct val="20000"/>
              </a:spcBef>
              <a:buClr>
                <a:schemeClr val="tx1"/>
              </a:buClr>
              <a:buFontTx/>
              <a:buChar char="–"/>
            </a:pPr>
            <a:endParaRPr kumimoji="1" lang="en-US" sz="2000" dirty="0">
              <a:latin typeface="Arial" charset="0"/>
            </a:endParaRPr>
          </a:p>
        </p:txBody>
      </p:sp>
      <p:sp>
        <p:nvSpPr>
          <p:cNvPr id="25605" name="Text Box 5"/>
          <p:cNvSpPr txBox="1">
            <a:spLocks noChangeArrowheads="1"/>
          </p:cNvSpPr>
          <p:nvPr/>
        </p:nvSpPr>
        <p:spPr bwMode="auto">
          <a:xfrm>
            <a:off x="4114800" y="14478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kumimoji="1" lang="en-US"/>
          </a:p>
        </p:txBody>
      </p:sp>
      <p:sp>
        <p:nvSpPr>
          <p:cNvPr id="25606" name="WordArt 6"/>
          <p:cNvSpPr>
            <a:spLocks noChangeArrowheads="1" noChangeShapeType="1" noTextEdit="1"/>
          </p:cNvSpPr>
          <p:nvPr/>
        </p:nvSpPr>
        <p:spPr bwMode="auto">
          <a:xfrm>
            <a:off x="1219200" y="2133600"/>
            <a:ext cx="6705600" cy="1066800"/>
          </a:xfrm>
          <a:prstGeom prst="rect">
            <a:avLst/>
          </a:prstGeom>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0000"/>
                </a:solidFill>
                <a:latin typeface="Arial Black"/>
                <a:ea typeface="Arial Black"/>
                <a:cs typeface="Arial Black"/>
              </a:rPr>
              <a:t>Biotechnology</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ph type="title"/>
          </p:nvPr>
        </p:nvSpPr>
        <p:spPr>
          <a:xfrm>
            <a:off x="0" y="0"/>
            <a:ext cx="9144000" cy="838200"/>
          </a:xfrm>
          <a:noFill/>
        </p:spPr>
        <p:txBody>
          <a:bodyPr lIns="92075" tIns="46038" rIns="92075" bIns="46038" anchor="b"/>
          <a:lstStyle/>
          <a:p>
            <a:pPr eaLnBrk="1" hangingPunct="1"/>
            <a:r>
              <a:rPr lang="en-US" sz="4000">
                <a:solidFill>
                  <a:schemeClr val="tx1"/>
                </a:solidFill>
                <a:latin typeface="Comic Sans MS" charset="0"/>
                <a:ea typeface="ＭＳ Ｐゴシック" charset="0"/>
                <a:cs typeface="ＭＳ Ｐゴシック" charset="0"/>
              </a:rPr>
              <a:t>Starting A Biotech Program</a:t>
            </a:r>
            <a:r>
              <a:rPr lang="en-US" sz="6000">
                <a:solidFill>
                  <a:schemeClr val="tx1"/>
                </a:solidFill>
                <a:latin typeface="Comic Sans MS" charset="0"/>
                <a:ea typeface="ＭＳ Ｐゴシック" charset="0"/>
                <a:cs typeface="ＭＳ Ｐゴシック" charset="0"/>
              </a:rPr>
              <a:t> </a:t>
            </a:r>
            <a:endParaRPr lang="en-US">
              <a:latin typeface="Times New Roman" charset="0"/>
              <a:ea typeface="ＭＳ Ｐゴシック" charset="0"/>
              <a:cs typeface="ＭＳ Ｐゴシック" charset="0"/>
            </a:endParaRPr>
          </a:p>
        </p:txBody>
      </p:sp>
      <p:sp>
        <p:nvSpPr>
          <p:cNvPr id="26627" name="Rectangle 3"/>
          <p:cNvSpPr>
            <a:spLocks noChangeArrowheads="1"/>
          </p:cNvSpPr>
          <p:nvPr>
            <p:ph type="body" idx="1"/>
          </p:nvPr>
        </p:nvSpPr>
        <p:spPr>
          <a:xfrm>
            <a:off x="533400" y="1524000"/>
            <a:ext cx="5334000" cy="4343400"/>
          </a:xfrm>
          <a:noFill/>
        </p:spPr>
        <p:txBody>
          <a:bodyPr lIns="92075" tIns="46038" rIns="92075" bIns="46038"/>
          <a:lstStyle/>
          <a:p>
            <a:pPr eaLnBrk="1" hangingPunct="1">
              <a:buFontTx/>
              <a:buNone/>
            </a:pPr>
            <a:r>
              <a:rPr lang="en-US" sz="1800" dirty="0">
                <a:latin typeface="Arial" charset="0"/>
                <a:ea typeface="ＭＳ Ｐゴシック" charset="0"/>
                <a:cs typeface="ＭＳ Ｐゴシック" charset="0"/>
              </a:rPr>
              <a:t>Things to Consider:</a:t>
            </a:r>
            <a:endParaRPr lang="en-US" sz="2400" dirty="0">
              <a:latin typeface="Arial" charset="0"/>
              <a:ea typeface="ＭＳ Ｐゴシック" charset="0"/>
              <a:cs typeface="ＭＳ Ｐゴシック" charset="0"/>
            </a:endParaRPr>
          </a:p>
          <a:p>
            <a:pPr eaLnBrk="1" hangingPunct="1"/>
            <a:r>
              <a:rPr lang="en-US" sz="2400" dirty="0">
                <a:latin typeface="Arial" charset="0"/>
                <a:ea typeface="ＭＳ Ｐゴシック" charset="0"/>
                <a:cs typeface="ＭＳ Ｐゴシック" charset="0"/>
              </a:rPr>
              <a:t>Target Student Population </a:t>
            </a:r>
          </a:p>
          <a:p>
            <a:pPr eaLnBrk="1" hangingPunct="1"/>
            <a:r>
              <a:rPr lang="en-US" sz="2400" dirty="0">
                <a:latin typeface="Arial" charset="0"/>
                <a:ea typeface="ＭＳ Ｐゴシック" charset="0"/>
                <a:cs typeface="ＭＳ Ｐゴシック" charset="0"/>
              </a:rPr>
              <a:t>Industry/College Targets</a:t>
            </a:r>
          </a:p>
          <a:p>
            <a:pPr eaLnBrk="1" hangingPunct="1"/>
            <a:r>
              <a:rPr lang="en-US" sz="2400" dirty="0">
                <a:latin typeface="Arial" charset="0"/>
                <a:ea typeface="ＭＳ Ｐゴシック" charset="0"/>
                <a:cs typeface="ＭＳ Ｐゴシック" charset="0"/>
              </a:rPr>
              <a:t>Career/Job Targets</a:t>
            </a:r>
          </a:p>
          <a:p>
            <a:pPr eaLnBrk="1" hangingPunct="1"/>
            <a:r>
              <a:rPr lang="en-US" sz="2400" dirty="0">
                <a:latin typeface="Arial" charset="0"/>
                <a:ea typeface="ＭＳ Ｐゴシック" charset="0"/>
                <a:cs typeface="ＭＳ Ｐゴシック" charset="0"/>
              </a:rPr>
              <a:t>Kind of Course(s)</a:t>
            </a:r>
          </a:p>
          <a:p>
            <a:pPr eaLnBrk="1" hangingPunct="1"/>
            <a:r>
              <a:rPr lang="en-US" sz="2400" dirty="0">
                <a:latin typeface="Arial" charset="0"/>
                <a:ea typeface="ＭＳ Ｐゴシック" charset="0"/>
                <a:cs typeface="ＭＳ Ｐゴシック" charset="0"/>
              </a:rPr>
              <a:t>Goals/Objectives of Course(s)</a:t>
            </a:r>
          </a:p>
          <a:p>
            <a:pPr eaLnBrk="1" hangingPunct="1"/>
            <a:r>
              <a:rPr lang="en-US" sz="2400" dirty="0">
                <a:latin typeface="Arial" charset="0"/>
                <a:ea typeface="ＭＳ Ｐゴシック" charset="0"/>
                <a:cs typeface="ＭＳ Ｐゴシック" charset="0"/>
              </a:rPr>
              <a:t>Curriculum</a:t>
            </a:r>
          </a:p>
          <a:p>
            <a:pPr eaLnBrk="1" hangingPunct="1"/>
            <a:r>
              <a:rPr lang="en-US" sz="2400" dirty="0">
                <a:latin typeface="Arial" charset="0"/>
                <a:ea typeface="ＭＳ Ｐゴシック" charset="0"/>
                <a:cs typeface="ＭＳ Ｐゴシック" charset="0"/>
              </a:rPr>
              <a:t>Setting up a Training Facility</a:t>
            </a:r>
          </a:p>
          <a:p>
            <a:pPr eaLnBrk="1" hangingPunct="1"/>
            <a:r>
              <a:rPr lang="en-US" sz="2400" dirty="0">
                <a:latin typeface="Arial" charset="0"/>
                <a:ea typeface="ＭＳ Ｐゴシック" charset="0"/>
                <a:cs typeface="ＭＳ Ｐゴシック" charset="0"/>
              </a:rPr>
              <a:t>Getting Support</a:t>
            </a:r>
          </a:p>
          <a:p>
            <a:pPr eaLnBrk="1" hangingPunct="1"/>
            <a:r>
              <a:rPr lang="en-US" sz="2400" dirty="0">
                <a:latin typeface="Arial" charset="0"/>
                <a:ea typeface="ＭＳ Ｐゴシック" charset="0"/>
                <a:cs typeface="ＭＳ Ｐゴシック" charset="0"/>
              </a:rPr>
              <a:t>Other Issues</a:t>
            </a:r>
          </a:p>
        </p:txBody>
      </p:sp>
      <p:sp>
        <p:nvSpPr>
          <p:cNvPr id="26628" name="Text Box 4"/>
          <p:cNvSpPr txBox="1">
            <a:spLocks noChangeArrowheads="1"/>
          </p:cNvSpPr>
          <p:nvPr/>
        </p:nvSpPr>
        <p:spPr bwMode="auto">
          <a:xfrm>
            <a:off x="4327525" y="4403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latin typeface="Times" charset="0"/>
            </a:endParaRPr>
          </a:p>
        </p:txBody>
      </p:sp>
      <p:sp>
        <p:nvSpPr>
          <p:cNvPr id="26629" name="Rectangle 5"/>
          <p:cNvSpPr>
            <a:spLocks noChangeArrowheads="1"/>
          </p:cNvSpPr>
          <p:nvPr/>
        </p:nvSpPr>
        <p:spPr bwMode="auto">
          <a:xfrm>
            <a:off x="1371600" y="6346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eaLnBrk="0" hangingPunct="0"/>
            <a:endParaRPr kumimoji="1" lang="en-US"/>
          </a:p>
        </p:txBody>
      </p:sp>
      <p:sp>
        <p:nvSpPr>
          <p:cNvPr id="26630" name="Rectangle 6"/>
          <p:cNvSpPr>
            <a:spLocks noChangeArrowheads="1"/>
          </p:cNvSpPr>
          <p:nvPr/>
        </p:nvSpPr>
        <p:spPr bwMode="auto">
          <a:xfrm>
            <a:off x="0" y="914400"/>
            <a:ext cx="9144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0" hangingPunct="0"/>
            <a:r>
              <a:rPr kumimoji="1" lang="en-US">
                <a:solidFill>
                  <a:srgbClr val="3E049B"/>
                </a:solidFill>
                <a:latin typeface="Comic Sans MS" charset="0"/>
              </a:rPr>
              <a:t>To Meet the Needs of Your Students and Your Community</a:t>
            </a:r>
            <a:endParaRPr kumimoji="1" lang="en-US">
              <a:solidFill>
                <a:schemeClr val="accent2"/>
              </a:solidFill>
              <a:latin typeface="Comic Sans MS" charset="0"/>
            </a:endParaRPr>
          </a:p>
        </p:txBody>
      </p:sp>
      <p:pic>
        <p:nvPicPr>
          <p:cNvPr id="26631" name="Picture 7" descr="WFPplanting.jpg                                                000309E9&#10;LN's Titanium                  B7C785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524000"/>
            <a:ext cx="29257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 Box 8"/>
          <p:cNvSpPr txBox="1">
            <a:spLocks noChangeArrowheads="1"/>
          </p:cNvSpPr>
          <p:nvPr/>
        </p:nvSpPr>
        <p:spPr bwMode="auto">
          <a:xfrm>
            <a:off x="0" y="6172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3E049B"/>
                </a:solidFill>
                <a:latin typeface="Arial" charset="0"/>
              </a:rPr>
              <a:t>Check out www.BiotechEd.com and the Instructor</a:t>
            </a:r>
            <a:r>
              <a:rPr lang="ja-JP" altLang="en-US">
                <a:solidFill>
                  <a:srgbClr val="3E049B"/>
                </a:solidFill>
                <a:latin typeface="Arial" charset="0"/>
              </a:rPr>
              <a:t>’</a:t>
            </a:r>
            <a:r>
              <a:rPr lang="en-US">
                <a:solidFill>
                  <a:srgbClr val="3E049B"/>
                </a:solidFill>
                <a:latin typeface="Arial" charset="0"/>
              </a:rPr>
              <a:t>s Guide</a:t>
            </a:r>
            <a:endParaRPr lang="en-US">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838200" y="838200"/>
            <a:ext cx="48768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503238" lvl="1" indent="-265113" eaLnBrk="0" hangingPunct="0">
              <a:spcBef>
                <a:spcPct val="20000"/>
              </a:spcBef>
              <a:buClr>
                <a:schemeClr val="tx1"/>
              </a:buClr>
              <a:buFont typeface="Times" charset="0"/>
              <a:buChar char="•"/>
            </a:pPr>
            <a:r>
              <a:rPr kumimoji="1" lang="en-US" sz="1800">
                <a:latin typeface="Arial" charset="0"/>
              </a:rPr>
              <a:t>Low-level or high-risk students? </a:t>
            </a:r>
          </a:p>
          <a:p>
            <a:pPr marL="503238" lvl="1" indent="-265113" eaLnBrk="0" hangingPunct="0">
              <a:spcBef>
                <a:spcPct val="20000"/>
              </a:spcBef>
              <a:buClr>
                <a:schemeClr val="tx1"/>
              </a:buClr>
              <a:buFont typeface="Times" charset="0"/>
              <a:buChar char="•"/>
            </a:pPr>
            <a:r>
              <a:rPr kumimoji="1" lang="en-US" sz="1800">
                <a:latin typeface="Arial" charset="0"/>
              </a:rPr>
              <a:t>Middle 50% students? </a:t>
            </a:r>
          </a:p>
          <a:p>
            <a:pPr marL="503238" lvl="1" indent="-265113" eaLnBrk="0" hangingPunct="0">
              <a:spcBef>
                <a:spcPct val="20000"/>
              </a:spcBef>
              <a:buClr>
                <a:schemeClr val="tx1"/>
              </a:buClr>
              <a:buFont typeface="Times" charset="0"/>
              <a:buChar char="•"/>
            </a:pPr>
            <a:r>
              <a:rPr kumimoji="1" lang="en-US" sz="1800">
                <a:latin typeface="Arial" charset="0"/>
              </a:rPr>
              <a:t>Honors students?</a:t>
            </a:r>
          </a:p>
          <a:p>
            <a:pPr marL="503238" lvl="1" indent="-265113" eaLnBrk="0" hangingPunct="0">
              <a:spcBef>
                <a:spcPct val="20000"/>
              </a:spcBef>
              <a:buClr>
                <a:schemeClr val="tx1"/>
              </a:buClr>
              <a:buFont typeface="Times" charset="0"/>
              <a:buChar char="•"/>
            </a:pPr>
            <a:r>
              <a:rPr kumimoji="1" lang="en-US" sz="1800">
                <a:latin typeface="Arial" charset="0"/>
              </a:rPr>
              <a:t>All students at all levels?</a:t>
            </a:r>
            <a:r>
              <a:rPr kumimoji="1" lang="en-US">
                <a:latin typeface="Arial" charset="0"/>
              </a:rPr>
              <a:t> </a:t>
            </a:r>
            <a:endParaRPr kumimoji="1" lang="en-US" sz="2800" b="1">
              <a:latin typeface="Arial" charset="0"/>
            </a:endParaRPr>
          </a:p>
        </p:txBody>
      </p:sp>
      <p:sp>
        <p:nvSpPr>
          <p:cNvPr id="28675" name="Rectangle 4"/>
          <p:cNvSpPr>
            <a:spLocks noChangeArrowheads="1"/>
          </p:cNvSpPr>
          <p:nvPr/>
        </p:nvSpPr>
        <p:spPr bwMode="auto">
          <a:xfrm>
            <a:off x="7831138" y="25273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eaLnBrk="0" hangingPunct="0"/>
            <a:endParaRPr kumimoji="1" lang="en-US" i="1"/>
          </a:p>
        </p:txBody>
      </p:sp>
      <p:sp>
        <p:nvSpPr>
          <p:cNvPr id="28676" name="Rectangle 7"/>
          <p:cNvSpPr>
            <a:spLocks noGrp="1" noChangeArrowheads="1"/>
          </p:cNvSpPr>
          <p:nvPr>
            <p:ph type="title"/>
          </p:nvPr>
        </p:nvSpPr>
        <p:spPr>
          <a:xfrm>
            <a:off x="152400" y="0"/>
            <a:ext cx="5943600" cy="835025"/>
          </a:xfrm>
        </p:spPr>
        <p:txBody>
          <a:bodyPr/>
          <a:lstStyle/>
          <a:p>
            <a:pPr eaLnBrk="1" hangingPunct="1"/>
            <a:r>
              <a:rPr lang="en-US" sz="3600">
                <a:solidFill>
                  <a:schemeClr val="tx1"/>
                </a:solidFill>
                <a:latin typeface="Comic Sans MS" charset="0"/>
                <a:ea typeface="ＭＳ Ｐゴシック" charset="0"/>
                <a:cs typeface="ＭＳ Ｐゴシック" charset="0"/>
              </a:rPr>
              <a:t>  </a:t>
            </a:r>
            <a:r>
              <a:rPr lang="en-US" sz="3200">
                <a:solidFill>
                  <a:schemeClr val="tx1"/>
                </a:solidFill>
                <a:latin typeface="Comic Sans MS" charset="0"/>
                <a:ea typeface="ＭＳ Ｐゴシック" charset="0"/>
                <a:cs typeface="ＭＳ Ｐゴシック" charset="0"/>
              </a:rPr>
              <a:t>Target Student Population ?</a:t>
            </a:r>
            <a:endParaRPr lang="en-US">
              <a:latin typeface="Times New Roman" charset="0"/>
              <a:ea typeface="ＭＳ Ｐゴシック" charset="0"/>
              <a:cs typeface="ＭＳ Ｐゴシック" charset="0"/>
            </a:endParaRPr>
          </a:p>
        </p:txBody>
      </p:sp>
      <p:sp>
        <p:nvSpPr>
          <p:cNvPr id="28677" name="Text Box 9"/>
          <p:cNvSpPr txBox="1">
            <a:spLocks noChangeArrowheads="1"/>
          </p:cNvSpPr>
          <p:nvPr/>
        </p:nvSpPr>
        <p:spPr bwMode="auto">
          <a:xfrm>
            <a:off x="6172200" y="228600"/>
            <a:ext cx="2743200" cy="187166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kumimoji="1" lang="en-US" sz="2000">
                <a:latin typeface="Comic Sans MS" charset="0"/>
              </a:rPr>
              <a:t>Virtually Every Student Can Have a </a:t>
            </a:r>
          </a:p>
          <a:p>
            <a:pPr algn="ctr"/>
            <a:r>
              <a:rPr kumimoji="1" lang="en-US" sz="2000">
                <a:latin typeface="Comic Sans MS" charset="0"/>
              </a:rPr>
              <a:t>Positive Biotechnology Experience</a:t>
            </a:r>
            <a:endParaRPr kumimoji="1" lang="en-US" sz="1400">
              <a:latin typeface="Comic Sans MS" charset="0"/>
            </a:endParaRPr>
          </a:p>
        </p:txBody>
      </p:sp>
      <p:sp>
        <p:nvSpPr>
          <p:cNvPr id="28678" name="Text Box 10"/>
          <p:cNvSpPr txBox="1">
            <a:spLocks noChangeArrowheads="1"/>
          </p:cNvSpPr>
          <p:nvPr/>
        </p:nvSpPr>
        <p:spPr bwMode="auto">
          <a:xfrm>
            <a:off x="3962400" y="5562600"/>
            <a:ext cx="4953000" cy="11636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kumimoji="1" lang="en-US" sz="2000">
                <a:latin typeface="Comic Sans MS" charset="0"/>
              </a:rPr>
              <a:t>If the focus is on skill development, students at all levels can enjoy and benefit from biotech.</a:t>
            </a:r>
            <a:endParaRPr kumimoji="1" lang="en-US" sz="1800">
              <a:solidFill>
                <a:srgbClr val="3E049B"/>
              </a:solidFill>
              <a:latin typeface="Arial" charset="0"/>
            </a:endParaRPr>
          </a:p>
        </p:txBody>
      </p:sp>
      <p:pic>
        <p:nvPicPr>
          <p:cNvPr id="28679" name="Picture 11" descr="Nina_MassSpecRA_Sunes#94F0A.jpg                                000353DCPrettyWoman                    BCFB23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743450"/>
            <a:ext cx="259080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12"/>
          <p:cNvSpPr>
            <a:spLocks noChangeArrowheads="1"/>
          </p:cNvSpPr>
          <p:nvPr/>
        </p:nvSpPr>
        <p:spPr bwMode="auto">
          <a:xfrm>
            <a:off x="4495800" y="2362200"/>
            <a:ext cx="44958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503238" lvl="1" indent="-265113" eaLnBrk="0" hangingPunct="0">
              <a:spcBef>
                <a:spcPct val="20000"/>
              </a:spcBef>
              <a:buClr>
                <a:schemeClr val="tx1"/>
              </a:buClr>
              <a:buFont typeface="Times" charset="0"/>
              <a:buChar char="•"/>
            </a:pPr>
            <a:r>
              <a:rPr kumimoji="1" lang="en-US" sz="1800">
                <a:latin typeface="Arial" charset="0"/>
              </a:rPr>
              <a:t>Basic English literacy required</a:t>
            </a:r>
          </a:p>
          <a:p>
            <a:pPr marL="503238" lvl="1" indent="-265113" eaLnBrk="0" hangingPunct="0">
              <a:spcBef>
                <a:spcPct val="20000"/>
              </a:spcBef>
              <a:buClr>
                <a:schemeClr val="tx1"/>
              </a:buClr>
              <a:buFont typeface="Times" charset="0"/>
              <a:buChar char="•"/>
            </a:pPr>
            <a:r>
              <a:rPr kumimoji="1" lang="en-US" sz="1800">
                <a:latin typeface="Arial" charset="0"/>
              </a:rPr>
              <a:t>Some basic math required</a:t>
            </a:r>
          </a:p>
          <a:p>
            <a:pPr marL="503238" lvl="1" indent="-265113" eaLnBrk="0" hangingPunct="0">
              <a:spcBef>
                <a:spcPct val="20000"/>
              </a:spcBef>
              <a:buClr>
                <a:schemeClr val="tx1"/>
              </a:buClr>
              <a:buFont typeface="Times" charset="0"/>
              <a:buChar char="•"/>
            </a:pPr>
            <a:r>
              <a:rPr kumimoji="1" lang="en-US" sz="1800">
                <a:latin typeface="Arial" charset="0"/>
              </a:rPr>
              <a:t>Some computer literacy needed</a:t>
            </a:r>
            <a:endParaRPr kumimoji="1" lang="en-US" sz="2000">
              <a:latin typeface="Arial" charset="0"/>
            </a:endParaRPr>
          </a:p>
        </p:txBody>
      </p:sp>
      <p:sp>
        <p:nvSpPr>
          <p:cNvPr id="28681" name="Rectangle 13"/>
          <p:cNvSpPr>
            <a:spLocks noChangeArrowheads="1"/>
          </p:cNvSpPr>
          <p:nvPr/>
        </p:nvSpPr>
        <p:spPr bwMode="auto">
          <a:xfrm>
            <a:off x="4495800" y="3581400"/>
            <a:ext cx="44196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503238" lvl="1" indent="-265113" eaLnBrk="0" hangingPunct="0">
              <a:spcBef>
                <a:spcPct val="20000"/>
              </a:spcBef>
              <a:buClr>
                <a:schemeClr val="tx1"/>
              </a:buClr>
              <a:buFont typeface="Times" charset="0"/>
              <a:buNone/>
            </a:pPr>
            <a:r>
              <a:rPr kumimoji="1" lang="en-US" sz="1800" b="1" u="sng">
                <a:latin typeface="Arial" charset="0"/>
              </a:rPr>
              <a:t>Most important factors:</a:t>
            </a:r>
            <a:endParaRPr kumimoji="1" lang="en-US" sz="1800">
              <a:latin typeface="Arial" charset="0"/>
            </a:endParaRPr>
          </a:p>
          <a:p>
            <a:pPr marL="503238" lvl="1" indent="-265113" eaLnBrk="0" hangingPunct="0">
              <a:spcBef>
                <a:spcPct val="20000"/>
              </a:spcBef>
              <a:buClr>
                <a:schemeClr val="tx1"/>
              </a:buClr>
              <a:buFont typeface="Times" charset="0"/>
              <a:buChar char="•"/>
            </a:pPr>
            <a:r>
              <a:rPr kumimoji="1" lang="en-US" sz="1800">
                <a:latin typeface="Arial" charset="0"/>
              </a:rPr>
              <a:t>Good work ethic </a:t>
            </a:r>
          </a:p>
          <a:p>
            <a:pPr marL="503238" lvl="1" indent="-265113" eaLnBrk="0" hangingPunct="0">
              <a:spcBef>
                <a:spcPct val="20000"/>
              </a:spcBef>
              <a:buClr>
                <a:schemeClr val="tx1"/>
              </a:buClr>
              <a:buFont typeface="Times" charset="0"/>
              <a:buChar char="•"/>
            </a:pPr>
            <a:r>
              <a:rPr kumimoji="1" lang="en-US" sz="1800">
                <a:latin typeface="Arial" charset="0"/>
              </a:rPr>
              <a:t>Attention to detail</a:t>
            </a:r>
          </a:p>
          <a:p>
            <a:pPr marL="503238" lvl="1" indent="-265113" eaLnBrk="0" hangingPunct="0">
              <a:spcBef>
                <a:spcPct val="20000"/>
              </a:spcBef>
              <a:buClr>
                <a:schemeClr val="tx1"/>
              </a:buClr>
              <a:buFont typeface="Times" charset="0"/>
              <a:buChar char="•"/>
            </a:pPr>
            <a:r>
              <a:rPr kumimoji="1" lang="en-US" sz="1800">
                <a:latin typeface="Arial" charset="0"/>
              </a:rPr>
              <a:t>Willingness to learn</a:t>
            </a:r>
          </a:p>
          <a:p>
            <a:pPr marL="503238" lvl="1" indent="-265113" eaLnBrk="0" hangingPunct="0">
              <a:spcBef>
                <a:spcPct val="20000"/>
              </a:spcBef>
              <a:buClr>
                <a:schemeClr val="tx1"/>
              </a:buClr>
              <a:buFont typeface="Times" charset="0"/>
              <a:buChar char="•"/>
            </a:pPr>
            <a:r>
              <a:rPr kumimoji="1" lang="en-US" sz="1800">
                <a:latin typeface="Arial" charset="0"/>
              </a:rPr>
              <a:t>Good interpersonal skills</a:t>
            </a:r>
            <a:endParaRPr kumimoji="1" lang="en-US" sz="2000">
              <a:latin typeface="Arial" charset="0"/>
            </a:endParaRPr>
          </a:p>
        </p:txBody>
      </p:sp>
      <p:pic>
        <p:nvPicPr>
          <p:cNvPr id="2868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438400"/>
            <a:ext cx="24384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0" y="0"/>
            <a:ext cx="9144000" cy="1447800"/>
          </a:xfrm>
        </p:spPr>
        <p:txBody>
          <a:bodyPr/>
          <a:lstStyle/>
          <a:p>
            <a:pPr eaLnBrk="1" hangingPunct="1"/>
            <a:r>
              <a:rPr lang="en-US" sz="3200">
                <a:latin typeface="Comic Sans MS" charset="0"/>
                <a:ea typeface="ＭＳ Ｐゴシック" charset="0"/>
                <a:cs typeface="ＭＳ Ｐゴシック" charset="0"/>
              </a:rPr>
              <a:t>A Biotech Experience for Every Student </a:t>
            </a:r>
            <a:br>
              <a:rPr lang="en-US" sz="3200">
                <a:latin typeface="Comic Sans MS" charset="0"/>
                <a:ea typeface="ＭＳ Ｐゴシック" charset="0"/>
                <a:cs typeface="ＭＳ Ｐゴシック" charset="0"/>
              </a:rPr>
            </a:br>
            <a:r>
              <a:rPr lang="en-US" sz="3200">
                <a:latin typeface="Comic Sans MS" charset="0"/>
                <a:ea typeface="ＭＳ Ｐゴシック" charset="0"/>
                <a:cs typeface="ＭＳ Ｐゴシック" charset="0"/>
              </a:rPr>
              <a:t>in their 9th Grade Biology</a:t>
            </a:r>
            <a:endParaRPr lang="en-US">
              <a:latin typeface="Times New Roman" charset="0"/>
              <a:ea typeface="ＭＳ Ｐゴシック" charset="0"/>
              <a:cs typeface="ＭＳ Ｐゴシック" charset="0"/>
            </a:endParaRPr>
          </a:p>
        </p:txBody>
      </p:sp>
      <p:sp>
        <p:nvSpPr>
          <p:cNvPr id="29699" name="Text Box 3"/>
          <p:cNvSpPr txBox="1">
            <a:spLocks noChangeArrowheads="1"/>
          </p:cNvSpPr>
          <p:nvPr/>
        </p:nvSpPr>
        <p:spPr bwMode="auto">
          <a:xfrm>
            <a:off x="228600" y="1524000"/>
            <a:ext cx="5181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dirty="0" smtClean="0">
                <a:latin typeface="Arial" charset="0"/>
              </a:rPr>
              <a:t>For example, Gene </a:t>
            </a:r>
            <a:r>
              <a:rPr lang="en-US" dirty="0">
                <a:latin typeface="Arial" charset="0"/>
              </a:rPr>
              <a:t>Connection G=C</a:t>
            </a:r>
          </a:p>
          <a:p>
            <a:pPr eaLnBrk="1" hangingPunct="1">
              <a:spcBef>
                <a:spcPct val="50000"/>
              </a:spcBef>
              <a:buFontTx/>
              <a:buChar char="•"/>
            </a:pPr>
            <a:r>
              <a:rPr lang="en-US" sz="2000" dirty="0">
                <a:latin typeface="Arial" charset="0"/>
              </a:rPr>
              <a:t>Started in 1992 by 3 teachers from 3 different districts</a:t>
            </a:r>
          </a:p>
          <a:p>
            <a:pPr eaLnBrk="1" hangingPunct="1">
              <a:spcBef>
                <a:spcPct val="50000"/>
              </a:spcBef>
              <a:buFontTx/>
              <a:buChar char="•"/>
            </a:pPr>
            <a:r>
              <a:rPr lang="en-US" sz="2000" dirty="0">
                <a:latin typeface="Arial" charset="0"/>
              </a:rPr>
              <a:t>County run/implemented </a:t>
            </a:r>
          </a:p>
          <a:p>
            <a:pPr eaLnBrk="1" hangingPunct="1">
              <a:spcBef>
                <a:spcPct val="50000"/>
              </a:spcBef>
              <a:buFontTx/>
              <a:buChar char="•"/>
            </a:pPr>
            <a:r>
              <a:rPr lang="en-US" sz="2000" dirty="0">
                <a:latin typeface="Arial" charset="0"/>
              </a:rPr>
              <a:t>30+ biotech activities/experiments</a:t>
            </a:r>
          </a:p>
          <a:p>
            <a:pPr eaLnBrk="1" hangingPunct="1">
              <a:spcBef>
                <a:spcPct val="50000"/>
              </a:spcBef>
              <a:buFontTx/>
              <a:buChar char="•"/>
            </a:pPr>
            <a:r>
              <a:rPr lang="en-US" sz="2000" dirty="0">
                <a:latin typeface="Arial" charset="0"/>
              </a:rPr>
              <a:t>All equipment/materials provided</a:t>
            </a:r>
          </a:p>
          <a:p>
            <a:pPr eaLnBrk="1" hangingPunct="1">
              <a:spcBef>
                <a:spcPct val="50000"/>
              </a:spcBef>
              <a:buFontTx/>
              <a:buChar char="•"/>
            </a:pPr>
            <a:r>
              <a:rPr lang="en-US" sz="2000" dirty="0">
                <a:latin typeface="Arial" charset="0"/>
              </a:rPr>
              <a:t>Comes in 30+ crates for 3-6 weeks</a:t>
            </a:r>
          </a:p>
          <a:p>
            <a:pPr eaLnBrk="1" hangingPunct="1">
              <a:spcBef>
                <a:spcPct val="50000"/>
              </a:spcBef>
              <a:buFontTx/>
              <a:buChar char="•"/>
            </a:pPr>
            <a:r>
              <a:rPr lang="en-US" sz="2000" dirty="0">
                <a:latin typeface="Arial" charset="0"/>
              </a:rPr>
              <a:t>They provide teacher training and support</a:t>
            </a:r>
          </a:p>
          <a:p>
            <a:pPr eaLnBrk="1" hangingPunct="1">
              <a:spcBef>
                <a:spcPct val="50000"/>
              </a:spcBef>
              <a:buFontTx/>
              <a:buChar char="•"/>
            </a:pPr>
            <a:r>
              <a:rPr lang="en-US" sz="2000" dirty="0">
                <a:latin typeface="Arial" charset="0"/>
              </a:rPr>
              <a:t>Low cost to schools, $500 for as much as needed</a:t>
            </a:r>
            <a:endParaRPr lang="en-US" dirty="0">
              <a:latin typeface="Arial" charset="0"/>
            </a:endParaRPr>
          </a:p>
          <a:p>
            <a:pPr eaLnBrk="1" hangingPunct="1">
              <a:spcBef>
                <a:spcPct val="50000"/>
              </a:spcBef>
              <a:buFontTx/>
              <a:buChar char="•"/>
            </a:pPr>
            <a:r>
              <a:rPr lang="en-US" sz="2000" b="1" dirty="0">
                <a:latin typeface="Arial" charset="0"/>
              </a:rPr>
              <a:t>Our recruitment vehicle for Biotech 1-2</a:t>
            </a:r>
            <a:endParaRPr lang="en-US" dirty="0">
              <a:latin typeface="Arial" charset="0"/>
            </a:endParaRPr>
          </a:p>
        </p:txBody>
      </p:sp>
      <p:pic>
        <p:nvPicPr>
          <p:cNvPr id="29700" name="Picture 6" descr="&#10;1 copy.jpg                                                     00067769PrettyWoman                    BF57A6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676400"/>
            <a:ext cx="2184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7"/>
          <p:cNvSpPr txBox="1">
            <a:spLocks noChangeArrowheads="1"/>
          </p:cNvSpPr>
          <p:nvPr/>
        </p:nvSpPr>
        <p:spPr bwMode="auto">
          <a:xfrm>
            <a:off x="5257800" y="6248400"/>
            <a:ext cx="365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latin typeface="Arial" charset="0"/>
              </a:rPr>
              <a:t>www.geneconnection.org</a:t>
            </a:r>
            <a:endParaRPr lang="en-US"/>
          </a:p>
        </p:txBody>
      </p:sp>
      <p:pic>
        <p:nvPicPr>
          <p:cNvPr id="29702" name="Picture 8" descr="Fig4_4_Lab_DNAspoolin#68E4A.jpg                                00068E38PrettyWoman                    BF57A6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743200"/>
            <a:ext cx="3322638"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66FFFF"/>
      </a:lt1>
      <a:dk2>
        <a:srgbClr val="000000"/>
      </a:dk2>
      <a:lt2>
        <a:srgbClr val="808080"/>
      </a:lt2>
      <a:accent1>
        <a:srgbClr val="00CC99"/>
      </a:accent1>
      <a:accent2>
        <a:srgbClr val="3333CC"/>
      </a:accent2>
      <a:accent3>
        <a:srgbClr val="B8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4872</TotalTime>
  <Words>2541</Words>
  <Application>Microsoft Macintosh PowerPoint</Application>
  <PresentationFormat>On-screen Show (4:3)</PresentationFormat>
  <Paragraphs>370</Paragraphs>
  <Slides>36</Slides>
  <Notes>3</Notes>
  <HiddenSlides>0</HiddenSlides>
  <MMClips>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7" baseType="lpstr">
      <vt:lpstr>Times New Roman</vt:lpstr>
      <vt:lpstr>ＭＳ Ｐゴシック</vt:lpstr>
      <vt:lpstr>Arial</vt:lpstr>
      <vt:lpstr>Times</vt:lpstr>
      <vt:lpstr>Comic Sans MS</vt:lpstr>
      <vt:lpstr>Chicago</vt:lpstr>
      <vt:lpstr>Geneva</vt:lpstr>
      <vt:lpstr>Lucida Grande</vt:lpstr>
      <vt:lpstr>Wingdings</vt:lpstr>
      <vt:lpstr>Default Design</vt:lpstr>
      <vt:lpstr>Microsoft Word Document</vt:lpstr>
      <vt:lpstr>PowerPoint Presentation</vt:lpstr>
      <vt:lpstr>PowerPoint Presentation</vt:lpstr>
      <vt:lpstr>PowerPoint Presentation</vt:lpstr>
      <vt:lpstr> Ellyn’s Top 10 Reasons for Biotech Courses</vt:lpstr>
      <vt:lpstr>PowerPoint Presentation</vt:lpstr>
      <vt:lpstr>PowerPoint Presentation</vt:lpstr>
      <vt:lpstr>Starting A Biotech Program </vt:lpstr>
      <vt:lpstr>  Target Student Population ?</vt:lpstr>
      <vt:lpstr>A Biotech Experience for Every Student  in their 9th Grade Biology</vt:lpstr>
      <vt:lpstr>6 G=C Labs --&gt; The Prerequisite to SMBCP</vt:lpstr>
      <vt:lpstr>Most of these labs and other good ones are available from:</vt:lpstr>
      <vt:lpstr>San Mateo Biotechnology Career Pathway</vt:lpstr>
      <vt:lpstr>Industry Targets</vt:lpstr>
      <vt:lpstr>PowerPoint Presentation</vt:lpstr>
      <vt:lpstr>PowerPoint Presentation</vt:lpstr>
      <vt:lpstr>Process Development,  Concept-Supported Curriculum</vt:lpstr>
      <vt:lpstr>Increasing Skill Development and Workplace Experiences</vt:lpstr>
      <vt:lpstr>I needed Curricular Materials to Support the Biotech Pathway’s Skill Development and Career Exploration !?!</vt:lpstr>
      <vt:lpstr>Additional Curricular Support</vt:lpstr>
      <vt:lpstr>PowerPoint Presentation</vt:lpstr>
      <vt:lpstr>Set-up an Advisory Committee</vt:lpstr>
      <vt:lpstr>Potential Partners/Internship Sites</vt:lpstr>
      <vt:lpstr>Academic and Industry Partners</vt:lpstr>
      <vt:lpstr>To Find Biotechnology Institutions in Your Area: go to www.bio.org</vt:lpstr>
      <vt:lpstr>For Example: Georgia…</vt:lpstr>
      <vt:lpstr>PowerPoint Presentation</vt:lpstr>
      <vt:lpstr>PowerPoint Presentation</vt:lpstr>
      <vt:lpstr>PowerPoint Presentation</vt:lpstr>
      <vt:lpstr>Biotechnology Training Facility</vt:lpstr>
      <vt:lpstr>Recruiting Students into the Program</vt:lpstr>
      <vt:lpstr>Authentic Assessment     Evaluated in a manner similar to industry </vt:lpstr>
      <vt:lpstr>The Biotechnology Teacher</vt:lpstr>
      <vt:lpstr>PowerPoint Presentation</vt:lpstr>
      <vt:lpstr>PowerPoint Presentation</vt:lpstr>
      <vt:lpstr>PowerPoint Presentation</vt:lpstr>
      <vt:lpstr>PowerPoint Presentation</vt:lpstr>
    </vt:vector>
  </TitlesOfParts>
  <Company>Ҍ</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Ellyn Daugherty</dc:creator>
  <cp:lastModifiedBy>Science Department</cp:lastModifiedBy>
  <cp:revision>367</cp:revision>
  <cp:lastPrinted>2006-05-01T21:34:39Z</cp:lastPrinted>
  <dcterms:created xsi:type="dcterms:W3CDTF">2011-05-17T14:53:59Z</dcterms:created>
  <dcterms:modified xsi:type="dcterms:W3CDTF">2016-03-30T02:00:38Z</dcterms:modified>
</cp:coreProperties>
</file>