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9"/>
  </p:notesMasterIdLst>
  <p:handoutMasterIdLst>
    <p:handoutMasterId r:id="rId20"/>
  </p:handoutMasterIdLst>
  <p:sldIdLst>
    <p:sldId id="501" r:id="rId2"/>
    <p:sldId id="542" r:id="rId3"/>
    <p:sldId id="508" r:id="rId4"/>
    <p:sldId id="557" r:id="rId5"/>
    <p:sldId id="553" r:id="rId6"/>
    <p:sldId id="552" r:id="rId7"/>
    <p:sldId id="543" r:id="rId8"/>
    <p:sldId id="551" r:id="rId9"/>
    <p:sldId id="547" r:id="rId10"/>
    <p:sldId id="548" r:id="rId11"/>
    <p:sldId id="544" r:id="rId12"/>
    <p:sldId id="550" r:id="rId13"/>
    <p:sldId id="549" r:id="rId14"/>
    <p:sldId id="545" r:id="rId15"/>
    <p:sldId id="546" r:id="rId16"/>
    <p:sldId id="554" r:id="rId17"/>
    <p:sldId id="556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3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Exchange 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310076188393117"/>
          <c:y val="0.043819553805774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3913573303337"/>
          <c:y val="0.216315789473684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4574744"/>
        <c:axId val="2135020808"/>
      </c:scatterChart>
      <c:valAx>
        <c:axId val="-2124574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5020808"/>
        <c:crosses val="autoZero"/>
        <c:crossBetween val="midCat"/>
      </c:valAx>
      <c:valAx>
        <c:axId val="2135020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569497056111229"/>
              <c:y val="0.1908772965879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24574744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Ellyn Daugherty	</a:t>
            </a:r>
          </a:p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Ellyn@BiotechEd.com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Amy_Naum@vwreducation.com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A95A43-E87E-294F-A28B-82939438081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g"/><Relationship Id="rId7" Type="http://schemas.openxmlformats.org/officeDocument/2006/relationships/image" Target="../media/image10.jpe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>
                <a:latin typeface="Comic Sans MS" charset="0"/>
                <a:cs typeface="Comic Sans MS" charset="0"/>
              </a:rPr>
              <a:t>Biotech is STEM Education</a:t>
            </a:r>
            <a:endParaRPr lang="en-US" sz="4000" dirty="0">
              <a:latin typeface="Comic Sans MS" charset="0"/>
              <a:cs typeface="Comic Sans MS" charset="0"/>
            </a:endParaRPr>
          </a:p>
        </p:txBody>
      </p:sp>
      <p:sp>
        <p:nvSpPr>
          <p:cNvPr id="15362" name="Rectangle 243"/>
          <p:cNvSpPr>
            <a:spLocks noGrp="1" noChangeArrowheads="1"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b="1" dirty="0">
                <a:latin typeface="Arial" charset="0"/>
              </a:rPr>
              <a:t>Ellyn </a:t>
            </a:r>
            <a:r>
              <a:rPr lang="en-US" b="1" dirty="0" smtClean="0">
                <a:latin typeface="Arial" charset="0"/>
              </a:rPr>
              <a:t>Daugherty      </a:t>
            </a:r>
            <a:r>
              <a:rPr lang="en-US" sz="2000" dirty="0" err="1" smtClean="0">
                <a:latin typeface="Arial" charset="0"/>
              </a:rPr>
              <a:t>ellyn</a:t>
            </a:r>
            <a:r>
              <a:rPr lang="en-US" sz="2000" dirty="0" err="1">
                <a:latin typeface="Arial" charset="0"/>
              </a:rPr>
              <a:t>@</a:t>
            </a:r>
            <a:r>
              <a:rPr lang="en-US" sz="2000" dirty="0" err="1" smtClean="0">
                <a:latin typeface="Arial" charset="0"/>
              </a:rPr>
              <a:t>BiotechEd.com</a:t>
            </a:r>
            <a:r>
              <a:rPr lang="en-US" sz="2000" dirty="0" smtClean="0">
                <a:latin typeface="Arial" charset="0"/>
              </a:rPr>
              <a:t>      www.BiotechEd.com</a:t>
            </a:r>
            <a:endParaRPr lang="en-US" sz="2000" dirty="0">
              <a:latin typeface="Arial" charset="0"/>
            </a:endParaRPr>
          </a:p>
          <a:p>
            <a:pPr algn="ctr"/>
            <a:endParaRPr lang="en-US" sz="10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Biotechnology is the the </a:t>
            </a:r>
            <a:r>
              <a:rPr lang="en-US" dirty="0"/>
              <a:t>application of </a:t>
            </a:r>
            <a:r>
              <a:rPr lang="en-US" dirty="0" smtClean="0"/>
              <a:t>science, engineering, and technology </a:t>
            </a:r>
            <a:r>
              <a:rPr lang="en-US" dirty="0"/>
              <a:t>to manipulate cells and their components to produce products or services that may improve the quality of human life</a:t>
            </a:r>
          </a:p>
        </p:txBody>
      </p:sp>
      <p:pic>
        <p:nvPicPr>
          <p:cNvPr id="9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2438400" cy="24365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24" y="1143000"/>
            <a:ext cx="32409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70" y="3352800"/>
            <a:ext cx="1479567" cy="2514600"/>
          </a:xfrm>
          <a:prstGeom prst="rect">
            <a:avLst/>
          </a:prstGeom>
        </p:spPr>
      </p:pic>
      <p:pic>
        <p:nvPicPr>
          <p:cNvPr id="12" name="Picture 242" descr="Fig8_9_Humalog.jpg                                             0007AA9CPrettyWoman                    BCFB23ED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2026920" cy="2133600"/>
          </a:xfrm>
          <a:prstGeom prst="rect">
            <a:avLst/>
          </a:prstGeom>
          <a:noFill/>
          <a:ln w="9525">
            <a:solidFill>
              <a:srgbClr val="2C2BB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wres_newCh6_Amylase_starch_activeSi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58" y="3352800"/>
            <a:ext cx="2290618" cy="236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2971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Industrial Products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5638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Medical Products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5791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Food Products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429001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Biofuels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57150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Bioinformatics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322627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In this view, you can see that the starch substrate still binds at the active site.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See yellow loop - due to additions in the 1E3Z polypeptide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9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304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PCR = directed DNA synthesis</a:t>
            </a:r>
            <a:endParaRPr lang="en-US" dirty="0"/>
          </a:p>
        </p:txBody>
      </p:sp>
      <p:pic>
        <p:nvPicPr>
          <p:cNvPr id="11" name="Picture 10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449661" cy="6858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6248400" y="4495800"/>
            <a:ext cx="747226" cy="285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91200" y="5867400"/>
            <a:ext cx="1295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73048" y="4267200"/>
            <a:ext cx="2170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DNA sample ID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638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NC_001416.1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517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8" y="0"/>
            <a:ext cx="7057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10" y="0"/>
            <a:ext cx="485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331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86"/>
            <a:ext cx="701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</a:rPr>
              <a:t>What a Biotech STEM Curriculum Looks Like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Scientific Methodology, Lab Research, and Computer Tools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1, 2…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14</a:t>
            </a:r>
            <a:r>
              <a:rPr lang="en-US" sz="1400" dirty="0" smtClean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Expt design, databases, molecular modeling, reports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1, 2…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Standard Lab Operating Procedures and Instruments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1, 2…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Solution Prep, Cell Culture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3 &amp; 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	&gt; DNA/protein Isolation &amp; Assays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4 &amp; 5</a:t>
            </a:r>
            <a:endParaRPr lang="en-US" sz="1400" dirty="0" smtClean="0">
              <a:latin typeface="Arial" charset="0"/>
            </a:endParaRP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Recombinant DNA Protein Production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6-9</a:t>
            </a:r>
            <a:endParaRPr lang="en-US" sz="1400" dirty="0" smtClean="0">
              <a:latin typeface="Arial" charset="0"/>
            </a:endParaRP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Research/Manufacturing Applications: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10-14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	&gt; Pharmaceutical/Medical Biotech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 12</a:t>
            </a:r>
            <a:r>
              <a:rPr lang="en-US" sz="2000" dirty="0">
                <a:latin typeface="Arial" charset="0"/>
              </a:rPr>
              <a:t>	</a:t>
            </a:r>
            <a:endParaRPr lang="en-US" sz="20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Agricultural Products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10 &amp;11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 	&gt; Industrial Products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Chapters 1,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2, 13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Environmental Issues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 1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	&gt; Biodefense, Food Safety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14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Opportunities to design protocols and products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Chapters 1, 2…14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endParaRPr lang="en-US" sz="2000" dirty="0" smtClean="0">
              <a:latin typeface="Arial" charset="0"/>
            </a:endParaRPr>
          </a:p>
        </p:txBody>
      </p:sp>
      <p:pic>
        <p:nvPicPr>
          <p:cNvPr id="5" name="Picture 4" descr="lowres_BioTech2e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57400"/>
            <a:ext cx="1853477" cy="264580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 descr="book_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495800"/>
            <a:ext cx="136477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33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40099" y="1676400"/>
            <a:ext cx="2362200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D0D0D"/>
                </a:solidFill>
                <a:latin typeface="Arial" charset="0"/>
              </a:rPr>
              <a:t>BiotechEd.com</a:t>
            </a:r>
            <a:r>
              <a:rPr lang="en-US" sz="2000" dirty="0" smtClean="0">
                <a:solidFill>
                  <a:srgbClr val="0D0D0D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335" y="3429000"/>
            <a:ext cx="2358185" cy="1447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gbiosciences.com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kits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nd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fishersci.com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4321" y="5257800"/>
            <a:ext cx="2362201" cy="113877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2" name="Picture 1" descr="BiotechEd_Homep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69" y="1143000"/>
            <a:ext cx="6716931" cy="54864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914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Biotechnology Curricular Support</a:t>
            </a:r>
            <a:endParaRPr lang="en-US" sz="4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8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5029200" cy="68580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381000"/>
            <a:ext cx="3720541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</a:rPr>
              <a:t>E</a:t>
            </a:r>
            <a:r>
              <a:rPr lang="en-US" sz="3200" dirty="0" smtClean="0">
                <a:latin typeface="Comic Sans MS" charset="0"/>
              </a:rPr>
              <a:t>very step in biotech research and development integrates the concepts, processes and technologies of biology, chemistry, physics, mathematics, and engineering.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</a:rPr>
              <a:t>What a Biotech STEM Course Might Look Like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Scientific Methodology, Lab Research, and Computer Tools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Expt design, databases, molecular modeling, reports</a:t>
            </a:r>
            <a:endParaRPr lang="en-US" sz="2000" dirty="0">
              <a:latin typeface="Arial" charset="0"/>
            </a:endParaRP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Standard Lab Operating Procedures and Instruments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Solution Prep, Cell Culture 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DNA/protein Isolation &amp; Assays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Recombinant DNA Protein Production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Research/Manufacturing Applications: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Pharmaceuticals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Agricultural Products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 	&gt; Industrial Products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Environmental Issues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Biodefense, Food Safety 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Opportunities to design protocols and products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1752600" cy="128867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832216"/>
              </p:ext>
            </p:extLst>
          </p:nvPr>
        </p:nvGraphicFramePr>
        <p:xfrm>
          <a:off x="4191000" y="4724400"/>
          <a:ext cx="26670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75783"/>
            <a:ext cx="2057400" cy="126314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Fig4-4c_100kb_Ball-n-stickElemental_D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33400"/>
            <a:ext cx="1295400" cy="2101968"/>
          </a:xfrm>
          <a:prstGeom prst="rect">
            <a:avLst/>
          </a:prstGeom>
        </p:spPr>
      </p:pic>
      <p:pic>
        <p:nvPicPr>
          <p:cNvPr id="10" name="Picture 248" descr="origGoodAluResults.jpg                                         00067769PrettyWoman                    BF57A695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2743200"/>
            <a:ext cx="199091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wres_BioTech2e_Cov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354452"/>
            <a:ext cx="1600200" cy="2284258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0" y="228600"/>
            <a:ext cx="6324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</a:rPr>
              <a:t>BS4NM, 2017 </a:t>
            </a:r>
          </a:p>
          <a:p>
            <a:pPr algn="ctr" eaLnBrk="1" hangingPunct="1"/>
            <a:r>
              <a:rPr lang="en-US" dirty="0" smtClean="0">
                <a:latin typeface="Comic Sans MS" charset="0"/>
              </a:rPr>
              <a:t>9 new/improved Molecular Modeling and Bioinformatics Activities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152400" y="1828800"/>
            <a:ext cx="89916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/>
              <a:t>(Introducing) Computer</a:t>
            </a:r>
            <a:r>
              <a:rPr lang="en-US" sz="2000" dirty="0"/>
              <a:t>-generated Molecular </a:t>
            </a:r>
            <a:r>
              <a:rPr lang="en-US" sz="2000" dirty="0" smtClean="0"/>
              <a:t>Models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/>
              <a:t>Viewing the </a:t>
            </a:r>
            <a:r>
              <a:rPr lang="en-US" sz="2000" dirty="0"/>
              <a:t>3-</a:t>
            </a:r>
            <a:r>
              <a:rPr lang="en-US" sz="2000" dirty="0" smtClean="0"/>
              <a:t>D </a:t>
            </a:r>
            <a:r>
              <a:rPr lang="en-US" sz="2000" dirty="0"/>
              <a:t>Structure of a </a:t>
            </a:r>
            <a:r>
              <a:rPr lang="en-US" sz="2000" dirty="0" smtClean="0"/>
              <a:t>DNA Molecular Model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/>
              <a:t>The AA Sequence Determines Structure of Insulin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/>
              <a:t>Insulin: Complicated Choices for a Simple </a:t>
            </a:r>
            <a:r>
              <a:rPr lang="en-US" sz="2000" dirty="0" smtClean="0"/>
              <a:t>Protein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/>
              <a:t>Studying Protein (Amylase) </a:t>
            </a:r>
            <a:r>
              <a:rPr lang="en-US" sz="2000" dirty="0"/>
              <a:t>Three-</a:t>
            </a:r>
            <a:r>
              <a:rPr lang="en-US" sz="2000" dirty="0" smtClean="0"/>
              <a:t>Dimensionally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/>
              <a:t>A Glow in the Dark Cat? What’s Next</a:t>
            </a:r>
            <a:r>
              <a:rPr lang="en-US" sz="2000" dirty="0" smtClean="0"/>
              <a:t>?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/>
              <a:t>Who Passes the BRCA1 Test</a:t>
            </a:r>
            <a:r>
              <a:rPr lang="en-US" sz="2000" dirty="0" smtClean="0"/>
              <a:t>?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/>
              <a:t>PCR Primer </a:t>
            </a:r>
            <a:r>
              <a:rPr lang="en-US" sz="2000" dirty="0" smtClean="0"/>
              <a:t>Design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/>
              <a:t>What’s the Difference? Alpha or Beta, It’s All Amylase.</a:t>
            </a:r>
            <a:endParaRPr lang="en-US" sz="2000" dirty="0" smtClean="0"/>
          </a:p>
        </p:txBody>
      </p:sp>
      <p:pic>
        <p:nvPicPr>
          <p:cNvPr id="11" name="Picture 10" descr="lowres_BioTech2e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7200"/>
            <a:ext cx="1677506" cy="239460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48000"/>
            <a:ext cx="2590800" cy="24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856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971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Pick:</a:t>
            </a:r>
            <a:r>
              <a:rPr lang="en-US" dirty="0" smtClean="0"/>
              <a:t> “1BLI”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810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</a:rPr>
              <a:t>Biotech is STEM: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 charset="0"/>
              </a:rPr>
              <a:t>Bioinformatics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 charset="0"/>
              </a:rPr>
              <a:t>Databases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 charset="0"/>
              </a:rPr>
              <a:t>Molecular </a:t>
            </a:r>
            <a:r>
              <a:rPr lang="en-US" dirty="0">
                <a:latin typeface="Arial" charset="0"/>
              </a:rPr>
              <a:t>modeling</a:t>
            </a:r>
            <a:endParaRPr lang="en-US" dirty="0"/>
          </a:p>
        </p:txBody>
      </p:sp>
      <p:pic>
        <p:nvPicPr>
          <p:cNvPr id="11" name="Picture 10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454989" cy="6858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438400" y="3200400"/>
            <a:ext cx="1524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9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57"/>
            <a:ext cx="9144000" cy="6255143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918" y="2988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Ball and Stick model - color-coded amino acids in amylase (1BLI)</a:t>
            </a:r>
          </a:p>
        </p:txBody>
      </p:sp>
    </p:spTree>
    <p:extLst>
      <p:ext uri="{BB962C8B-B14F-4D97-AF65-F5344CB8AC3E}">
        <p14:creationId xmlns:p14="http://schemas.microsoft.com/office/powerpoint/2010/main" val="99989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712542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918" y="2988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Space-filling model in rainbow rendering - amylase (1BLI)</a:t>
            </a:r>
          </a:p>
        </p:txBody>
      </p:sp>
    </p:spTree>
    <p:extLst>
      <p:ext uri="{BB962C8B-B14F-4D97-AF65-F5344CB8AC3E}">
        <p14:creationId xmlns:p14="http://schemas.microsoft.com/office/powerpoint/2010/main" val="348810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5474099" cy="68580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3200400"/>
            <a:ext cx="2743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sng" dirty="0" smtClean="0">
                <a:latin typeface="Arial"/>
                <a:cs typeface="Arial"/>
              </a:rPr>
              <a:t>VAST can compare two protein structures </a:t>
            </a:r>
          </a:p>
          <a:p>
            <a:pPr algn="ctr" eaLnBrk="1" hangingPunct="1"/>
            <a:endParaRPr lang="en-US" sz="2000" dirty="0" smtClean="0">
              <a:latin typeface="Arial"/>
              <a:cs typeface="Arial"/>
            </a:endParaRPr>
          </a:p>
          <a:p>
            <a:pPr algn="ctr" eaLnBrk="1" hangingPunct="1"/>
            <a:r>
              <a:rPr lang="en-US" sz="2000" dirty="0" smtClean="0">
                <a:latin typeface="Arial"/>
                <a:cs typeface="Arial"/>
              </a:rPr>
              <a:t>wild-type alpha amylase superimposed with heat-resistant engineered alpha-amylase</a:t>
            </a:r>
          </a:p>
        </p:txBody>
      </p:sp>
    </p:spTree>
    <p:extLst>
      <p:ext uri="{BB962C8B-B14F-4D97-AF65-F5344CB8AC3E}">
        <p14:creationId xmlns:p14="http://schemas.microsoft.com/office/powerpoint/2010/main" val="329932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976844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Native alpha amylase superimposed with heat-resistant engineered alpha-amylase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See yellow loop - due to additions in </a:t>
            </a:r>
            <a:r>
              <a:rPr lang="en-US" sz="3200" dirty="0">
                <a:latin typeface="Comic Sans MS" charset="0"/>
                <a:cs typeface="Comic Sans MS" charset="0"/>
              </a:rPr>
              <a:t>the 1E3Z polypeptide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0" y="3733800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Intended Mutation </a:t>
            </a: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roduced using  PCR</a:t>
            </a:r>
            <a:endParaRPr lang="en-US" sz="14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24800" y="44196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43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8965</TotalTime>
  <Words>370</Words>
  <Application>Microsoft Macintosh PowerPoint</Application>
  <PresentationFormat>On-screen Show (4:3)</PresentationFormat>
  <Paragraphs>82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Biotechnology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198</cp:revision>
  <cp:lastPrinted>2010-06-22T16:28:27Z</cp:lastPrinted>
  <dcterms:created xsi:type="dcterms:W3CDTF">2010-06-22T16:13:48Z</dcterms:created>
  <dcterms:modified xsi:type="dcterms:W3CDTF">2016-06-08T06:32:44Z</dcterms:modified>
</cp:coreProperties>
</file>