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5" r:id="rId1"/>
  </p:sldMasterIdLst>
  <p:notesMasterIdLst>
    <p:notesMasterId r:id="rId25"/>
  </p:notesMasterIdLst>
  <p:handoutMasterIdLst>
    <p:handoutMasterId r:id="rId26"/>
  </p:handoutMasterIdLst>
  <p:sldIdLst>
    <p:sldId id="501" r:id="rId2"/>
    <p:sldId id="575" r:id="rId3"/>
    <p:sldId id="576" r:id="rId4"/>
    <p:sldId id="577" r:id="rId5"/>
    <p:sldId id="538" r:id="rId6"/>
    <p:sldId id="548" r:id="rId7"/>
    <p:sldId id="549" r:id="rId8"/>
    <p:sldId id="550" r:id="rId9"/>
    <p:sldId id="510" r:id="rId10"/>
    <p:sldId id="581" r:id="rId11"/>
    <p:sldId id="580" r:id="rId12"/>
    <p:sldId id="582" r:id="rId13"/>
    <p:sldId id="583" r:id="rId14"/>
    <p:sldId id="584" r:id="rId15"/>
    <p:sldId id="541" r:id="rId16"/>
    <p:sldId id="552" r:id="rId17"/>
    <p:sldId id="547" r:id="rId18"/>
    <p:sldId id="586" r:id="rId19"/>
    <p:sldId id="554" r:id="rId20"/>
    <p:sldId id="587" r:id="rId21"/>
    <p:sldId id="515" r:id="rId22"/>
    <p:sldId id="578" r:id="rId23"/>
    <p:sldId id="579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clrMode="bw" frameSlides="1"/>
  <p:clrMru>
    <a:srgbClr val="CC0099"/>
    <a:srgbClr val="009900"/>
    <a:srgbClr val="33CC33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217" autoAdjust="0"/>
  </p:normalViewPr>
  <p:slideViewPr>
    <p:cSldViewPr>
      <p:cViewPr>
        <p:scale>
          <a:sx n="99" d="100"/>
          <a:sy n="99" d="100"/>
        </p:scale>
        <p:origin x="-120" y="-4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200" b="0" i="0" baseline="0" dirty="0" smtClean="0">
                <a:effectLst/>
              </a:rPr>
              <a:t>Ion </a:t>
            </a:r>
            <a:r>
              <a:rPr lang="en-US" sz="1200" b="0" i="0" baseline="0" dirty="0">
                <a:effectLst/>
              </a:rPr>
              <a:t>Exchange </a:t>
            </a:r>
            <a:r>
              <a:rPr lang="en-US" sz="1200" b="0" i="0" baseline="0" dirty="0" smtClean="0">
                <a:effectLst/>
              </a:rPr>
              <a:t>Chromatography</a:t>
            </a:r>
            <a:endParaRPr lang="en-US" sz="1200" b="0" dirty="0">
              <a:effectLst/>
            </a:endParaRPr>
          </a:p>
        </c:rich>
      </c:tx>
      <c:layout>
        <c:manualLayout>
          <c:xMode val="edge"/>
          <c:yMode val="edge"/>
          <c:x val="0.253686934966463"/>
          <c:y val="0.0714285714285714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37751968503937"/>
          <c:y val="0.237719160104987"/>
          <c:w val="0.681845213427269"/>
          <c:h val="0.639473684210526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Absorbance (a.u.)</c:v>
                </c:pt>
              </c:strCache>
            </c:strRef>
          </c:tx>
          <c:xVal>
            <c:numRef>
              <c:f>Sheet1!$A$3:$A$11</c:f>
              <c:numCache>
                <c:formatCode>General</c:formatCode>
                <c:ptCount val="9"/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</c:numCache>
            </c:numRef>
          </c:xVal>
          <c:yVal>
            <c:numRef>
              <c:f>Sheet1!$B$3:$B$11</c:f>
              <c:numCache>
                <c:formatCode>General</c:formatCode>
                <c:ptCount val="9"/>
                <c:pt idx="1">
                  <c:v>0.0</c:v>
                </c:pt>
                <c:pt idx="2">
                  <c:v>0.067</c:v>
                </c:pt>
                <c:pt idx="3">
                  <c:v>0.013</c:v>
                </c:pt>
                <c:pt idx="4">
                  <c:v>0.0</c:v>
                </c:pt>
                <c:pt idx="5">
                  <c:v>0.0</c:v>
                </c:pt>
                <c:pt idx="6">
                  <c:v>0.1</c:v>
                </c:pt>
                <c:pt idx="7">
                  <c:v>0.286</c:v>
                </c:pt>
                <c:pt idx="8">
                  <c:v>0.005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32063976"/>
        <c:axId val="-2132087704"/>
      </c:scatterChart>
      <c:valAx>
        <c:axId val="-213206397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Fractions</a:t>
                </a:r>
                <a:r>
                  <a:rPr lang="en-US" baseline="0"/>
                  <a:t> (#)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132087704"/>
        <c:crosses val="autoZero"/>
        <c:crossBetween val="midCat"/>
      </c:valAx>
      <c:valAx>
        <c:axId val="-213208770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Absorbance</a:t>
                </a:r>
                <a:r>
                  <a:rPr lang="en-US" baseline="0"/>
                  <a:t> (a.u)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132063976"/>
        <c:crosses val="autoZero"/>
        <c:crossBetween val="midCat"/>
      </c:valAx>
      <c:spPr>
        <a:ln>
          <a:solidFill>
            <a:srgbClr val="0000FF"/>
          </a:solidFill>
        </a:ln>
      </c:spPr>
    </c:plotArea>
    <c:plotVisOnly val="1"/>
    <c:dispBlanksAs val="gap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Ellyn Daugherty	</a:t>
            </a:r>
          </a:p>
          <a:p>
            <a:pPr>
              <a:defRPr/>
            </a:pPr>
            <a:r>
              <a:rPr lang="en-US"/>
              <a:t>www.BiotechEd.com</a:t>
            </a:r>
          </a:p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Ellyn@BiotechEd.com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35814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i="1"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Biotechnology: Science for the New Millennium</a:t>
            </a:r>
          </a:p>
          <a:p>
            <a:pPr>
              <a:defRPr/>
            </a:pPr>
            <a:r>
              <a:rPr lang="en-US"/>
              <a:t>www.emcp.com/biotech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Amy_Naum@vwreducation.com</a:t>
            </a:r>
          </a:p>
          <a:p>
            <a:pPr>
              <a:defRPr/>
            </a:pPr>
            <a:r>
              <a:rPr lang="en-US"/>
              <a:t>www.SargentWelch.com/biotech</a:t>
            </a:r>
          </a:p>
        </p:txBody>
      </p:sp>
    </p:spTree>
    <p:extLst>
      <p:ext uri="{BB962C8B-B14F-4D97-AF65-F5344CB8AC3E}">
        <p14:creationId xmlns:p14="http://schemas.microsoft.com/office/powerpoint/2010/main" val="14622073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8A95A43-E87E-294F-A28B-8293943808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4534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8EA6BDA3-9E3C-F84C-A755-AC86BF3AE7FE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70D088F1-7098-5642-9BB4-C0D1742FF625}" type="slidenum">
              <a:rPr lang="en-US" sz="1200"/>
              <a:pPr eaLnBrk="1" hangingPunct="1"/>
              <a:t>15</a:t>
            </a:fld>
            <a:endParaRPr lang="en-US" sz="1200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65CF67-D057-4E81-B7A9-A01E6E71850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7F8B9074-70C0-0548-B554-5974E03B0004}" type="slidenum">
              <a:rPr lang="en-US" sz="1200"/>
              <a:pPr eaLnBrk="1" hangingPunct="1"/>
              <a:t>17</a:t>
            </a:fld>
            <a:endParaRPr lang="en-US" sz="1200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7F8B9074-70C0-0548-B554-5974E03B0004}" type="slidenum">
              <a:rPr lang="en-US" sz="1200"/>
              <a:pPr eaLnBrk="1" hangingPunct="1"/>
              <a:t>18</a:t>
            </a:fld>
            <a:endParaRPr lang="en-US" sz="1200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5D946D-14D7-4FA8-B6A6-24A4F9AEEABF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5D946D-14D7-4FA8-B6A6-24A4F9AEEABF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017A47DC-5B84-8A48-A045-5144E8DD332F}" type="slidenum">
              <a:rPr lang="en-US" sz="1200"/>
              <a:pPr eaLnBrk="1" hangingPunct="1"/>
              <a:t>21</a:t>
            </a:fld>
            <a:endParaRPr lang="en-US" sz="1200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7F8B9074-70C0-0548-B554-5974E03B0004}" type="slidenum">
              <a:rPr lang="en-US" sz="1200"/>
              <a:pPr eaLnBrk="1" hangingPunct="1"/>
              <a:t>22</a:t>
            </a:fld>
            <a:endParaRPr lang="en-US" sz="1200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1353AC7F-F4B5-6D45-9580-226C2A9D61A9}" type="slidenum">
              <a:rPr lang="en-US" sz="1200"/>
              <a:pPr eaLnBrk="1" hangingPunct="1"/>
              <a:t>2</a:t>
            </a:fld>
            <a:endParaRPr lang="en-US" sz="12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F10ABDA3-C429-3944-84C1-E891546ADE4C}" type="slidenum">
              <a:rPr lang="en-US" sz="1200"/>
              <a:pPr eaLnBrk="1" hangingPunct="1"/>
              <a:t>3</a:t>
            </a:fld>
            <a:endParaRPr lang="en-US" sz="120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VWR/Sargent Welch</a:t>
            </a:r>
          </a:p>
          <a:p>
            <a:pPr eaLnBrk="1" hangingPunct="1"/>
            <a:r>
              <a:rPr lang="en-US" sz="1200"/>
              <a:t>www.sargentwelch.com/biotech</a:t>
            </a:r>
          </a:p>
          <a:p>
            <a:pPr eaLnBrk="1" hangingPunct="1"/>
            <a:r>
              <a:rPr lang="en-US" sz="1200"/>
              <a:t>Mike_Logan@vwreducation.com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1F94B172-D41F-D644-952F-DCDF619B8947}" type="slidenum">
              <a:rPr lang="en-US" sz="1200"/>
              <a:pPr eaLnBrk="1" hangingPunct="1"/>
              <a:t>5</a:t>
            </a:fld>
            <a:endParaRPr lang="en-US" sz="1200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65CF67-D057-4E81-B7A9-A01E6E71850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D9B1EB-D5E4-4DB9-9528-28F4588CF3F0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8D75B9-9D83-43F0-B616-3F8E6B867AB5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580F5701-75EE-DB42-A250-D802A18EDB89}" type="slidenum">
              <a:rPr lang="en-US" sz="1200"/>
              <a:pPr eaLnBrk="1" hangingPunct="1"/>
              <a:t>9</a:t>
            </a:fld>
            <a:endParaRPr lang="en-US" sz="1200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ED109-73AC-6C42-AE80-BBA179DF0C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803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D94C3-9494-EE47-AE1B-853101EDC9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038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4145EE-9BB7-A244-9C92-7526EB9B23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825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4C1FB-75B2-9C43-9B32-7A51F65647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248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EB21D-2398-E542-B2B1-AFAB7B5266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059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FDF01-5BA8-B747-B391-CF89CE7893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953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33B9D-13B7-9A46-B278-B609DE423B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418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8D4C5-5E3C-774F-AB07-C07A214033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926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28B66-0AE8-0D46-9E0C-CEA1D06B03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811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469348-347F-BB46-81ED-7742CE522B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659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6E93E-8456-BC4C-B249-DB669DFD5C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650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CC33">
                <a:alpha val="35000"/>
              </a:srgbClr>
            </a:gs>
            <a:gs pos="100000">
              <a:schemeClr val="bg1"/>
            </a:gs>
            <a:gs pos="99000">
              <a:schemeClr val="bg1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DBEE109-7BB6-A940-A1F1-FECD08FE76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3.tiff"/><Relationship Id="rId6" Type="http://schemas.openxmlformats.org/officeDocument/2006/relationships/image" Target="../media/image4.jpg"/><Relationship Id="rId7" Type="http://schemas.openxmlformats.org/officeDocument/2006/relationships/image" Target="../media/image5.png"/><Relationship Id="rId8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://www.fasterbettermedia.com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chart" Target="../charts/chart1.xml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6"/>
          <p:cNvSpPr txBox="1">
            <a:spLocks noChangeArrowheads="1"/>
          </p:cNvSpPr>
          <p:nvPr/>
        </p:nvSpPr>
        <p:spPr bwMode="auto">
          <a:xfrm>
            <a:off x="0" y="152400"/>
            <a:ext cx="91440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Faster, Better Biotech</a:t>
            </a:r>
            <a:r>
              <a:rPr lang="en-US" sz="3200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: The </a:t>
            </a:r>
            <a:r>
              <a:rPr lang="en-US" sz="3200" dirty="0" err="1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rAmylase</a:t>
            </a:r>
            <a:r>
              <a:rPr lang="en-US" sz="3200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 Project </a:t>
            </a:r>
            <a:endParaRPr lang="en-US" sz="3200" dirty="0">
              <a:solidFill>
                <a:srgbClr val="0000FF"/>
              </a:solidFill>
              <a:latin typeface="Comic Sans MS" charset="0"/>
              <a:cs typeface="Comic Sans MS" charset="0"/>
            </a:endParaRPr>
          </a:p>
          <a:p>
            <a:pPr algn="ctr" eaLnBrk="1" hangingPunct="1"/>
            <a:r>
              <a:rPr lang="en-US" sz="3600" dirty="0" smtClean="0">
                <a:latin typeface="Comic Sans MS" charset="0"/>
                <a:cs typeface="Comic Sans MS" charset="0"/>
              </a:rPr>
              <a:t>Lab 8g Mini</a:t>
            </a:r>
            <a:r>
              <a:rPr lang="en-US" sz="3600" dirty="0">
                <a:latin typeface="Comic Sans MS" charset="0"/>
                <a:cs typeface="Comic Sans MS" charset="0"/>
              </a:rPr>
              <a:t>-</a:t>
            </a:r>
            <a:r>
              <a:rPr lang="en-US" sz="3600" dirty="0" smtClean="0">
                <a:latin typeface="Comic Sans MS" charset="0"/>
                <a:cs typeface="Comic Sans MS" charset="0"/>
              </a:rPr>
              <a:t>Prep of </a:t>
            </a:r>
            <a:r>
              <a:rPr lang="en-US" sz="3600" dirty="0" err="1" smtClean="0">
                <a:latin typeface="Comic Sans MS" charset="0"/>
                <a:cs typeface="Comic Sans MS" charset="0"/>
              </a:rPr>
              <a:t>pAmylase</a:t>
            </a:r>
            <a:r>
              <a:rPr lang="en-US" sz="3600" dirty="0" smtClean="0">
                <a:latin typeface="Comic Sans MS" charset="0"/>
                <a:cs typeface="Comic Sans MS" charset="0"/>
              </a:rPr>
              <a:t> </a:t>
            </a:r>
            <a:r>
              <a:rPr lang="en-US" sz="3600" dirty="0" smtClean="0">
                <a:latin typeface="Comic Sans MS" charset="0"/>
                <a:cs typeface="Comic Sans MS" charset="0"/>
              </a:rPr>
              <a:t>2014 Kit</a:t>
            </a:r>
            <a:endParaRPr lang="en-US" sz="3600" dirty="0">
              <a:latin typeface="Comic Sans MS" charset="0"/>
              <a:cs typeface="Comic Sans MS" charset="0"/>
            </a:endParaRPr>
          </a:p>
        </p:txBody>
      </p:sp>
      <p:sp>
        <p:nvSpPr>
          <p:cNvPr id="15362" name="Rectangle 243"/>
          <p:cNvSpPr>
            <a:spLocks noGrp="1" noChangeArrowheads="1"/>
          </p:cNvSpPr>
          <p:nvPr/>
        </p:nvSpPr>
        <p:spPr bwMode="auto">
          <a:xfrm>
            <a:off x="4267200" y="4419600"/>
            <a:ext cx="4724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algn="ctr"/>
            <a:r>
              <a:rPr lang="en-US" b="1">
                <a:latin typeface="Arial" charset="0"/>
              </a:rPr>
              <a:t>Ellyn Daugherty</a:t>
            </a:r>
          </a:p>
          <a:p>
            <a:pPr algn="ctr"/>
            <a:r>
              <a:rPr lang="en-US" sz="2000">
                <a:latin typeface="Arial" charset="0"/>
              </a:rPr>
              <a:t>ellyn@BiotechEd.com</a:t>
            </a:r>
          </a:p>
          <a:p>
            <a:pPr algn="ctr"/>
            <a:r>
              <a:rPr lang="en-US" sz="2000">
                <a:latin typeface="Arial" charset="0"/>
              </a:rPr>
              <a:t>www.BiotechEd.com</a:t>
            </a:r>
          </a:p>
          <a:p>
            <a:pPr algn="ctr"/>
            <a:endParaRPr lang="en-US" sz="1000">
              <a:latin typeface="Arial" charset="0"/>
            </a:endParaRPr>
          </a:p>
          <a:p>
            <a:pPr algn="ctr"/>
            <a:r>
              <a:rPr lang="en-US" b="1">
                <a:latin typeface="Arial" charset="0"/>
              </a:rPr>
              <a:t>Simon Holdaway</a:t>
            </a:r>
          </a:p>
          <a:p>
            <a:pPr algn="ctr"/>
            <a:r>
              <a:rPr lang="en-US" sz="2000">
                <a:latin typeface="Arial" charset="0"/>
              </a:rPr>
              <a:t>The Loomis Chaffee School</a:t>
            </a:r>
          </a:p>
          <a:p>
            <a:pPr algn="ctr"/>
            <a:r>
              <a:rPr lang="en-US" sz="2000">
                <a:latin typeface="Arial" charset="0"/>
              </a:rPr>
              <a:t>simon.holdaway@gmail.com</a:t>
            </a:r>
          </a:p>
        </p:txBody>
      </p:sp>
      <p:pic>
        <p:nvPicPr>
          <p:cNvPr id="15363" name="Picture 23" descr="2012editions_imag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447800"/>
            <a:ext cx="2133600" cy="281093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1" descr="2010_Simon_L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419600"/>
            <a:ext cx="3139623" cy="224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1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600200"/>
            <a:ext cx="3124200" cy="2606040"/>
          </a:xfrm>
          <a:prstGeom prst="rect">
            <a:avLst/>
          </a:prstGeom>
        </p:spPr>
      </p:pic>
      <p:pic>
        <p:nvPicPr>
          <p:cNvPr id="2" name="Picture 1" descr="GBio_log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676400"/>
            <a:ext cx="929833" cy="486469"/>
          </a:xfrm>
          <a:prstGeom prst="rect">
            <a:avLst/>
          </a:prstGeom>
        </p:spPr>
      </p:pic>
      <p:pic>
        <p:nvPicPr>
          <p:cNvPr id="4" name="Picture 3" descr="EMC_log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2057400"/>
            <a:ext cx="1250155" cy="381000"/>
          </a:xfrm>
          <a:prstGeom prst="rect">
            <a:avLst/>
          </a:prstGeom>
        </p:spPr>
      </p:pic>
      <p:pic>
        <p:nvPicPr>
          <p:cNvPr id="5" name="Picture 4" descr="2013_Paradigm_logo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00200"/>
            <a:ext cx="1252474" cy="43290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09" y="609600"/>
            <a:ext cx="8927637" cy="6054882"/>
          </a:xfrm>
          <a:prstGeom prst="rect">
            <a:avLst/>
          </a:prstGeom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833" y="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The </a:t>
            </a:r>
            <a:r>
              <a:rPr lang="en-US" dirty="0" err="1">
                <a:solidFill>
                  <a:srgbClr val="0000FF"/>
                </a:solidFill>
                <a:latin typeface="Comic Sans MS" charset="0"/>
                <a:cs typeface="Comic Sans MS" charset="0"/>
              </a:rPr>
              <a:t>rAmylase</a:t>
            </a:r>
            <a:r>
              <a:rPr lang="en-US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Project: G-Bio </a:t>
            </a:r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Lab 8g</a:t>
            </a:r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Mini Prep 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Kit </a:t>
            </a: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# BTNM-8G</a:t>
            </a:r>
            <a:endParaRPr lang="en-US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930629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0" y="1524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The </a:t>
            </a:r>
            <a:r>
              <a:rPr lang="en-US" dirty="0" err="1">
                <a:solidFill>
                  <a:srgbClr val="0000FF"/>
                </a:solidFill>
                <a:latin typeface="Comic Sans MS" charset="0"/>
                <a:cs typeface="Comic Sans MS" charset="0"/>
              </a:rPr>
              <a:t>rAmylase</a:t>
            </a:r>
            <a:r>
              <a:rPr lang="en-US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Project: G-Bio </a:t>
            </a:r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Lab 8g</a:t>
            </a:r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Mini Prep 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Kit </a:t>
            </a: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# BTNM-8G</a:t>
            </a:r>
            <a:endParaRPr lang="en-US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pic>
        <p:nvPicPr>
          <p:cNvPr id="3" name="Picture 2" descr="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66800"/>
            <a:ext cx="8798083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00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0" y="1524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The </a:t>
            </a:r>
            <a:r>
              <a:rPr lang="en-US" dirty="0" err="1">
                <a:solidFill>
                  <a:srgbClr val="0000FF"/>
                </a:solidFill>
                <a:latin typeface="Comic Sans MS" charset="0"/>
                <a:cs typeface="Comic Sans MS" charset="0"/>
              </a:rPr>
              <a:t>rAmylase</a:t>
            </a:r>
            <a:r>
              <a:rPr lang="en-US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Project: G-Bio </a:t>
            </a:r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Lab 8g</a:t>
            </a:r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Mini Prep 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Kit </a:t>
            </a: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# BTNM-8G</a:t>
            </a:r>
            <a:endParaRPr lang="en-US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pic>
        <p:nvPicPr>
          <p:cNvPr id="4" name="Picture 3" descr="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90600"/>
            <a:ext cx="8792455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0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0" y="2286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The </a:t>
            </a:r>
            <a:r>
              <a:rPr lang="en-US" dirty="0" err="1">
                <a:solidFill>
                  <a:srgbClr val="0000FF"/>
                </a:solidFill>
                <a:latin typeface="Comic Sans MS" charset="0"/>
                <a:cs typeface="Comic Sans MS" charset="0"/>
              </a:rPr>
              <a:t>rAmylase</a:t>
            </a:r>
            <a:r>
              <a:rPr lang="en-US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Project: G-Bio </a:t>
            </a:r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Lab 8g</a:t>
            </a:r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Mini Prep 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Kit </a:t>
            </a: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# BTNM-8G</a:t>
            </a:r>
            <a:endParaRPr lang="en-US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pic>
        <p:nvPicPr>
          <p:cNvPr id="3" name="Picture 2" descr="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47800"/>
            <a:ext cx="8821132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026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The </a:t>
            </a:r>
            <a:r>
              <a:rPr lang="en-US" dirty="0" err="1">
                <a:solidFill>
                  <a:srgbClr val="0000FF"/>
                </a:solidFill>
                <a:latin typeface="Comic Sans MS" charset="0"/>
                <a:cs typeface="Comic Sans MS" charset="0"/>
              </a:rPr>
              <a:t>rAmylase</a:t>
            </a:r>
            <a:r>
              <a:rPr lang="en-US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Project: G-Bio </a:t>
            </a:r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Lab 8g</a:t>
            </a:r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Mini Prep 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Kit </a:t>
            </a: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# BTNM-8G</a:t>
            </a:r>
            <a:endParaRPr lang="en-US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pic>
        <p:nvPicPr>
          <p:cNvPr id="4" name="Picture 3" descr="5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31800"/>
            <a:ext cx="7429500" cy="642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48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6"/>
          <p:cNvSpPr txBox="1">
            <a:spLocks noChangeArrowheads="1"/>
          </p:cNvSpPr>
          <p:nvPr/>
        </p:nvSpPr>
        <p:spPr bwMode="auto">
          <a:xfrm>
            <a:off x="0" y="762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>
                <a:latin typeface="Comic Sans MS" charset="0"/>
                <a:cs typeface="Comic Sans MS" charset="0"/>
              </a:rPr>
              <a:t>G-Biosciences Nucleic dotMetric Assay</a:t>
            </a:r>
          </a:p>
        </p:txBody>
      </p:sp>
      <p:sp>
        <p:nvSpPr>
          <p:cNvPr id="35842" name="Rectangle 1"/>
          <p:cNvSpPr>
            <a:spLocks noChangeArrowheads="1"/>
          </p:cNvSpPr>
          <p:nvPr/>
        </p:nvSpPr>
        <p:spPr bwMode="auto">
          <a:xfrm>
            <a:off x="0" y="60960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 1 µl Assay For Estimation of DNA Concentration (&lt; 1 µg/µL</a:t>
            </a:r>
            <a:r>
              <a:rPr lang="en-US" dirty="0"/>
              <a:t>)</a:t>
            </a:r>
          </a:p>
        </p:txBody>
      </p:sp>
      <p:sp>
        <p:nvSpPr>
          <p:cNvPr id="3" name="Rectangle 2"/>
          <p:cNvSpPr/>
          <p:nvPr/>
        </p:nvSpPr>
        <p:spPr>
          <a:xfrm>
            <a:off x="228600" y="1143000"/>
            <a:ext cx="89154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en-US" dirty="0" smtClean="0">
                <a:latin typeface="Arial"/>
                <a:cs typeface="Arial"/>
              </a:rPr>
              <a:t>Each sample will be tested. Water will be tested as a –C.</a:t>
            </a:r>
            <a:endParaRPr lang="en-US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>
                <a:latin typeface="Arial"/>
                <a:cs typeface="Arial"/>
              </a:rPr>
              <a:t>Apply 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1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µL drop  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of each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sample plus 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a drop of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dH</a:t>
            </a:r>
            <a:r>
              <a:rPr lang="en-US" b="1" baseline="-25000" dirty="0" smtClean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0 </a:t>
            </a:r>
            <a:r>
              <a:rPr lang="en-US" dirty="0" smtClean="0">
                <a:latin typeface="Arial"/>
                <a:cs typeface="Arial"/>
              </a:rPr>
              <a:t>onto </a:t>
            </a:r>
            <a:r>
              <a:rPr lang="en-US" dirty="0">
                <a:latin typeface="Arial"/>
                <a:cs typeface="Arial"/>
              </a:rPr>
              <a:t>the </a:t>
            </a:r>
            <a:r>
              <a:rPr lang="en-US" dirty="0" err="1" smtClean="0">
                <a:latin typeface="Arial"/>
                <a:cs typeface="Arial"/>
              </a:rPr>
              <a:t>dotMetric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Test Strip </a:t>
            </a:r>
            <a:r>
              <a:rPr lang="en-US" sz="1400" dirty="0">
                <a:latin typeface="Arial"/>
                <a:cs typeface="Arial"/>
              </a:rPr>
              <a:t>(remove the protective cover 1</a:t>
            </a:r>
            <a:r>
              <a:rPr lang="en-US" sz="1400" baseline="30000" dirty="0">
                <a:latin typeface="Arial"/>
                <a:cs typeface="Arial"/>
              </a:rPr>
              <a:t>st</a:t>
            </a:r>
            <a:r>
              <a:rPr lang="en-US" sz="1400" dirty="0">
                <a:latin typeface="Arial"/>
                <a:cs typeface="Arial"/>
              </a:rPr>
              <a:t>) </a:t>
            </a:r>
            <a:endParaRPr lang="en-US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>
                <a:latin typeface="Arial"/>
                <a:cs typeface="Arial"/>
              </a:rPr>
              <a:t>Developed </a:t>
            </a:r>
            <a:r>
              <a:rPr lang="en-US" dirty="0">
                <a:latin typeface="Arial"/>
                <a:cs typeface="Arial"/>
              </a:rPr>
              <a:t>with </a:t>
            </a:r>
            <a:r>
              <a:rPr lang="en-US" dirty="0" smtClean="0">
                <a:latin typeface="Arial"/>
                <a:cs typeface="Arial"/>
              </a:rPr>
              <a:t>500 </a:t>
            </a:r>
            <a:r>
              <a:rPr lang="en-US" dirty="0">
                <a:latin typeface="Arial"/>
                <a:cs typeface="Arial"/>
              </a:rPr>
              <a:t>µL of </a:t>
            </a:r>
            <a:r>
              <a:rPr lang="en-US" dirty="0" smtClean="0">
                <a:latin typeface="Arial"/>
                <a:cs typeface="Arial"/>
              </a:rPr>
              <a:t>DNA </a:t>
            </a:r>
            <a:r>
              <a:rPr lang="en-US" dirty="0">
                <a:latin typeface="Arial"/>
                <a:cs typeface="Arial"/>
              </a:rPr>
              <a:t>Dye (cover all dots) </a:t>
            </a:r>
            <a:r>
              <a:rPr lang="en-US" dirty="0" smtClean="0">
                <a:latin typeface="Arial"/>
                <a:cs typeface="Arial"/>
              </a:rPr>
              <a:t>for 1 min. </a:t>
            </a:r>
            <a:r>
              <a:rPr lang="en-US" dirty="0">
                <a:latin typeface="Arial"/>
                <a:cs typeface="Arial"/>
              </a:rPr>
              <a:t>Remove dye and wash/dunk in </a:t>
            </a:r>
            <a:r>
              <a:rPr lang="en-US" dirty="0" smtClean="0">
                <a:latin typeface="Arial"/>
                <a:cs typeface="Arial"/>
              </a:rPr>
              <a:t>dH20</a:t>
            </a:r>
            <a:endParaRPr lang="en-US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>
                <a:latin typeface="Arial"/>
                <a:cs typeface="Arial"/>
              </a:rPr>
              <a:t>Compare </a:t>
            </a:r>
            <a:r>
              <a:rPr lang="en-US" dirty="0">
                <a:latin typeface="Arial"/>
                <a:cs typeface="Arial"/>
              </a:rPr>
              <a:t>the color density of the nucleic acid spots to the </a:t>
            </a:r>
            <a:r>
              <a:rPr lang="en-US" dirty="0" err="1" smtClean="0">
                <a:latin typeface="Arial"/>
                <a:cs typeface="Arial"/>
              </a:rPr>
              <a:t>dotMetric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standard strip. </a:t>
            </a:r>
          </a:p>
        </p:txBody>
      </p:sp>
      <p:pic>
        <p:nvPicPr>
          <p:cNvPr id="5" name="Picture 1" descr="4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86200"/>
            <a:ext cx="4953000" cy="2745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791200" y="4724400"/>
            <a:ext cx="3352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latin typeface="Arial"/>
                <a:cs typeface="Arial"/>
              </a:rPr>
              <a:t>No spectrophotometers or </a:t>
            </a:r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cuvettes</a:t>
            </a:r>
            <a:r>
              <a:rPr lang="en-US" dirty="0">
                <a:latin typeface="Arial"/>
                <a:cs typeface="Arial"/>
              </a:rPr>
              <a:t> required.</a:t>
            </a:r>
            <a:endParaRPr lang="en-US" dirty="0"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52400" y="1752600"/>
            <a:ext cx="5237487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0188" indent="-230188">
              <a:buFont typeface="Arial"/>
              <a:buChar char="•"/>
            </a:pPr>
            <a:r>
              <a:rPr lang="en-US" sz="2800" dirty="0" err="1" smtClean="0">
                <a:latin typeface="Arial"/>
                <a:cs typeface="Arial"/>
              </a:rPr>
              <a:t>DotMetric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lang="en-US" sz="2800" dirty="0" smtClean="0">
                <a:latin typeface="Arial"/>
                <a:cs typeface="Arial"/>
              </a:rPr>
              <a:t>Assay </a:t>
            </a:r>
            <a:endParaRPr lang="en-US" sz="2800" dirty="0" smtClean="0">
              <a:latin typeface="Arial"/>
              <a:cs typeface="Arial"/>
            </a:endParaRPr>
          </a:p>
          <a:p>
            <a:pPr marL="230188" indent="-230188">
              <a:buFont typeface="Arial"/>
              <a:buChar char="•"/>
            </a:pPr>
            <a:r>
              <a:rPr lang="en-US" sz="2800" dirty="0" smtClean="0">
                <a:latin typeface="Arial"/>
                <a:cs typeface="Arial"/>
              </a:rPr>
              <a:t>Run </a:t>
            </a:r>
            <a:r>
              <a:rPr lang="en-US" sz="2800" dirty="0">
                <a:latin typeface="Arial"/>
                <a:cs typeface="Arial"/>
              </a:rPr>
              <a:t>the DNA on a gel to ‘see’ the plasmid </a:t>
            </a:r>
            <a:r>
              <a:rPr lang="en-US" sz="2800" dirty="0" smtClean="0">
                <a:latin typeface="Arial"/>
                <a:cs typeface="Arial"/>
              </a:rPr>
              <a:t>DNA</a:t>
            </a:r>
          </a:p>
          <a:p>
            <a:pPr marL="230188" indent="-230188">
              <a:buFont typeface="Arial"/>
              <a:buChar char="•"/>
            </a:pPr>
            <a:r>
              <a:rPr lang="en-US" sz="2800" dirty="0" smtClean="0">
                <a:latin typeface="Arial"/>
                <a:cs typeface="Arial"/>
              </a:rPr>
              <a:t>The super coiled plasmid runs at about 8,000 </a:t>
            </a:r>
            <a:r>
              <a:rPr lang="en-US" sz="2800" dirty="0" err="1" smtClean="0">
                <a:latin typeface="Arial"/>
                <a:cs typeface="Arial"/>
              </a:rPr>
              <a:t>bp</a:t>
            </a:r>
            <a:endParaRPr lang="en-US" sz="2800" dirty="0" smtClean="0">
              <a:latin typeface="Arial"/>
              <a:cs typeface="Arial"/>
            </a:endParaRPr>
          </a:p>
          <a:p>
            <a:pPr marL="230188" indent="-230188">
              <a:buFont typeface="Arial"/>
              <a:buChar char="•"/>
            </a:pPr>
            <a:r>
              <a:rPr lang="en-US" sz="2800" dirty="0" smtClean="0">
                <a:latin typeface="Arial"/>
                <a:cs typeface="Arial"/>
              </a:rPr>
              <a:t>Or you can do a restriction digest (</a:t>
            </a:r>
            <a:r>
              <a:rPr lang="en-US" sz="2800" dirty="0" err="1" smtClean="0">
                <a:latin typeface="Arial"/>
                <a:cs typeface="Arial"/>
              </a:rPr>
              <a:t>HindIII</a:t>
            </a:r>
            <a:r>
              <a:rPr lang="en-US" sz="2800" dirty="0" smtClean="0">
                <a:latin typeface="Arial"/>
                <a:cs typeface="Arial"/>
              </a:rPr>
              <a:t>/EcoRI digest)</a:t>
            </a:r>
          </a:p>
          <a:p>
            <a:pPr marL="230188" indent="-230188">
              <a:buFont typeface="Arial"/>
              <a:buChar char="•"/>
            </a:pPr>
            <a:endParaRPr lang="en-US" sz="2800" dirty="0">
              <a:latin typeface="Arial"/>
              <a:cs typeface="Arial"/>
            </a:endParaRPr>
          </a:p>
          <a:p>
            <a:pPr algn="r"/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supercoiled pAmy2014 &gt;&gt;&gt;&gt;&gt;</a:t>
            </a:r>
            <a:endParaRPr lang="en-US" sz="28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2" name="Picture 1" descr="29May15_Lab8gMiniPrepGe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701800"/>
            <a:ext cx="3429000" cy="4572000"/>
          </a:xfrm>
          <a:prstGeom prst="rect">
            <a:avLst/>
          </a:prstGeom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0" y="1524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The </a:t>
            </a:r>
            <a:r>
              <a:rPr lang="en-US" dirty="0" err="1">
                <a:solidFill>
                  <a:srgbClr val="0000FF"/>
                </a:solidFill>
                <a:latin typeface="Comic Sans MS" charset="0"/>
                <a:cs typeface="Comic Sans MS" charset="0"/>
              </a:rPr>
              <a:t>rAmylase</a:t>
            </a:r>
            <a:r>
              <a:rPr lang="en-US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Project: G-Bio </a:t>
            </a:r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Lab 8g</a:t>
            </a:r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Mini Prep 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Kit </a:t>
            </a: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# BTNM-8G</a:t>
            </a:r>
            <a:endParaRPr lang="en-US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838200"/>
            <a:ext cx="8001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/>
                <a:cs typeface="Arial"/>
              </a:rPr>
              <a:t>Did the plasmid mini-prep </a:t>
            </a:r>
            <a:r>
              <a:rPr lang="en-US" sz="3200" dirty="0" smtClean="0">
                <a:latin typeface="Arial"/>
                <a:cs typeface="Arial"/>
              </a:rPr>
              <a:t>work?</a:t>
            </a:r>
            <a:endParaRPr lang="en-US" sz="3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2954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 Box 6"/>
          <p:cNvSpPr txBox="1">
            <a:spLocks noChangeArrowheads="1"/>
          </p:cNvSpPr>
          <p:nvPr/>
        </p:nvSpPr>
        <p:spPr bwMode="auto">
          <a:xfrm>
            <a:off x="0" y="762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 smtClean="0">
                <a:latin typeface="Comic Sans MS" charset="0"/>
                <a:cs typeface="Comic Sans MS" charset="0"/>
              </a:rPr>
              <a:t>pAmy2014 Restriction Digest (Lab 8b)</a:t>
            </a:r>
            <a:endParaRPr lang="en-US" sz="3200" dirty="0">
              <a:latin typeface="Comic Sans MS" charset="0"/>
              <a:cs typeface="Comic Sans MS" charset="0"/>
            </a:endParaRPr>
          </a:p>
        </p:txBody>
      </p:sp>
      <p:sp>
        <p:nvSpPr>
          <p:cNvPr id="41986" name="Rectangle 1"/>
          <p:cNvSpPr>
            <a:spLocks noChangeArrowheads="1"/>
          </p:cNvSpPr>
          <p:nvPr/>
        </p:nvSpPr>
        <p:spPr bwMode="auto">
          <a:xfrm>
            <a:off x="0" y="762000"/>
            <a:ext cx="8991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We will conduct a quick Restriction Digestion (RD) and run cut and uncut samples on 1xLB fast gels.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1987" name="Rectangle 2"/>
          <p:cNvSpPr>
            <a:spLocks noChangeArrowheads="1"/>
          </p:cNvSpPr>
          <p:nvPr/>
        </p:nvSpPr>
        <p:spPr bwMode="auto">
          <a:xfrm>
            <a:off x="152400" y="1676401"/>
            <a:ext cx="8534400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en-US" sz="2000" dirty="0" smtClean="0">
                <a:latin typeface="Arial"/>
                <a:cs typeface="Arial"/>
              </a:rPr>
              <a:t>Only conduct the RD on one partner’s sample. Keep the other as uncut sample.</a:t>
            </a:r>
            <a:endParaRPr lang="en-US" sz="2000" dirty="0">
              <a:latin typeface="Arial"/>
              <a:cs typeface="Arial"/>
            </a:endParaRPr>
          </a:p>
          <a:p>
            <a:pPr marL="457200" indent="-457200">
              <a:buAutoNum type="arabicPeriod"/>
            </a:pPr>
            <a:r>
              <a:rPr lang="en-US" sz="2000" dirty="0" smtClean="0">
                <a:latin typeface="Arial"/>
                <a:cs typeface="Arial"/>
              </a:rPr>
              <a:t>Label a 1.5mL tube (RD and your initials) and add the following in the following order:</a:t>
            </a:r>
          </a:p>
          <a:p>
            <a:r>
              <a:rPr lang="en-US" sz="2000" dirty="0">
                <a:latin typeface="Arial"/>
                <a:cs typeface="Arial"/>
              </a:rPr>
              <a:t>	</a:t>
            </a:r>
            <a:r>
              <a:rPr lang="en-US" sz="2000" dirty="0" smtClean="0">
                <a:latin typeface="Arial"/>
                <a:cs typeface="Arial"/>
              </a:rPr>
              <a:t>&gt; </a:t>
            </a:r>
            <a:r>
              <a:rPr lang="en-US" sz="2000" dirty="0">
                <a:latin typeface="Arial"/>
                <a:cs typeface="Arial"/>
              </a:rPr>
              <a:t>4</a:t>
            </a:r>
            <a:r>
              <a:rPr lang="en-US" sz="2000" dirty="0" smtClean="0">
                <a:latin typeface="Arial"/>
                <a:cs typeface="Arial"/>
              </a:rPr>
              <a:t>µL dH2O</a:t>
            </a:r>
          </a:p>
          <a:p>
            <a:r>
              <a:rPr lang="en-US" sz="2000" dirty="0">
                <a:latin typeface="Arial"/>
                <a:cs typeface="Arial"/>
              </a:rPr>
              <a:t>	</a:t>
            </a:r>
            <a:r>
              <a:rPr lang="en-US" sz="2000" dirty="0" smtClean="0">
                <a:latin typeface="Arial"/>
                <a:cs typeface="Arial"/>
              </a:rPr>
              <a:t>&gt; 10µL of the mini-prep </a:t>
            </a:r>
            <a:r>
              <a:rPr lang="en-US" sz="2000" dirty="0" err="1" smtClean="0">
                <a:latin typeface="Arial"/>
                <a:cs typeface="Arial"/>
              </a:rPr>
              <a:t>pAmylase</a:t>
            </a:r>
            <a:r>
              <a:rPr lang="en-US" sz="2000" dirty="0" smtClean="0">
                <a:latin typeface="Arial"/>
                <a:cs typeface="Arial"/>
              </a:rPr>
              <a:t> sample</a:t>
            </a:r>
          </a:p>
          <a:p>
            <a:r>
              <a:rPr lang="en-US" sz="2000" dirty="0">
                <a:latin typeface="Arial"/>
                <a:cs typeface="Arial"/>
              </a:rPr>
              <a:t>	</a:t>
            </a:r>
            <a:r>
              <a:rPr lang="en-US" sz="2000" dirty="0" smtClean="0">
                <a:latin typeface="Arial"/>
                <a:cs typeface="Arial"/>
              </a:rPr>
              <a:t>&gt; 2µL 10x Restriction Buffer 4</a:t>
            </a:r>
          </a:p>
          <a:p>
            <a:r>
              <a:rPr lang="en-US" sz="2000" dirty="0">
                <a:latin typeface="Arial"/>
                <a:cs typeface="Arial"/>
              </a:rPr>
              <a:t>	</a:t>
            </a:r>
            <a:r>
              <a:rPr lang="en-US" sz="2000" dirty="0" smtClean="0">
                <a:latin typeface="Arial"/>
                <a:cs typeface="Arial"/>
              </a:rPr>
              <a:t>&gt; 2µL each </a:t>
            </a:r>
            <a:r>
              <a:rPr lang="en-US" sz="2000" dirty="0" err="1" smtClean="0">
                <a:latin typeface="Arial"/>
                <a:cs typeface="Arial"/>
              </a:rPr>
              <a:t>HindIII</a:t>
            </a:r>
            <a:r>
              <a:rPr lang="en-US" sz="2000" dirty="0" smtClean="0">
                <a:latin typeface="Arial"/>
                <a:cs typeface="Arial"/>
              </a:rPr>
              <a:t> and EcoRI</a:t>
            </a:r>
            <a:endParaRPr lang="en-US" sz="2000" dirty="0">
              <a:latin typeface="Arial"/>
              <a:cs typeface="Arial"/>
            </a:endParaRPr>
          </a:p>
          <a:p>
            <a:pPr marL="457200" indent="-457200">
              <a:buAutoNum type="arabicPeriod" startAt="3"/>
            </a:pPr>
            <a:r>
              <a:rPr lang="en-US" sz="2000" dirty="0" smtClean="0">
                <a:latin typeface="Arial"/>
                <a:cs typeface="Arial"/>
              </a:rPr>
              <a:t>Pool samples and Incubate at 37°C for 10 min.</a:t>
            </a:r>
          </a:p>
          <a:p>
            <a:pPr marL="457200" indent="-457200">
              <a:buAutoNum type="arabicPeriod" startAt="3"/>
            </a:pPr>
            <a:r>
              <a:rPr lang="en-US" sz="2000" dirty="0" smtClean="0">
                <a:latin typeface="Arial"/>
                <a:cs typeface="Arial"/>
              </a:rPr>
              <a:t>Add 4µL </a:t>
            </a:r>
            <a:r>
              <a:rPr lang="en-US" sz="2000" dirty="0">
                <a:latin typeface="Arial"/>
                <a:cs typeface="Arial"/>
              </a:rPr>
              <a:t>of EZ-Vision Loading Dye to 2</a:t>
            </a:r>
            <a:r>
              <a:rPr lang="en-US" sz="2000" dirty="0" smtClean="0">
                <a:latin typeface="Arial"/>
                <a:cs typeface="Arial"/>
              </a:rPr>
              <a:t>0 </a:t>
            </a:r>
            <a:r>
              <a:rPr lang="en-US" sz="2000" dirty="0">
                <a:latin typeface="Arial"/>
                <a:cs typeface="Arial"/>
              </a:rPr>
              <a:t>µL of </a:t>
            </a:r>
            <a:r>
              <a:rPr lang="en-US" sz="2000" dirty="0" smtClean="0">
                <a:latin typeface="Arial"/>
                <a:cs typeface="Arial"/>
              </a:rPr>
              <a:t>RD sample</a:t>
            </a:r>
          </a:p>
          <a:p>
            <a:endParaRPr lang="en-US" sz="2000" dirty="0" smtClean="0">
              <a:latin typeface="Arial"/>
              <a:cs typeface="Arial"/>
            </a:endParaRPr>
          </a:p>
          <a:p>
            <a:pPr marL="457200" indent="-457200">
              <a:buAutoNum type="arabicPeriod" startAt="3"/>
            </a:pPr>
            <a:r>
              <a:rPr lang="en-US" sz="2000" dirty="0" smtClean="0">
                <a:latin typeface="Arial"/>
                <a:cs typeface="Arial"/>
              </a:rPr>
              <a:t>Label another 1.5mL tube (pAmy and your initials)</a:t>
            </a:r>
          </a:p>
          <a:p>
            <a:pPr marL="457200" indent="-457200">
              <a:buAutoNum type="arabicPeriod" startAt="3"/>
            </a:pPr>
            <a:r>
              <a:rPr lang="en-US" sz="2000" dirty="0" smtClean="0">
                <a:latin typeface="Arial"/>
                <a:cs typeface="Arial"/>
              </a:rPr>
              <a:t>Add 10µL of the other partner’s mini-prep sample to the tube.</a:t>
            </a:r>
          </a:p>
          <a:p>
            <a:pPr marL="457200" indent="-457200">
              <a:buAutoNum type="arabicPeriod" startAt="3"/>
            </a:pPr>
            <a:r>
              <a:rPr lang="en-US" sz="2000" dirty="0">
                <a:latin typeface="Arial"/>
                <a:cs typeface="Arial"/>
              </a:rPr>
              <a:t>Add 2 µL of EZ-Vision Loading Dye to 10 µL of </a:t>
            </a:r>
            <a:r>
              <a:rPr lang="en-US" sz="2000" dirty="0" smtClean="0">
                <a:latin typeface="Arial"/>
                <a:cs typeface="Arial"/>
              </a:rPr>
              <a:t>uncut mini-prep sample</a:t>
            </a:r>
            <a:endParaRPr lang="en-US" sz="2000" dirty="0"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 Box 6"/>
          <p:cNvSpPr txBox="1">
            <a:spLocks noChangeArrowheads="1"/>
          </p:cNvSpPr>
          <p:nvPr/>
        </p:nvSpPr>
        <p:spPr bwMode="auto">
          <a:xfrm>
            <a:off x="0" y="762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 smtClean="0">
                <a:latin typeface="Comic Sans MS" charset="0"/>
                <a:cs typeface="Comic Sans MS" charset="0"/>
              </a:rPr>
              <a:t>pAmy2014 </a:t>
            </a:r>
            <a:r>
              <a:rPr lang="en-US" sz="3200" dirty="0">
                <a:latin typeface="Comic Sans MS" charset="0"/>
                <a:cs typeface="Comic Sans MS" charset="0"/>
              </a:rPr>
              <a:t>Visualization</a:t>
            </a:r>
          </a:p>
        </p:txBody>
      </p:sp>
      <p:sp>
        <p:nvSpPr>
          <p:cNvPr id="41986" name="Rectangle 1"/>
          <p:cNvSpPr>
            <a:spLocks noChangeArrowheads="1"/>
          </p:cNvSpPr>
          <p:nvPr/>
        </p:nvSpPr>
        <p:spPr bwMode="auto">
          <a:xfrm>
            <a:off x="0" y="762000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Use 1X LB buffer/0.8% agarose gel with </a:t>
            </a:r>
            <a:r>
              <a:rPr lang="en-US" dirty="0" smtClean="0">
                <a:solidFill>
                  <a:srgbClr val="0000FF"/>
                </a:solidFill>
              </a:rPr>
              <a:t>2 sets of 6-well </a:t>
            </a:r>
            <a:r>
              <a:rPr lang="en-US" dirty="0">
                <a:solidFill>
                  <a:srgbClr val="0000FF"/>
                </a:solidFill>
              </a:rPr>
              <a:t>combs. </a:t>
            </a:r>
          </a:p>
          <a:p>
            <a:pPr algn="ctr"/>
            <a:r>
              <a:rPr lang="en-US" dirty="0">
                <a:solidFill>
                  <a:srgbClr val="0000FF"/>
                </a:solidFill>
              </a:rPr>
              <a:t>Have only 1 cm of running buffer over gel.</a:t>
            </a:r>
          </a:p>
        </p:txBody>
      </p:sp>
      <p:sp>
        <p:nvSpPr>
          <p:cNvPr id="41987" name="Rectangle 2"/>
          <p:cNvSpPr>
            <a:spLocks noChangeArrowheads="1"/>
          </p:cNvSpPr>
          <p:nvPr/>
        </p:nvSpPr>
        <p:spPr bwMode="auto">
          <a:xfrm>
            <a:off x="304800" y="1676400"/>
            <a:ext cx="86868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346075" indent="-346075"/>
            <a:r>
              <a:rPr lang="en-US" dirty="0" smtClean="0">
                <a:latin typeface="Arial"/>
                <a:cs typeface="Arial"/>
              </a:rPr>
              <a:t>1. Load </a:t>
            </a:r>
            <a:r>
              <a:rPr lang="en-US" dirty="0">
                <a:latin typeface="Arial"/>
                <a:cs typeface="Arial"/>
              </a:rPr>
              <a:t>all </a:t>
            </a:r>
            <a:r>
              <a:rPr lang="en-US" dirty="0" smtClean="0">
                <a:latin typeface="Arial"/>
                <a:cs typeface="Arial"/>
              </a:rPr>
              <a:t>of </a:t>
            </a:r>
            <a:r>
              <a:rPr lang="en-US" dirty="0">
                <a:latin typeface="Arial"/>
                <a:cs typeface="Arial"/>
              </a:rPr>
              <a:t>each sample to a </a:t>
            </a:r>
            <a:r>
              <a:rPr lang="en-US" dirty="0" smtClean="0">
                <a:latin typeface="Arial"/>
                <a:cs typeface="Arial"/>
              </a:rPr>
              <a:t>designated well</a:t>
            </a:r>
            <a:r>
              <a:rPr lang="en-US" dirty="0">
                <a:latin typeface="Arial"/>
                <a:cs typeface="Arial"/>
              </a:rPr>
              <a:t>. </a:t>
            </a:r>
            <a:endParaRPr lang="en-US" dirty="0" smtClean="0">
              <a:latin typeface="Arial"/>
              <a:cs typeface="Arial"/>
            </a:endParaRPr>
          </a:p>
          <a:p>
            <a:pPr marL="346075" indent="-346075"/>
            <a:r>
              <a:rPr lang="en-US" dirty="0" smtClean="0">
                <a:latin typeface="Arial"/>
                <a:cs typeface="Arial"/>
              </a:rPr>
              <a:t>	Have 1 partner load uncut sample into a well, then the other partner load RD sample into the adjacent well.</a:t>
            </a:r>
            <a:endParaRPr lang="en-US" dirty="0">
              <a:latin typeface="Arial"/>
              <a:cs typeface="Arial"/>
            </a:endParaRPr>
          </a:p>
          <a:p>
            <a:pPr marL="346075" indent="-346075"/>
            <a:r>
              <a:rPr lang="en-US" dirty="0" smtClean="0">
                <a:latin typeface="Arial"/>
                <a:cs typeface="Arial"/>
              </a:rPr>
              <a:t>2. Have </a:t>
            </a:r>
            <a:r>
              <a:rPr lang="en-US" dirty="0">
                <a:latin typeface="Arial"/>
                <a:cs typeface="Arial"/>
              </a:rPr>
              <a:t>at least one lane of DNA standard markers </a:t>
            </a:r>
            <a:r>
              <a:rPr lang="en-US" dirty="0" smtClean="0">
                <a:latin typeface="Arial"/>
                <a:cs typeface="Arial"/>
              </a:rPr>
              <a:t>= </a:t>
            </a:r>
          </a:p>
          <a:p>
            <a:pPr marL="346075" indent="-346075"/>
            <a:r>
              <a:rPr lang="en-US" dirty="0">
                <a:latin typeface="Arial"/>
                <a:cs typeface="Arial"/>
              </a:rPr>
              <a:t>	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10µL of Lambda/</a:t>
            </a:r>
            <a:r>
              <a:rPr lang="en-US" dirty="0" err="1" smtClean="0">
                <a:solidFill>
                  <a:srgbClr val="FF0000"/>
                </a:solidFill>
                <a:latin typeface="Arial"/>
                <a:cs typeface="Arial"/>
              </a:rPr>
              <a:t>HindIII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 markers </a:t>
            </a:r>
            <a:r>
              <a:rPr lang="en-US" dirty="0" smtClean="0">
                <a:latin typeface="Arial"/>
                <a:cs typeface="Arial"/>
              </a:rPr>
              <a:t>in EZ-Vision Loading Dye</a:t>
            </a:r>
          </a:p>
          <a:p>
            <a:pPr marL="346075" indent="-346075"/>
            <a:endParaRPr lang="en-US" dirty="0" smtClean="0">
              <a:latin typeface="Arial"/>
              <a:cs typeface="Arial"/>
            </a:endParaRPr>
          </a:p>
          <a:p>
            <a:pPr marL="346075" indent="-346075"/>
            <a:r>
              <a:rPr lang="en-US" dirty="0" smtClean="0">
                <a:latin typeface="Arial"/>
                <a:cs typeface="Arial"/>
              </a:rPr>
              <a:t>3. </a:t>
            </a:r>
            <a:r>
              <a:rPr lang="en-US" dirty="0" smtClean="0">
                <a:latin typeface="Arial"/>
                <a:cs typeface="Arial"/>
              </a:rPr>
              <a:t>Record </a:t>
            </a:r>
            <a:r>
              <a:rPr lang="en-US" dirty="0">
                <a:latin typeface="Arial"/>
                <a:cs typeface="Arial"/>
              </a:rPr>
              <a:t>what is loaded in each well.</a:t>
            </a:r>
          </a:p>
          <a:p>
            <a:pPr marL="346075" indent="-346075"/>
            <a:r>
              <a:rPr lang="en-US" dirty="0">
                <a:latin typeface="Arial"/>
                <a:cs typeface="Arial"/>
              </a:rPr>
              <a:t>4</a:t>
            </a:r>
            <a:r>
              <a:rPr lang="en-US" dirty="0" smtClean="0">
                <a:latin typeface="Arial"/>
                <a:cs typeface="Arial"/>
              </a:rPr>
              <a:t>. </a:t>
            </a:r>
            <a:r>
              <a:rPr lang="en-US" dirty="0">
                <a:latin typeface="Arial"/>
                <a:cs typeface="Arial"/>
              </a:rPr>
              <a:t>Run gel for </a:t>
            </a:r>
            <a:r>
              <a:rPr lang="en-US" b="1" u="sng" dirty="0" smtClean="0">
                <a:solidFill>
                  <a:srgbClr val="FF0000"/>
                </a:solidFill>
                <a:latin typeface="Arial"/>
                <a:cs typeface="Arial"/>
              </a:rPr>
              <a:t>10 </a:t>
            </a:r>
            <a:r>
              <a:rPr lang="en-US" b="1" u="sng" dirty="0">
                <a:solidFill>
                  <a:srgbClr val="FF0000"/>
                </a:solidFill>
                <a:latin typeface="Arial"/>
                <a:cs typeface="Arial"/>
              </a:rPr>
              <a:t>min at 300 V </a:t>
            </a:r>
            <a:r>
              <a:rPr lang="en-US" dirty="0">
                <a:latin typeface="Arial"/>
                <a:cs typeface="Arial"/>
              </a:rPr>
              <a:t>(or as close as you can get)</a:t>
            </a:r>
          </a:p>
          <a:p>
            <a:pPr marL="230188" indent="-230188"/>
            <a:r>
              <a:rPr lang="en-US" dirty="0">
                <a:latin typeface="Arial"/>
                <a:cs typeface="Arial"/>
              </a:rPr>
              <a:t>5</a:t>
            </a:r>
            <a:r>
              <a:rPr lang="en-US" dirty="0" smtClean="0">
                <a:latin typeface="Arial"/>
                <a:cs typeface="Arial"/>
              </a:rPr>
              <a:t>. </a:t>
            </a:r>
            <a:r>
              <a:rPr lang="en-US" dirty="0">
                <a:latin typeface="Arial"/>
                <a:cs typeface="Arial"/>
              </a:rPr>
              <a:t>Transfer gel to UV light box and visualize. Photograph.</a:t>
            </a: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0" y="5562600"/>
            <a:ext cx="8991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Uncut </a:t>
            </a:r>
            <a:r>
              <a:rPr lang="en-US" dirty="0" err="1" smtClean="0">
                <a:solidFill>
                  <a:srgbClr val="0000FF"/>
                </a:solidFill>
              </a:rPr>
              <a:t>pAmylase</a:t>
            </a:r>
            <a:r>
              <a:rPr lang="en-US" dirty="0" smtClean="0">
                <a:solidFill>
                  <a:srgbClr val="0000FF"/>
                </a:solidFill>
              </a:rPr>
              <a:t> supercoiled </a:t>
            </a:r>
            <a:r>
              <a:rPr lang="en-US" dirty="0">
                <a:solidFill>
                  <a:srgbClr val="0000FF"/>
                </a:solidFill>
              </a:rPr>
              <a:t>plasmid is </a:t>
            </a:r>
            <a:r>
              <a:rPr lang="en-US" dirty="0" smtClean="0">
                <a:solidFill>
                  <a:srgbClr val="0000FF"/>
                </a:solidFill>
              </a:rPr>
              <a:t>seen at about </a:t>
            </a:r>
            <a:r>
              <a:rPr lang="en-US" dirty="0">
                <a:solidFill>
                  <a:srgbClr val="0000FF"/>
                </a:solidFill>
              </a:rPr>
              <a:t>8</a:t>
            </a:r>
            <a:r>
              <a:rPr lang="en-US" dirty="0" smtClean="0">
                <a:solidFill>
                  <a:srgbClr val="0000FF"/>
                </a:solidFill>
              </a:rPr>
              <a:t>,000 </a:t>
            </a:r>
            <a:r>
              <a:rPr lang="en-US" dirty="0" err="1" smtClean="0">
                <a:solidFill>
                  <a:srgbClr val="0000FF"/>
                </a:solidFill>
              </a:rPr>
              <a:t>bp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What bands should be seen in restricted plasmid and what sizes?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17532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000" dirty="0" smtClean="0">
                <a:latin typeface="Comic Sans MS"/>
                <a:cs typeface="Comic Sans MS"/>
              </a:rPr>
              <a:t>Results on 1X TAE Agarose DNA </a:t>
            </a:r>
            <a:r>
              <a:rPr lang="en-US" sz="4000" dirty="0">
                <a:latin typeface="Comic Sans MS"/>
                <a:cs typeface="Comic Sans MS"/>
              </a:rPr>
              <a:t>Gels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0200"/>
            <a:ext cx="9144000" cy="395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61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6"/>
          <p:cNvSpPr txBox="1">
            <a:spLocks noChangeArrowheads="1"/>
          </p:cNvSpPr>
          <p:nvPr/>
        </p:nvSpPr>
        <p:spPr bwMode="auto">
          <a:xfrm>
            <a:off x="0" y="152400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dirty="0" smtClean="0">
                <a:latin typeface="Comic Sans MS" charset="0"/>
              </a:rPr>
              <a:t>Amylase is a </a:t>
            </a:r>
            <a:endParaRPr lang="en-US" sz="3600" dirty="0">
              <a:latin typeface="Comic Sans MS" charset="0"/>
            </a:endParaRPr>
          </a:p>
          <a:p>
            <a:pPr algn="ctr" eaLnBrk="1" hangingPunct="1"/>
            <a:r>
              <a:rPr lang="en-US" sz="3600" dirty="0" smtClean="0">
                <a:latin typeface="Comic Sans MS" charset="0"/>
              </a:rPr>
              <a:t>commercially important biotech product</a:t>
            </a:r>
            <a:endParaRPr lang="en-US" sz="3600" dirty="0">
              <a:latin typeface="Comic Sans MS" charset="0"/>
              <a:cs typeface="Comic Sans MS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1524000"/>
            <a:ext cx="8763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Amylase is an enzyme that catalyzes starch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digestion to sugar. Used to: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Remove starch in products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Produce sugar from starch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Processing of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cellulostic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biofuel</a:t>
            </a:r>
          </a:p>
        </p:txBody>
      </p:sp>
      <p:pic>
        <p:nvPicPr>
          <p:cNvPr id="21507" name="Picture 4" descr="biofuelIm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86200"/>
            <a:ext cx="2590800" cy="2588839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Fig1_5_StoneWashedjeansED.jpg                                  00045DA2PrettyWoman                    BCFB23ED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724400"/>
            <a:ext cx="3200400" cy="180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400" y="2209800"/>
            <a:ext cx="1569238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26747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000" dirty="0">
                <a:latin typeface="Comic Sans MS"/>
                <a:cs typeface="Comic Sans MS"/>
              </a:rPr>
              <a:t>Fast, faster, fastest DNA Gels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457200" y="4267200"/>
            <a:ext cx="3581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Arial"/>
                <a:cs typeface="Arial"/>
              </a:rPr>
              <a:t>Plasmid mini-prep</a:t>
            </a:r>
          </a:p>
          <a:p>
            <a:pPr>
              <a:buFontTx/>
              <a:buChar char="•"/>
            </a:pPr>
            <a:r>
              <a:rPr lang="en-US">
                <a:latin typeface="Arial"/>
                <a:cs typeface="Arial"/>
              </a:rPr>
              <a:t> TAE gel</a:t>
            </a:r>
          </a:p>
          <a:p>
            <a:pPr>
              <a:buFontTx/>
              <a:buChar char="•"/>
            </a:pPr>
            <a:r>
              <a:rPr lang="en-US">
                <a:latin typeface="Arial"/>
                <a:cs typeface="Arial"/>
              </a:rPr>
              <a:t> 1% agarose</a:t>
            </a:r>
          </a:p>
          <a:p>
            <a:pPr>
              <a:buFontTx/>
              <a:buChar char="•"/>
            </a:pPr>
            <a:r>
              <a:rPr lang="en-US">
                <a:latin typeface="Arial"/>
                <a:cs typeface="Arial"/>
              </a:rPr>
              <a:t> 1972 technology</a:t>
            </a:r>
          </a:p>
        </p:txBody>
      </p:sp>
      <p:pic>
        <p:nvPicPr>
          <p:cNvPr id="23556" name="Picture 4" descr="pAMP Mini-prep LB cop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143000"/>
            <a:ext cx="40386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5329238" y="4314825"/>
            <a:ext cx="264763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Arial"/>
                <a:cs typeface="Arial"/>
              </a:rPr>
              <a:t>Plasmid mini-prep</a:t>
            </a:r>
          </a:p>
          <a:p>
            <a:pPr>
              <a:buFontTx/>
              <a:buChar char="•"/>
            </a:pPr>
            <a:r>
              <a:rPr lang="en-US">
                <a:latin typeface="Arial"/>
                <a:cs typeface="Arial"/>
              </a:rPr>
              <a:t> LB gel</a:t>
            </a:r>
          </a:p>
          <a:p>
            <a:pPr>
              <a:buFontTx/>
              <a:buChar char="•"/>
            </a:pPr>
            <a:r>
              <a:rPr lang="en-US">
                <a:latin typeface="Arial"/>
                <a:cs typeface="Arial"/>
              </a:rPr>
              <a:t> 1% agarose</a:t>
            </a:r>
          </a:p>
          <a:p>
            <a:pPr>
              <a:buFontTx/>
              <a:buChar char="•"/>
            </a:pPr>
            <a:r>
              <a:rPr lang="en-US">
                <a:latin typeface="Arial"/>
                <a:cs typeface="Arial"/>
              </a:rPr>
              <a:t> 2007 technology</a:t>
            </a: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76200" y="5865813"/>
            <a:ext cx="418794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latin typeface="Arial"/>
                <a:cs typeface="Arial"/>
              </a:rPr>
              <a:t>60 V for 60 minutes</a:t>
            </a: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4692650" y="5865813"/>
            <a:ext cx="418794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>
                <a:latin typeface="Arial"/>
                <a:cs typeface="Arial"/>
              </a:rPr>
              <a:t>300 V for 8 minutes</a:t>
            </a:r>
          </a:p>
        </p:txBody>
      </p:sp>
      <p:pic>
        <p:nvPicPr>
          <p:cNvPr id="23560" name="Picture 8" descr="pAMP Mini-prep TAE cop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563" y="1143000"/>
            <a:ext cx="4389437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45639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6" grpId="0" build="p" autoUpdateAnimBg="0"/>
      <p:bldP spid="25607" grpId="0" build="p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 Box 6"/>
          <p:cNvSpPr txBox="1">
            <a:spLocks noChangeArrowheads="1"/>
          </p:cNvSpPr>
          <p:nvPr/>
        </p:nvSpPr>
        <p:spPr bwMode="auto">
          <a:xfrm>
            <a:off x="-2165" y="64138"/>
            <a:ext cx="9144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>
                <a:latin typeface="Comic Sans MS" charset="0"/>
                <a:cs typeface="Comic Sans MS" charset="0"/>
              </a:rPr>
              <a:t>Faster, Better Biotech:</a:t>
            </a:r>
          </a:p>
          <a:p>
            <a:pPr algn="ctr" eaLnBrk="1" hangingPunct="1"/>
            <a:r>
              <a:rPr lang="en-US" sz="3200" dirty="0">
                <a:latin typeface="Comic Sans MS" charset="0"/>
                <a:cs typeface="Comic Sans MS" charset="0"/>
              </a:rPr>
              <a:t>DNA (Agarose) Gels</a:t>
            </a:r>
          </a:p>
        </p:txBody>
      </p:sp>
      <p:sp>
        <p:nvSpPr>
          <p:cNvPr id="2" name="Rectangle 1"/>
          <p:cNvSpPr/>
          <p:nvPr/>
        </p:nvSpPr>
        <p:spPr>
          <a:xfrm>
            <a:off x="228600" y="1371600"/>
            <a:ext cx="4267200" cy="5016500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latin typeface="Arial"/>
                <a:cs typeface="Arial"/>
              </a:rPr>
              <a:t>Gels made with </a:t>
            </a:r>
          </a:p>
          <a:p>
            <a:pPr>
              <a:defRPr/>
            </a:pPr>
            <a:r>
              <a:rPr lang="en-US" sz="2000" b="1" dirty="0">
                <a:latin typeface="Arial"/>
                <a:cs typeface="Arial"/>
              </a:rPr>
              <a:t>TAE Buffer</a:t>
            </a:r>
          </a:p>
          <a:p>
            <a:pPr>
              <a:defRPr/>
            </a:pPr>
            <a:endParaRPr lang="en-US" sz="2000" dirty="0">
              <a:latin typeface="Arial"/>
              <a:cs typeface="Arial"/>
            </a:endParaRPr>
          </a:p>
          <a:p>
            <a:pPr>
              <a:defRPr/>
            </a:pPr>
            <a:r>
              <a:rPr lang="en-US" sz="2000" dirty="0">
                <a:latin typeface="Arial"/>
                <a:cs typeface="Arial"/>
              </a:rPr>
              <a:t>A </a:t>
            </a:r>
            <a:r>
              <a:rPr lang="en-US" sz="2000" b="1" dirty="0" err="1">
                <a:latin typeface="Arial"/>
                <a:cs typeface="Arial"/>
              </a:rPr>
              <a:t>tris</a:t>
            </a:r>
            <a:r>
              <a:rPr lang="en-US" sz="2000" dirty="0">
                <a:latin typeface="Arial"/>
                <a:cs typeface="Arial"/>
              </a:rPr>
              <a:t> acetate EDTA or </a:t>
            </a:r>
            <a:r>
              <a:rPr lang="en-US" sz="2000" dirty="0" err="1">
                <a:latin typeface="Arial"/>
                <a:cs typeface="Arial"/>
              </a:rPr>
              <a:t>tris</a:t>
            </a:r>
            <a:r>
              <a:rPr lang="en-US" sz="2000" dirty="0">
                <a:latin typeface="Arial"/>
                <a:cs typeface="Arial"/>
              </a:rPr>
              <a:t> borate EDTA gel tolerates only 110 volts, takes three times as long to run, and results in fuzzy DNA patterns. </a:t>
            </a:r>
          </a:p>
          <a:p>
            <a:pPr>
              <a:defRPr/>
            </a:pPr>
            <a:endParaRPr lang="en-US" sz="2000" dirty="0">
              <a:latin typeface="Arial"/>
              <a:cs typeface="Arial"/>
            </a:endParaRPr>
          </a:p>
          <a:p>
            <a:pPr>
              <a:defRPr/>
            </a:pPr>
            <a:r>
              <a:rPr lang="en-US" sz="2000" dirty="0" err="1">
                <a:latin typeface="Arial"/>
                <a:cs typeface="Arial"/>
              </a:rPr>
              <a:t>Tris</a:t>
            </a:r>
            <a:r>
              <a:rPr lang="en-US" sz="2000" dirty="0">
                <a:latin typeface="Arial"/>
                <a:cs typeface="Arial"/>
              </a:rPr>
              <a:t> also produces loads of unwanted heat - heat that limits the voltage that can be used.</a:t>
            </a:r>
          </a:p>
          <a:p>
            <a:pPr>
              <a:defRPr/>
            </a:pPr>
            <a:endParaRPr lang="en-US" sz="2000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latin typeface="Arial"/>
                <a:cs typeface="Arial"/>
              </a:rPr>
              <a:t>Slow gel runs of 45-60 min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latin typeface="Arial"/>
                <a:cs typeface="Arial"/>
              </a:rPr>
              <a:t>Steams up gel box</a:t>
            </a:r>
          </a:p>
          <a:p>
            <a:pPr>
              <a:defRPr/>
            </a:pPr>
            <a:endParaRPr lang="en-US" sz="2000" dirty="0">
              <a:latin typeface="Arial"/>
              <a:cs typeface="Arial"/>
            </a:endParaRPr>
          </a:p>
          <a:p>
            <a:pPr>
              <a:defRPr/>
            </a:pPr>
            <a:endParaRPr lang="en-US" sz="2000" dirty="0">
              <a:latin typeface="Arial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0" y="1371600"/>
            <a:ext cx="4267200" cy="5016758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latin typeface="Arial"/>
                <a:cs typeface="Arial"/>
              </a:rPr>
              <a:t>Gels made with </a:t>
            </a:r>
          </a:p>
          <a:p>
            <a:pPr>
              <a:defRPr/>
            </a:pPr>
            <a:r>
              <a:rPr lang="en-US" sz="2000" b="1" dirty="0">
                <a:latin typeface="Arial"/>
                <a:cs typeface="Arial"/>
              </a:rPr>
              <a:t>Lithium Borate (LB)  Buffer</a:t>
            </a:r>
          </a:p>
          <a:p>
            <a:pPr>
              <a:defRPr/>
            </a:pPr>
            <a:r>
              <a:rPr lang="en-US" sz="2000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http://</a:t>
            </a:r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www.fasterbettermedia.com</a:t>
            </a:r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  <a:t> and available through G-Biosciences</a:t>
            </a:r>
            <a:endParaRPr lang="en-US" sz="2000" dirty="0">
              <a:solidFill>
                <a:srgbClr val="0000FF"/>
              </a:solidFill>
              <a:latin typeface="Arial"/>
              <a:cs typeface="Arial"/>
            </a:endParaRPr>
          </a:p>
          <a:p>
            <a:pPr>
              <a:defRPr/>
            </a:pPr>
            <a:endParaRPr lang="en-US" sz="2000" dirty="0">
              <a:latin typeface="Arial"/>
              <a:cs typeface="Arial"/>
            </a:endParaRPr>
          </a:p>
          <a:p>
            <a:pPr>
              <a:defRPr/>
            </a:pPr>
            <a:r>
              <a:rPr lang="en-US" sz="2000" dirty="0">
                <a:latin typeface="Arial"/>
                <a:cs typeface="Arial"/>
              </a:rPr>
              <a:t>Lithium borate conducts electricity better than TRIS so you can turn up the voltage and current on agarose gels </a:t>
            </a:r>
            <a:r>
              <a:rPr lang="en-US" sz="2000" dirty="0" smtClean="0">
                <a:latin typeface="Arial"/>
                <a:cs typeface="Arial"/>
              </a:rPr>
              <a:t>:</a:t>
            </a:r>
            <a:endParaRPr lang="en-US" sz="2000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latin typeface="Arial"/>
                <a:cs typeface="Arial"/>
              </a:rPr>
              <a:t>Fast gel run times (8-15 min)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latin typeface="Arial"/>
                <a:cs typeface="Arial"/>
              </a:rPr>
              <a:t>Same protocol as TAE gels just substitute 1X LB buffer for        1X TAE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latin typeface="Arial"/>
                <a:cs typeface="Arial"/>
              </a:rPr>
              <a:t>Purchase as 10X or 20X </a:t>
            </a:r>
            <a:r>
              <a:rPr lang="en-US" sz="2000" dirty="0" smtClean="0">
                <a:latin typeface="Arial"/>
                <a:cs typeface="Arial"/>
              </a:rPr>
              <a:t>concentrate</a:t>
            </a:r>
            <a:endParaRPr lang="en-US" sz="2000" dirty="0"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TNM Kit Flye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84352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2667000" cy="21336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latin typeface="Comic Sans MS" charset="0"/>
              </a:rPr>
              <a:t>Biotech</a:t>
            </a:r>
            <a:br>
              <a:rPr lang="en-US" sz="4000" dirty="0" smtClean="0">
                <a:latin typeface="Comic Sans MS" charset="0"/>
              </a:rPr>
            </a:br>
            <a:r>
              <a:rPr lang="en-US" sz="4000" dirty="0" smtClean="0">
                <a:latin typeface="Comic Sans MS" charset="0"/>
              </a:rPr>
              <a:t>Curricular Support</a:t>
            </a:r>
            <a:endParaRPr lang="en-US" sz="4000" dirty="0">
              <a:latin typeface="Tahoma" charset="0"/>
            </a:endParaRPr>
          </a:p>
        </p:txBody>
      </p:sp>
      <p:sp>
        <p:nvSpPr>
          <p:cNvPr id="44034" name="Text Box 8"/>
          <p:cNvSpPr txBox="1">
            <a:spLocks noChangeArrowheads="1"/>
          </p:cNvSpPr>
          <p:nvPr/>
        </p:nvSpPr>
        <p:spPr bwMode="auto">
          <a:xfrm>
            <a:off x="21573" y="2514600"/>
            <a:ext cx="2645427" cy="144655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0D0D0D"/>
                </a:solidFill>
                <a:latin typeface="Arial" charset="0"/>
              </a:rPr>
              <a:t>www.BiotechEd.com </a:t>
            </a:r>
            <a:r>
              <a:rPr lang="en-US" sz="2000" dirty="0" smtClean="0">
                <a:solidFill>
                  <a:srgbClr val="FF0000"/>
                </a:solidFill>
                <a:latin typeface="Arial" charset="0"/>
              </a:rPr>
              <a:t>PPTS</a:t>
            </a:r>
            <a:r>
              <a:rPr lang="en-US" sz="2000" dirty="0">
                <a:solidFill>
                  <a:srgbClr val="FF0000"/>
                </a:solidFill>
                <a:latin typeface="Arial" charset="0"/>
              </a:rPr>
              <a:t>, Syllabi, Activities, Hints, Links, </a:t>
            </a:r>
            <a:r>
              <a:rPr lang="en-US" sz="2000" dirty="0" smtClean="0">
                <a:solidFill>
                  <a:srgbClr val="FF0000"/>
                </a:solidFill>
                <a:latin typeface="Arial" charset="0"/>
              </a:rPr>
              <a:t>etc.</a:t>
            </a:r>
            <a:endParaRPr lang="en-US" sz="2000" dirty="0">
              <a:solidFill>
                <a:srgbClr val="FF0000"/>
              </a:solidFill>
              <a:latin typeface="Arial" charset="0"/>
            </a:endParaRPr>
          </a:p>
          <a:p>
            <a:pPr algn="ctr" eaLnBrk="1" hangingPunct="1"/>
            <a:endParaRPr lang="en-US" sz="800" dirty="0">
              <a:solidFill>
                <a:srgbClr val="3333CC"/>
              </a:solidFill>
              <a:latin typeface="Arial" charset="0"/>
            </a:endParaRPr>
          </a:p>
        </p:txBody>
      </p:sp>
      <p:pic>
        <p:nvPicPr>
          <p:cNvPr id="2" name="Picture 1" descr="6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793" y="0"/>
            <a:ext cx="6445207" cy="6858000"/>
          </a:xfrm>
          <a:prstGeom prst="rect">
            <a:avLst/>
          </a:prstGeom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0" y="4114800"/>
            <a:ext cx="2645427" cy="113877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 err="1" smtClean="0">
                <a:solidFill>
                  <a:srgbClr val="000000"/>
                </a:solidFill>
                <a:latin typeface="Arial" charset="0"/>
              </a:rPr>
              <a:t>gbiosciences.com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Arial" charset="0"/>
              </a:rPr>
              <a:t>B:S4NM materials and kits</a:t>
            </a:r>
            <a:endParaRPr lang="en-US" sz="2000" dirty="0">
              <a:solidFill>
                <a:srgbClr val="FF0000"/>
              </a:solidFill>
              <a:latin typeface="Arial" charset="0"/>
            </a:endParaRPr>
          </a:p>
          <a:p>
            <a:pPr algn="ctr" eaLnBrk="1" hangingPunct="1"/>
            <a:endParaRPr lang="en-US" sz="800" dirty="0">
              <a:solidFill>
                <a:srgbClr val="3333CC"/>
              </a:solidFill>
              <a:latin typeface="Arial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32647" y="5410200"/>
            <a:ext cx="2645427" cy="83099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e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</a:rPr>
              <a:t>mcp.com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/biotech </a:t>
            </a:r>
            <a:r>
              <a:rPr lang="en-US" sz="2000" dirty="0" smtClean="0">
                <a:solidFill>
                  <a:srgbClr val="FF0000"/>
                </a:solidFill>
                <a:latin typeface="Arial" charset="0"/>
              </a:rPr>
              <a:t>B:S4NM curriculum</a:t>
            </a:r>
            <a:endParaRPr lang="en-US" sz="2000" dirty="0">
              <a:solidFill>
                <a:srgbClr val="FF0000"/>
              </a:solidFill>
              <a:latin typeface="Arial" charset="0"/>
            </a:endParaRPr>
          </a:p>
          <a:p>
            <a:pPr algn="ctr" eaLnBrk="1" hangingPunct="1"/>
            <a:endParaRPr lang="en-US" sz="800" dirty="0">
              <a:solidFill>
                <a:srgbClr val="3333CC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19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6"/>
          <p:cNvSpPr txBox="1">
            <a:spLocks noChangeArrowheads="1"/>
          </p:cNvSpPr>
          <p:nvPr/>
        </p:nvSpPr>
        <p:spPr bwMode="auto">
          <a:xfrm>
            <a:off x="22225" y="2286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>
                <a:latin typeface="Comic Sans MS" charset="0"/>
              </a:rPr>
              <a:t>The goal of The rAmylase Project is to </a:t>
            </a:r>
            <a:endParaRPr lang="en-US" sz="3200">
              <a:latin typeface="Comic Sans MS" charset="0"/>
              <a:cs typeface="Comic Sans MS" charset="0"/>
            </a:endParaRPr>
          </a:p>
        </p:txBody>
      </p:sp>
      <p:sp>
        <p:nvSpPr>
          <p:cNvPr id="19458" name="Rectangle 9"/>
          <p:cNvSpPr>
            <a:spLocks noChangeArrowheads="1"/>
          </p:cNvSpPr>
          <p:nvPr/>
        </p:nvSpPr>
        <p:spPr bwMode="auto">
          <a:xfrm>
            <a:off x="0" y="990600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22250" indent="-222250"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  <a:buFontTx/>
              <a:buChar char="•"/>
            </a:pPr>
            <a:r>
              <a:rPr lang="en-US" sz="2000" dirty="0">
                <a:latin typeface="Arial" charset="0"/>
              </a:rPr>
              <a:t>Learn how to assay for </a:t>
            </a:r>
            <a:r>
              <a:rPr lang="en-US" sz="2000" dirty="0" smtClean="0">
                <a:latin typeface="Arial" charset="0"/>
              </a:rPr>
              <a:t>amylase, a protein </a:t>
            </a:r>
            <a:r>
              <a:rPr lang="en-US" sz="2000" dirty="0">
                <a:latin typeface="Arial" charset="0"/>
              </a:rPr>
              <a:t>of commercial interest </a:t>
            </a:r>
            <a:r>
              <a:rPr lang="en-US" sz="2000" dirty="0" smtClean="0">
                <a:latin typeface="Arial" charset="0"/>
              </a:rPr>
              <a:t>(amylase)</a:t>
            </a:r>
          </a:p>
          <a:p>
            <a:pPr marL="222250" indent="-222250"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  <a:buFontTx/>
              <a:buChar char="•"/>
            </a:pPr>
            <a:r>
              <a:rPr lang="en-US" sz="2000" dirty="0" smtClean="0">
                <a:latin typeface="Arial" charset="0"/>
              </a:rPr>
              <a:t>Genetically engineer cells to produce amylase (using pAmylase2014)</a:t>
            </a:r>
          </a:p>
          <a:p>
            <a:pPr marL="222250" indent="-222250"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  <a:buFontTx/>
              <a:buChar char="•"/>
            </a:pPr>
            <a:r>
              <a:rPr lang="en-US" sz="2000" dirty="0" smtClean="0">
                <a:latin typeface="Arial" charset="0"/>
              </a:rPr>
              <a:t>Grow transformed cells to </a:t>
            </a:r>
            <a:r>
              <a:rPr lang="en-US" sz="2000" dirty="0">
                <a:latin typeface="Arial" charset="0"/>
              </a:rPr>
              <a:t>volumes where amylase </a:t>
            </a:r>
            <a:r>
              <a:rPr lang="en-US" sz="2000" dirty="0" smtClean="0">
                <a:latin typeface="Arial" charset="0"/>
              </a:rPr>
              <a:t>is </a:t>
            </a:r>
            <a:r>
              <a:rPr lang="en-US" sz="2000" dirty="0">
                <a:latin typeface="Arial" charset="0"/>
              </a:rPr>
              <a:t>purified and assayed</a:t>
            </a:r>
          </a:p>
        </p:txBody>
      </p:sp>
      <p:pic>
        <p:nvPicPr>
          <p:cNvPr id="19459" name="Picture 11" descr="DSC0278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19600"/>
            <a:ext cx="2819400" cy="207308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Chart 13"/>
          <p:cNvGraphicFramePr>
            <a:graphicFrameLocks/>
          </p:cNvGraphicFramePr>
          <p:nvPr/>
        </p:nvGraphicFramePr>
        <p:xfrm>
          <a:off x="6172200" y="2514600"/>
          <a:ext cx="2743200" cy="213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461" name="Shape 106"/>
          <p:cNvSpPr>
            <a:spLocks noChangeArrowheads="1"/>
          </p:cNvSpPr>
          <p:nvPr/>
        </p:nvSpPr>
        <p:spPr bwMode="auto">
          <a:xfrm>
            <a:off x="4267200" y="4495800"/>
            <a:ext cx="2438400" cy="213360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9462" name="Picture 15" descr="DSC01001.JPG                                                   0021645APretty Woman                   BF57A695: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971800"/>
            <a:ext cx="2854614" cy="17526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94219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81400" y="0"/>
            <a:ext cx="5562600" cy="1524000"/>
          </a:xfrm>
        </p:spPr>
        <p:txBody>
          <a:bodyPr/>
          <a:lstStyle/>
          <a:p>
            <a:pPr eaLnBrk="1" hangingPunct="1">
              <a:spcBef>
                <a:spcPts val="1000"/>
              </a:spcBef>
              <a:spcAft>
                <a:spcPts val="1000"/>
              </a:spcAft>
            </a:pPr>
            <a:r>
              <a:rPr lang="en-US" sz="3600" dirty="0">
                <a:latin typeface="Comic Sans MS" charset="0"/>
              </a:rPr>
              <a:t>The </a:t>
            </a:r>
            <a:r>
              <a:rPr lang="en-US" sz="3600" dirty="0" err="1">
                <a:latin typeface="Comic Sans MS" charset="0"/>
              </a:rPr>
              <a:t>rAmylase</a:t>
            </a:r>
            <a:r>
              <a:rPr lang="en-US" sz="3600" dirty="0">
                <a:latin typeface="Comic Sans MS" charset="0"/>
              </a:rPr>
              <a:t> </a:t>
            </a:r>
            <a:r>
              <a:rPr lang="en-US" sz="3600" dirty="0" smtClean="0">
                <a:latin typeface="Comic Sans MS" charset="0"/>
              </a:rPr>
              <a:t>Project</a:t>
            </a:r>
            <a:r>
              <a:rPr lang="en-US" sz="1400" dirty="0" smtClean="0">
                <a:latin typeface="Comic Sans MS" charset="0"/>
              </a:rPr>
              <a:t/>
            </a:r>
            <a:br>
              <a:rPr lang="en-US" sz="1400" dirty="0" smtClean="0">
                <a:latin typeface="Comic Sans MS" charset="0"/>
              </a:rPr>
            </a:br>
            <a:r>
              <a:rPr lang="en-US" sz="1400" dirty="0">
                <a:latin typeface="Comic Sans MS" charset="0"/>
              </a:rPr>
              <a:t/>
            </a:r>
            <a:br>
              <a:rPr lang="en-US" sz="1400" dirty="0">
                <a:latin typeface="Comic Sans MS" charset="0"/>
              </a:rPr>
            </a:br>
            <a:r>
              <a:rPr lang="en-US" sz="2000" dirty="0" smtClean="0">
                <a:latin typeface="Comic Sans MS" charset="0"/>
              </a:rPr>
              <a:t>Curricular model </a:t>
            </a:r>
            <a:r>
              <a:rPr lang="en-US" sz="2000" dirty="0">
                <a:latin typeface="Comic Sans MS" charset="0"/>
              </a:rPr>
              <a:t>of rDNA/protein Business</a:t>
            </a:r>
            <a:endParaRPr lang="en-US" dirty="0">
              <a:latin typeface="Tahoma" charset="0"/>
            </a:endParaRPr>
          </a:p>
        </p:txBody>
      </p:sp>
      <p:sp>
        <p:nvSpPr>
          <p:cNvPr id="17410" name="Text Box 4"/>
          <p:cNvSpPr txBox="1">
            <a:spLocks noChangeArrowheads="1"/>
          </p:cNvSpPr>
          <p:nvPr/>
        </p:nvSpPr>
        <p:spPr bwMode="auto">
          <a:xfrm>
            <a:off x="3810000" y="1524000"/>
            <a:ext cx="5334000" cy="4760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marL="463550" indent="-4635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spcAft>
                <a:spcPts val="1000"/>
              </a:spcAft>
            </a:pPr>
            <a:r>
              <a:rPr lang="en-US" sz="2000" dirty="0" smtClean="0">
                <a:latin typeface="Arial"/>
                <a:cs typeface="Arial"/>
              </a:rPr>
              <a:t>Chapters </a:t>
            </a:r>
            <a:r>
              <a:rPr lang="en-US" sz="2000" dirty="0">
                <a:latin typeface="Arial"/>
                <a:cs typeface="Arial"/>
              </a:rPr>
              <a:t>1-5 Basic </a:t>
            </a:r>
            <a:r>
              <a:rPr lang="en-US" sz="2000" dirty="0" smtClean="0">
                <a:latin typeface="Arial"/>
                <a:cs typeface="Arial"/>
              </a:rPr>
              <a:t>SLOP</a:t>
            </a:r>
            <a:r>
              <a:rPr lang="en-US" sz="2000" dirty="0">
                <a:latin typeface="Arial"/>
                <a:cs typeface="Arial"/>
              </a:rPr>
              <a:t>	</a:t>
            </a:r>
          </a:p>
          <a:p>
            <a:pPr>
              <a:spcAft>
                <a:spcPts val="1000"/>
              </a:spcAft>
            </a:pPr>
            <a:r>
              <a:rPr lang="en-US" sz="2000" dirty="0" smtClean="0">
                <a:latin typeface="Arial"/>
                <a:cs typeface="Arial"/>
              </a:rPr>
              <a:t>Lab </a:t>
            </a:r>
            <a:r>
              <a:rPr lang="en-US" sz="2000" dirty="0">
                <a:latin typeface="Arial"/>
                <a:cs typeface="Arial"/>
              </a:rPr>
              <a:t>5f    Characterizing Proteins by PAGE </a:t>
            </a:r>
          </a:p>
          <a:p>
            <a:pPr>
              <a:spcAft>
                <a:spcPts val="1000"/>
              </a:spcAft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Lab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 6c    Assaying for Amylase Activity</a:t>
            </a:r>
            <a:r>
              <a:rPr lang="en-US" sz="20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</a:p>
          <a:p>
            <a:pPr>
              <a:spcAft>
                <a:spcPts val="1000"/>
              </a:spcAft>
            </a:pPr>
            <a:r>
              <a:rPr lang="en-US" sz="2000" dirty="0" smtClean="0">
                <a:latin typeface="Arial"/>
                <a:cs typeface="Arial"/>
              </a:rPr>
              <a:t>Lab </a:t>
            </a:r>
            <a:r>
              <a:rPr lang="en-US" sz="2000" dirty="0">
                <a:latin typeface="Arial"/>
                <a:cs typeface="Arial"/>
              </a:rPr>
              <a:t>6d    Direct ELISA of Bacterial </a:t>
            </a:r>
            <a:r>
              <a:rPr lang="en-US" sz="2000" dirty="0" smtClean="0">
                <a:latin typeface="Arial"/>
                <a:cs typeface="Arial"/>
              </a:rPr>
              <a:t>Amylase</a:t>
            </a:r>
            <a:endParaRPr lang="en-US" sz="2000" dirty="0">
              <a:latin typeface="Arial"/>
              <a:cs typeface="Arial"/>
            </a:endParaRPr>
          </a:p>
          <a:p>
            <a:pPr>
              <a:spcAft>
                <a:spcPts val="1000"/>
              </a:spcAft>
            </a:pPr>
            <a:r>
              <a:rPr lang="en-US" sz="2000" dirty="0" smtClean="0">
                <a:latin typeface="Arial"/>
                <a:cs typeface="Arial"/>
              </a:rPr>
              <a:t>Lab </a:t>
            </a:r>
            <a:r>
              <a:rPr lang="en-US" sz="2000" dirty="0">
                <a:latin typeface="Arial"/>
                <a:cs typeface="Arial"/>
              </a:rPr>
              <a:t>6e    Western Blot to Identify </a:t>
            </a:r>
            <a:r>
              <a:rPr lang="en-US" sz="2000" dirty="0" smtClean="0">
                <a:latin typeface="Arial"/>
                <a:cs typeface="Arial"/>
              </a:rPr>
              <a:t>Amylase </a:t>
            </a:r>
          </a:p>
          <a:p>
            <a:pPr>
              <a:spcAft>
                <a:spcPts val="1000"/>
              </a:spcAft>
            </a:pPr>
            <a:r>
              <a:rPr lang="en-US" sz="2000" dirty="0" smtClean="0">
                <a:latin typeface="Arial"/>
                <a:cs typeface="Arial"/>
              </a:rPr>
              <a:t>Lab </a:t>
            </a:r>
            <a:r>
              <a:rPr lang="en-US" sz="2000" dirty="0">
                <a:latin typeface="Arial"/>
                <a:cs typeface="Arial"/>
              </a:rPr>
              <a:t>7g    </a:t>
            </a:r>
            <a:r>
              <a:rPr lang="en-US" sz="2000" dirty="0" smtClean="0">
                <a:latin typeface="Arial"/>
                <a:cs typeface="Arial"/>
              </a:rPr>
              <a:t>Amylase </a:t>
            </a:r>
            <a:r>
              <a:rPr lang="en-US" sz="2000" dirty="0">
                <a:latin typeface="Arial"/>
                <a:cs typeface="Arial"/>
              </a:rPr>
              <a:t>Concentration </a:t>
            </a:r>
            <a:r>
              <a:rPr lang="en-US" sz="2000" dirty="0" smtClean="0">
                <a:latin typeface="Arial"/>
                <a:cs typeface="Arial"/>
              </a:rPr>
              <a:t>Assay </a:t>
            </a:r>
          </a:p>
          <a:p>
            <a:pPr>
              <a:spcAft>
                <a:spcPts val="1000"/>
              </a:spcAft>
            </a:pPr>
            <a:r>
              <a:rPr lang="en-US" sz="2000" dirty="0" smtClean="0">
                <a:latin typeface="Arial"/>
                <a:cs typeface="Arial"/>
              </a:rPr>
              <a:t>Lab </a:t>
            </a:r>
            <a:r>
              <a:rPr lang="en-US" sz="2000" dirty="0">
                <a:latin typeface="Arial"/>
                <a:cs typeface="Arial"/>
              </a:rPr>
              <a:t>8b    pAmy </a:t>
            </a:r>
            <a:r>
              <a:rPr lang="en-US" sz="2000" dirty="0" smtClean="0">
                <a:latin typeface="Arial"/>
                <a:cs typeface="Arial"/>
              </a:rPr>
              <a:t>Plasmid Restriction Digest</a:t>
            </a:r>
          </a:p>
          <a:p>
            <a:pPr>
              <a:spcAft>
                <a:spcPts val="1000"/>
              </a:spcAft>
            </a:pPr>
            <a:r>
              <a:rPr lang="en-US" sz="2000" dirty="0" smtClean="0">
                <a:latin typeface="Arial"/>
                <a:cs typeface="Arial"/>
              </a:rPr>
              <a:t>Lab </a:t>
            </a:r>
            <a:r>
              <a:rPr lang="en-US" sz="2000" dirty="0">
                <a:latin typeface="Arial"/>
                <a:cs typeface="Arial"/>
              </a:rPr>
              <a:t>8c    </a:t>
            </a:r>
            <a:r>
              <a:rPr lang="en-US" sz="2000" dirty="0" err="1" smtClean="0">
                <a:latin typeface="Arial"/>
                <a:cs typeface="Arial"/>
              </a:rPr>
              <a:t>pAmylaseTransformation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of </a:t>
            </a:r>
            <a:r>
              <a:rPr lang="en-US" sz="2000" i="1" dirty="0">
                <a:latin typeface="Arial"/>
                <a:cs typeface="Arial"/>
              </a:rPr>
              <a:t>E. coli</a:t>
            </a:r>
            <a:r>
              <a:rPr lang="en-US" sz="2000" dirty="0">
                <a:latin typeface="Arial"/>
                <a:cs typeface="Arial"/>
              </a:rPr>
              <a:t> </a:t>
            </a:r>
            <a:endParaRPr lang="en-US" sz="2000" dirty="0" smtClean="0">
              <a:latin typeface="Arial"/>
              <a:cs typeface="Arial"/>
            </a:endParaRPr>
          </a:p>
          <a:p>
            <a:pPr>
              <a:spcAft>
                <a:spcPts val="100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Lab </a:t>
            </a:r>
            <a:r>
              <a:rPr lang="en-US" sz="2000" b="1" dirty="0">
                <a:solidFill>
                  <a:srgbClr val="FF0000"/>
                </a:solidFill>
                <a:latin typeface="Arial"/>
                <a:cs typeface="Arial"/>
              </a:rPr>
              <a:t>8g   </a:t>
            </a:r>
            <a:r>
              <a:rPr lang="en-US" sz="2000" b="1" dirty="0" err="1" smtClean="0">
                <a:solidFill>
                  <a:srgbClr val="FF0000"/>
                </a:solidFill>
                <a:latin typeface="Arial"/>
                <a:cs typeface="Arial"/>
              </a:rPr>
              <a:t>Miniprep</a:t>
            </a:r>
            <a:r>
              <a:rPr lang="en-US" sz="2000" b="1" dirty="0">
                <a:solidFill>
                  <a:srgbClr val="FF0000"/>
                </a:solidFill>
                <a:latin typeface="Arial"/>
                <a:cs typeface="Arial"/>
              </a:rPr>
              <a:t> for </a:t>
            </a:r>
            <a:r>
              <a:rPr lang="en-US" sz="2000" b="1" dirty="0" err="1" smtClean="0">
                <a:solidFill>
                  <a:srgbClr val="FF0000"/>
                </a:solidFill>
                <a:latin typeface="Arial"/>
                <a:cs typeface="Arial"/>
              </a:rPr>
              <a:t>pAmylase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 Isolation </a:t>
            </a:r>
          </a:p>
          <a:p>
            <a:pPr>
              <a:spcAft>
                <a:spcPts val="1000"/>
              </a:spcAft>
            </a:pPr>
            <a:r>
              <a:rPr lang="en-US" sz="2000" dirty="0" smtClean="0">
                <a:latin typeface="Arial"/>
                <a:cs typeface="Arial"/>
              </a:rPr>
              <a:t>Lab </a:t>
            </a:r>
            <a:r>
              <a:rPr lang="en-US" sz="2000" dirty="0">
                <a:latin typeface="Arial"/>
                <a:cs typeface="Arial"/>
              </a:rPr>
              <a:t>9c    </a:t>
            </a:r>
            <a:r>
              <a:rPr lang="en-US" sz="2000" dirty="0" smtClean="0">
                <a:latin typeface="Arial"/>
                <a:cs typeface="Arial"/>
              </a:rPr>
              <a:t>Amylase Ion</a:t>
            </a:r>
            <a:r>
              <a:rPr lang="en-US" sz="2000" dirty="0">
                <a:latin typeface="Arial"/>
                <a:cs typeface="Arial"/>
              </a:rPr>
              <a:t>-</a:t>
            </a:r>
            <a:r>
              <a:rPr lang="en-US" sz="2000" dirty="0" smtClean="0">
                <a:latin typeface="Arial"/>
                <a:cs typeface="Arial"/>
              </a:rPr>
              <a:t>Ex Chromatography</a:t>
            </a:r>
          </a:p>
          <a:p>
            <a:pPr>
              <a:spcAft>
                <a:spcPts val="1000"/>
              </a:spcAft>
            </a:pPr>
            <a:r>
              <a:rPr lang="en-US" sz="2000" dirty="0" smtClean="0">
                <a:latin typeface="Arial"/>
                <a:cs typeface="Arial"/>
              </a:rPr>
              <a:t>Lab </a:t>
            </a:r>
            <a:r>
              <a:rPr lang="en-US" sz="2000" dirty="0">
                <a:latin typeface="Arial"/>
                <a:cs typeface="Arial"/>
              </a:rPr>
              <a:t>13h  </a:t>
            </a:r>
            <a:r>
              <a:rPr lang="en-US" sz="2000" dirty="0" smtClean="0">
                <a:latin typeface="Arial"/>
                <a:cs typeface="Arial"/>
              </a:rPr>
              <a:t>Amylase Gene PCR</a:t>
            </a:r>
            <a:endParaRPr lang="en-US" sz="2000" dirty="0">
              <a:latin typeface="Arial"/>
              <a:cs typeface="Arial"/>
            </a:endParaRPr>
          </a:p>
        </p:txBody>
      </p:sp>
      <p:pic>
        <p:nvPicPr>
          <p:cNvPr id="2" name="Picture 1" descr="Fig1.2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3352800" cy="687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598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The </a:t>
            </a:r>
            <a:r>
              <a:rPr lang="en-US" dirty="0" err="1">
                <a:solidFill>
                  <a:srgbClr val="0000FF"/>
                </a:solidFill>
                <a:latin typeface="Comic Sans MS" charset="0"/>
                <a:cs typeface="Comic Sans MS" charset="0"/>
              </a:rPr>
              <a:t>rAmylase</a:t>
            </a:r>
            <a:r>
              <a:rPr lang="en-US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Project: </a:t>
            </a:r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Lab 8g</a:t>
            </a:r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Faster</a:t>
            </a:r>
            <a:r>
              <a:rPr lang="en-US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, Better Plasmid Isolation</a:t>
            </a:r>
            <a:endParaRPr lang="en-US" b="1" dirty="0">
              <a:solidFill>
                <a:srgbClr val="0000FF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5506" y="1600200"/>
            <a:ext cx="5410200" cy="464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Arial" charset="0"/>
                <a:cs typeface="Arial" charset="0"/>
              </a:rPr>
              <a:t>A </a:t>
            </a:r>
            <a:r>
              <a:rPr lang="en-US" sz="2000" dirty="0">
                <a:latin typeface="Arial" charset="0"/>
                <a:cs typeface="Arial" charset="0"/>
              </a:rPr>
              <a:t>preparation (called “prep,” for short) </a:t>
            </a:r>
            <a:r>
              <a:rPr lang="en-US" sz="2000" dirty="0" smtClean="0">
                <a:latin typeface="Arial" charset="0"/>
                <a:cs typeface="Arial" charset="0"/>
              </a:rPr>
              <a:t>may be used to </a:t>
            </a:r>
            <a:r>
              <a:rPr lang="en-US" sz="2000" dirty="0">
                <a:latin typeface="Arial" charset="0"/>
                <a:cs typeface="Arial" charset="0"/>
              </a:rPr>
              <a:t>extract the transforming plasmid from the transformed cells. </a:t>
            </a:r>
            <a:endParaRPr lang="en-US" sz="2000" dirty="0" smtClean="0">
              <a:latin typeface="Arial" charset="0"/>
              <a:cs typeface="Arial" charset="0"/>
            </a:endParaRPr>
          </a:p>
          <a:p>
            <a:endParaRPr lang="en-US" sz="2000" dirty="0">
              <a:latin typeface="Arial" charset="0"/>
              <a:cs typeface="Arial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Arial" charset="0"/>
                <a:cs typeface="Arial" charset="0"/>
              </a:rPr>
              <a:t>Mini-prep = w</a:t>
            </a:r>
            <a:r>
              <a:rPr lang="en-US" sz="2000" dirty="0" smtClean="0">
                <a:latin typeface="Arial" charset="0"/>
                <a:cs typeface="Arial" charset="0"/>
              </a:rPr>
              <a:t>hen </a:t>
            </a:r>
            <a:r>
              <a:rPr lang="en-US" sz="2000" dirty="0">
                <a:latin typeface="Arial" charset="0"/>
                <a:cs typeface="Arial" charset="0"/>
              </a:rPr>
              <a:t>the amount of cells and cell culture is small, the amount of plasmid recovered from the cells is relatively small.</a:t>
            </a:r>
          </a:p>
          <a:p>
            <a:pPr marL="342900" indent="-342900">
              <a:buFont typeface="Arial"/>
              <a:buChar char="•"/>
            </a:pPr>
            <a:endParaRPr lang="en-US" sz="2000" dirty="0">
              <a:latin typeface="Arial" charset="0"/>
              <a:cs typeface="Arial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000" u="sng" dirty="0">
                <a:latin typeface="Arial" charset="0"/>
                <a:cs typeface="Arial" charset="0"/>
              </a:rPr>
              <a:t>A </a:t>
            </a:r>
            <a:r>
              <a:rPr lang="en-US" sz="2000" u="sng" dirty="0" err="1">
                <a:latin typeface="Arial" charset="0"/>
                <a:cs typeface="Arial" charset="0"/>
              </a:rPr>
              <a:t>miniprep</a:t>
            </a:r>
            <a:r>
              <a:rPr lang="en-US" sz="2000" u="sng" dirty="0">
                <a:latin typeface="Arial" charset="0"/>
                <a:cs typeface="Arial" charset="0"/>
              </a:rPr>
              <a:t> </a:t>
            </a:r>
            <a:r>
              <a:rPr lang="en-US" sz="2000" u="sng" dirty="0" smtClean="0">
                <a:latin typeface="Arial" charset="0"/>
                <a:cs typeface="Arial" charset="0"/>
              </a:rPr>
              <a:t>yields </a:t>
            </a:r>
            <a:r>
              <a:rPr lang="en-US" sz="2000" u="sng" dirty="0">
                <a:latin typeface="Arial" charset="0"/>
                <a:cs typeface="Arial" charset="0"/>
              </a:rPr>
              <a:t>about 20 to 30 μg of DNA </a:t>
            </a:r>
            <a:r>
              <a:rPr lang="en-US" sz="1600" u="sng" dirty="0" smtClean="0">
                <a:latin typeface="Arial" charset="0"/>
                <a:cs typeface="Arial" charset="0"/>
              </a:rPr>
              <a:t>(</a:t>
            </a:r>
            <a:r>
              <a:rPr lang="en-US" sz="1600" u="sng" dirty="0">
                <a:latin typeface="Arial" charset="0"/>
                <a:cs typeface="Arial" charset="0"/>
              </a:rPr>
              <a:t>usually 20 μg in a </a:t>
            </a:r>
            <a:r>
              <a:rPr lang="en-US" sz="1600" u="sng" dirty="0" smtClean="0">
                <a:latin typeface="Arial" charset="0"/>
                <a:cs typeface="Arial" charset="0"/>
              </a:rPr>
              <a:t>20-50 </a:t>
            </a:r>
            <a:r>
              <a:rPr lang="en-US" sz="1600" u="sng" dirty="0" err="1">
                <a:latin typeface="Arial" charset="0"/>
                <a:cs typeface="Arial" charset="0"/>
              </a:rPr>
              <a:t>μL</a:t>
            </a:r>
            <a:r>
              <a:rPr lang="en-US" sz="1600" u="sng" dirty="0">
                <a:latin typeface="Arial" charset="0"/>
                <a:cs typeface="Arial" charset="0"/>
              </a:rPr>
              <a:t> sample)</a:t>
            </a:r>
            <a:r>
              <a:rPr lang="en-US" sz="1600" dirty="0">
                <a:latin typeface="Arial" charset="0"/>
                <a:cs typeface="Arial" charset="0"/>
              </a:rPr>
              <a:t>.</a:t>
            </a:r>
          </a:p>
          <a:p>
            <a:pPr marL="342900" indent="-342900">
              <a:buFont typeface="Arial"/>
              <a:buChar char="•"/>
            </a:pPr>
            <a:endParaRPr lang="en-US" sz="2000" dirty="0">
              <a:latin typeface="Arial" charset="0"/>
              <a:cs typeface="Arial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Arial" charset="0"/>
                <a:cs typeface="Arial" charset="0"/>
              </a:rPr>
              <a:t>Mini-preps used to be done “from scratch” (Lab 8f) but now commercial kits (Lab 8g) make it easy to recover plasmid from your transformed </a:t>
            </a:r>
            <a:r>
              <a:rPr lang="en-US" sz="2000" dirty="0" smtClean="0">
                <a:latin typeface="Arial" charset="0"/>
                <a:cs typeface="Arial" charset="0"/>
              </a:rPr>
              <a:t>cells</a:t>
            </a:r>
            <a:endParaRPr lang="en-US" sz="2000" dirty="0">
              <a:latin typeface="Arial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533400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latin typeface="Arial"/>
                <a:cs typeface="Arial"/>
              </a:rPr>
              <a:t>Using </a:t>
            </a:r>
            <a:r>
              <a:rPr lang="en-US" sz="3200" dirty="0">
                <a:latin typeface="Arial"/>
                <a:cs typeface="Arial"/>
              </a:rPr>
              <a:t>a </a:t>
            </a:r>
            <a:r>
              <a:rPr lang="en-US" sz="3200" dirty="0" err="1">
                <a:latin typeface="Arial"/>
                <a:cs typeface="Arial"/>
              </a:rPr>
              <a:t>Miniprep</a:t>
            </a:r>
            <a:r>
              <a:rPr lang="en-US" sz="3200" dirty="0">
                <a:latin typeface="Arial"/>
                <a:cs typeface="Arial"/>
              </a:rPr>
              <a:t> Kit for Plasmid </a:t>
            </a:r>
            <a:r>
              <a:rPr lang="en-US" sz="3200" dirty="0" smtClean="0">
                <a:latin typeface="Arial"/>
                <a:cs typeface="Arial"/>
              </a:rPr>
              <a:t>Isolation</a:t>
            </a:r>
            <a:endParaRPr lang="en-US" sz="3200" dirty="0">
              <a:latin typeface="Arial"/>
              <a:cs typeface="Arial"/>
            </a:endParaRPr>
          </a:p>
          <a:p>
            <a:pPr algn="ctr"/>
            <a:r>
              <a:rPr lang="en-US" sz="2000" i="1" dirty="0" smtClean="0">
                <a:latin typeface="Arial"/>
                <a:cs typeface="Arial"/>
              </a:rPr>
              <a:t>(G-Biosciences </a:t>
            </a:r>
            <a:r>
              <a:rPr lang="en-US" sz="2000" i="1" dirty="0">
                <a:latin typeface="Arial"/>
                <a:cs typeface="Arial"/>
              </a:rPr>
              <a:t># BTNM-8G) </a:t>
            </a:r>
            <a:endParaRPr lang="en-US" sz="2000" dirty="0"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1600200"/>
            <a:ext cx="3429000" cy="41131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62600" y="5715001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New pAmylase2014</a:t>
            </a:r>
          </a:p>
          <a:p>
            <a:pPr algn="ctr"/>
            <a:r>
              <a:rPr lang="en-US" sz="1600" dirty="0" smtClean="0">
                <a:latin typeface="Arial"/>
                <a:cs typeface="Arial"/>
              </a:rPr>
              <a:t>4295 base pairs</a:t>
            </a:r>
          </a:p>
          <a:p>
            <a:pPr algn="ctr"/>
            <a:r>
              <a:rPr lang="en-US" sz="1600" dirty="0" smtClean="0">
                <a:latin typeface="Arial"/>
                <a:cs typeface="Arial"/>
              </a:rPr>
              <a:t>1 EcoRI and 1 </a:t>
            </a:r>
            <a:r>
              <a:rPr lang="en-US" sz="1600" dirty="0" err="1" smtClean="0">
                <a:latin typeface="Arial"/>
                <a:cs typeface="Arial"/>
              </a:rPr>
              <a:t>HindIII</a:t>
            </a:r>
            <a:r>
              <a:rPr lang="en-US" sz="1600" dirty="0" smtClean="0">
                <a:latin typeface="Arial"/>
                <a:cs typeface="Arial"/>
              </a:rPr>
              <a:t> site</a:t>
            </a:r>
            <a:endParaRPr lang="en-US" sz="1600" dirty="0"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Text Box 7"/>
          <p:cNvSpPr txBox="1">
            <a:spLocks noChangeArrowheads="1"/>
          </p:cNvSpPr>
          <p:nvPr/>
        </p:nvSpPr>
        <p:spPr bwMode="auto">
          <a:xfrm>
            <a:off x="24269" y="1143000"/>
            <a:ext cx="91440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latin typeface="Arial"/>
                <a:cs typeface="Arial"/>
              </a:rPr>
              <a:t>Fast, </a:t>
            </a:r>
            <a:r>
              <a:rPr lang="en-US" sz="2800" dirty="0">
                <a:latin typeface="Arial"/>
                <a:cs typeface="Arial"/>
              </a:rPr>
              <a:t>high yield mini-prep </a:t>
            </a:r>
            <a:r>
              <a:rPr lang="en-US" sz="2800" dirty="0" smtClean="0">
                <a:latin typeface="Arial"/>
                <a:cs typeface="Arial"/>
              </a:rPr>
              <a:t>kit, easy to use in classroom, </a:t>
            </a:r>
          </a:p>
          <a:p>
            <a:pPr algn="ctr"/>
            <a:r>
              <a:rPr lang="en-US" sz="2800" dirty="0" smtClean="0">
                <a:latin typeface="Arial"/>
                <a:cs typeface="Arial"/>
              </a:rPr>
              <a:t>8 groups doing 2 preps each, most reagents </a:t>
            </a:r>
            <a:r>
              <a:rPr lang="en-US" sz="2800" dirty="0" err="1" smtClean="0">
                <a:latin typeface="Arial"/>
                <a:cs typeface="Arial"/>
              </a:rPr>
              <a:t>aliquoted</a:t>
            </a:r>
            <a:endParaRPr lang="en-US" sz="2800" dirty="0">
              <a:latin typeface="Arial"/>
              <a:cs typeface="Arial"/>
            </a:endParaRPr>
          </a:p>
          <a:p>
            <a:endParaRPr lang="en-US" sz="2800" dirty="0">
              <a:latin typeface="Arial"/>
              <a:cs typeface="Arial"/>
            </a:endParaRPr>
          </a:p>
          <a:p>
            <a:pPr algn="ctr"/>
            <a:r>
              <a:rPr lang="en-US" sz="2800" dirty="0" smtClean="0">
                <a:latin typeface="Arial"/>
                <a:cs typeface="Arial"/>
              </a:rPr>
              <a:t>Pellet Cells </a:t>
            </a:r>
            <a:r>
              <a:rPr lang="en-US" sz="2800" dirty="0" smtClean="0">
                <a:latin typeface="Arial"/>
                <a:cs typeface="Arial"/>
                <a:sym typeface="Wingdings" charset="2"/>
              </a:rPr>
              <a:t> </a:t>
            </a:r>
            <a:r>
              <a:rPr lang="en-US" sz="2800" dirty="0" smtClean="0">
                <a:latin typeface="Arial"/>
                <a:cs typeface="Arial"/>
              </a:rPr>
              <a:t>Lyse </a:t>
            </a:r>
            <a:r>
              <a:rPr lang="en-US" sz="2800" dirty="0">
                <a:latin typeface="Arial"/>
                <a:cs typeface="Arial"/>
                <a:sym typeface="Wingdings" charset="2"/>
              </a:rPr>
              <a:t>  Bind  Wash  Elute</a:t>
            </a:r>
            <a:endParaRPr lang="en-US" sz="2800" dirty="0"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1" y="3429000"/>
            <a:ext cx="9144000" cy="2527808"/>
          </a:xfrm>
          <a:prstGeom prst="rect">
            <a:avLst/>
          </a:prstGeom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0" y="2286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The </a:t>
            </a:r>
            <a:r>
              <a:rPr lang="en-US" dirty="0" err="1">
                <a:solidFill>
                  <a:srgbClr val="0000FF"/>
                </a:solidFill>
                <a:latin typeface="Comic Sans MS" charset="0"/>
                <a:cs typeface="Comic Sans MS" charset="0"/>
              </a:rPr>
              <a:t>rAmylase</a:t>
            </a:r>
            <a:r>
              <a:rPr lang="en-US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Project: G-Bio </a:t>
            </a:r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Lab 8g</a:t>
            </a:r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Mini Prep 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Kit </a:t>
            </a: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# BTNM-8G</a:t>
            </a:r>
            <a:endParaRPr lang="en-US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023751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/>
          <p:cNvSpPr txBox="1">
            <a:spLocks noChangeArrowheads="1"/>
          </p:cNvSpPr>
          <p:nvPr/>
        </p:nvSpPr>
        <p:spPr bwMode="auto">
          <a:xfrm>
            <a:off x="76200" y="990600"/>
            <a:ext cx="9296400" cy="5632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0188" indent="-230188">
              <a:buFontTx/>
              <a:buChar char="•"/>
            </a:pPr>
            <a:r>
              <a:rPr lang="en-US" dirty="0" smtClean="0">
                <a:latin typeface="Arial"/>
                <a:cs typeface="Arial"/>
              </a:rPr>
              <a:t>Recovered </a:t>
            </a:r>
            <a:r>
              <a:rPr lang="en-US" dirty="0">
                <a:latin typeface="Arial"/>
                <a:cs typeface="Arial"/>
              </a:rPr>
              <a:t>plasmid DNA in predominately supercoiled form </a:t>
            </a:r>
          </a:p>
          <a:p>
            <a:pPr marL="230188" indent="-230188"/>
            <a:endParaRPr lang="en-US" dirty="0">
              <a:latin typeface="Arial"/>
              <a:cs typeface="Arial"/>
            </a:endParaRPr>
          </a:p>
          <a:p>
            <a:pPr marL="230188" indent="-230188">
              <a:buFontTx/>
              <a:buChar char="•"/>
            </a:pPr>
            <a:r>
              <a:rPr lang="en-US" dirty="0" smtClean="0">
                <a:latin typeface="Arial"/>
                <a:cs typeface="Arial"/>
              </a:rPr>
              <a:t>DNA </a:t>
            </a:r>
            <a:r>
              <a:rPr lang="en-US" dirty="0">
                <a:latin typeface="Arial"/>
                <a:cs typeface="Arial"/>
              </a:rPr>
              <a:t>ready for immediate use in restriction enzyme  digestion, cloning, PCR, or transformation</a:t>
            </a:r>
          </a:p>
          <a:p>
            <a:pPr marL="230188" indent="-230188"/>
            <a:endParaRPr lang="en-US" dirty="0">
              <a:latin typeface="Arial"/>
              <a:cs typeface="Arial"/>
            </a:endParaRPr>
          </a:p>
          <a:p>
            <a:pPr marL="230188" indent="-230188">
              <a:buFontTx/>
              <a:buChar char="•"/>
            </a:pPr>
            <a:r>
              <a:rPr lang="en-US" dirty="0" smtClean="0">
                <a:latin typeface="Arial"/>
                <a:cs typeface="Arial"/>
              </a:rPr>
              <a:t>Up </a:t>
            </a:r>
            <a:r>
              <a:rPr lang="en-US" dirty="0">
                <a:latin typeface="Arial"/>
                <a:cs typeface="Arial"/>
              </a:rPr>
              <a:t>to </a:t>
            </a:r>
            <a:r>
              <a:rPr lang="en-US" dirty="0" smtClean="0">
                <a:latin typeface="Arial"/>
                <a:cs typeface="Arial"/>
              </a:rPr>
              <a:t>20-40 </a:t>
            </a:r>
            <a:r>
              <a:rPr lang="el-GR" dirty="0">
                <a:latin typeface="Arial"/>
                <a:cs typeface="Arial"/>
              </a:rPr>
              <a:t>μ</a:t>
            </a:r>
            <a:r>
              <a:rPr lang="en-US" dirty="0">
                <a:latin typeface="Arial"/>
                <a:cs typeface="Arial"/>
              </a:rPr>
              <a:t>g of plasmid DNA per </a:t>
            </a:r>
            <a:r>
              <a:rPr lang="en-US" dirty="0" smtClean="0">
                <a:latin typeface="Arial"/>
                <a:cs typeface="Arial"/>
              </a:rPr>
              <a:t>prep (0.1 µg/µL)</a:t>
            </a:r>
          </a:p>
          <a:p>
            <a:pPr marL="230188" indent="-230188">
              <a:buFontTx/>
              <a:buChar char="•"/>
            </a:pPr>
            <a:endParaRPr lang="en-US" dirty="0">
              <a:latin typeface="Arial"/>
              <a:cs typeface="Arial"/>
            </a:endParaRPr>
          </a:p>
          <a:p>
            <a:pPr marL="230188" indent="-230188">
              <a:buFontTx/>
              <a:buChar char="•"/>
            </a:pPr>
            <a:r>
              <a:rPr lang="en-US" dirty="0" smtClean="0">
                <a:latin typeface="Arial"/>
                <a:cs typeface="Arial"/>
              </a:rPr>
              <a:t>Get plenty for quantifying</a:t>
            </a:r>
          </a:p>
          <a:p>
            <a:pPr marL="795338" indent="-166688">
              <a:buFontTx/>
              <a:buChar char="•"/>
            </a:pPr>
            <a:r>
              <a:rPr lang="en-US" dirty="0" smtClean="0">
                <a:latin typeface="Arial"/>
                <a:cs typeface="Arial"/>
              </a:rPr>
              <a:t>1 µL shows on G-Bio </a:t>
            </a:r>
            <a:r>
              <a:rPr lang="en-US" dirty="0" err="1" smtClean="0">
                <a:latin typeface="Arial"/>
                <a:cs typeface="Arial"/>
              </a:rPr>
              <a:t>dotMetric</a:t>
            </a:r>
            <a:r>
              <a:rPr lang="en-US" dirty="0" smtClean="0">
                <a:latin typeface="Arial"/>
                <a:cs typeface="Arial"/>
              </a:rPr>
              <a:t> test</a:t>
            </a:r>
          </a:p>
          <a:p>
            <a:pPr marL="795338" indent="-166688">
              <a:buFontTx/>
              <a:buChar char="•"/>
            </a:pPr>
            <a:r>
              <a:rPr lang="en-US" dirty="0" smtClean="0">
                <a:latin typeface="Arial"/>
                <a:cs typeface="Arial"/>
              </a:rPr>
              <a:t>10 µL shows well on a gel (Lab 4j or Lab 8b)</a:t>
            </a:r>
          </a:p>
          <a:p>
            <a:pPr marL="795338" indent="-166688">
              <a:buFontTx/>
              <a:buChar char="•"/>
            </a:pPr>
            <a:r>
              <a:rPr lang="en-US" dirty="0" smtClean="0">
                <a:latin typeface="Arial"/>
                <a:cs typeface="Arial"/>
              </a:rPr>
              <a:t>5 µL good for PCR  (Lab 13g)</a:t>
            </a:r>
            <a:endParaRPr lang="en-US" dirty="0">
              <a:latin typeface="Arial"/>
              <a:cs typeface="Arial"/>
            </a:endParaRPr>
          </a:p>
          <a:p>
            <a:pPr marL="230188" indent="-230188"/>
            <a:endParaRPr lang="en-US" dirty="0">
              <a:latin typeface="Arial"/>
              <a:cs typeface="Arial"/>
            </a:endParaRPr>
          </a:p>
          <a:p>
            <a:pPr marL="230188" indent="-230188">
              <a:buFontTx/>
              <a:buChar char="•"/>
            </a:pPr>
            <a:r>
              <a:rPr lang="en-US" dirty="0" smtClean="0">
                <a:latin typeface="Arial"/>
                <a:cs typeface="Arial"/>
              </a:rPr>
              <a:t>No </a:t>
            </a:r>
            <a:r>
              <a:rPr lang="en-US" dirty="0">
                <a:latin typeface="Arial"/>
                <a:cs typeface="Arial"/>
              </a:rPr>
              <a:t>phenol/chloroform extraction or alcohol/isopropanol precipitation required</a:t>
            </a:r>
          </a:p>
          <a:p>
            <a:pPr marL="166688" indent="-166688"/>
            <a:endParaRPr lang="en-US" dirty="0">
              <a:latin typeface="Arial"/>
              <a:cs typeface="Arial"/>
            </a:endParaRPr>
          </a:p>
        </p:txBody>
      </p:sp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0" y="22860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 smtClean="0">
                <a:latin typeface="Comic Sans MS"/>
                <a:cs typeface="Comic Sans MS"/>
              </a:rPr>
              <a:t>Features </a:t>
            </a:r>
            <a:r>
              <a:rPr lang="en-US" sz="3200" dirty="0">
                <a:latin typeface="Comic Sans MS"/>
                <a:cs typeface="Comic Sans MS"/>
              </a:rPr>
              <a:t>of </a:t>
            </a:r>
            <a:r>
              <a:rPr lang="en-US" sz="3200" dirty="0" smtClean="0">
                <a:latin typeface="Comic Sans MS"/>
                <a:cs typeface="Comic Sans MS"/>
              </a:rPr>
              <a:t>G-Bio Spin </a:t>
            </a:r>
            <a:r>
              <a:rPr lang="en-US" sz="3200" dirty="0">
                <a:latin typeface="Comic Sans MS"/>
                <a:cs typeface="Comic Sans MS"/>
              </a:rPr>
              <a:t>Column Mini-prep </a:t>
            </a:r>
            <a:r>
              <a:rPr lang="en-US" sz="3200" dirty="0" smtClean="0">
                <a:latin typeface="Comic Sans MS"/>
                <a:cs typeface="Comic Sans MS"/>
              </a:rPr>
              <a:t>kit</a:t>
            </a:r>
            <a:endParaRPr lang="en-US" sz="32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082361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7620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dirty="0" smtClean="0">
                <a:latin typeface="Comic Sans MS"/>
                <a:cs typeface="Comic Sans MS"/>
              </a:rPr>
              <a:t>Additional Equipment &amp; Materials Required </a:t>
            </a:r>
            <a:endParaRPr lang="en-US" sz="3200" dirty="0">
              <a:latin typeface="Comic Sans MS"/>
              <a:cs typeface="Comic Sans MS"/>
            </a:endParaRPr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3200400" y="1895475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Arial"/>
              <a:cs typeface="Arial"/>
            </a:endParaRPr>
          </a:p>
        </p:txBody>
      </p:sp>
      <p:pic>
        <p:nvPicPr>
          <p:cNvPr id="19460" name="Picture 4" descr="S90305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1447800"/>
            <a:ext cx="2758168" cy="3084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04800" y="1143000"/>
            <a:ext cx="5715000" cy="563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6688" indent="-166688"/>
            <a:r>
              <a:rPr lang="en-US" u="sng" dirty="0" smtClean="0">
                <a:latin typeface="Arial"/>
                <a:cs typeface="Arial"/>
              </a:rPr>
              <a:t>Mostly common lab supplies</a:t>
            </a:r>
            <a:r>
              <a:rPr lang="en-US" dirty="0" smtClean="0">
                <a:latin typeface="Arial"/>
                <a:cs typeface="Arial"/>
              </a:rPr>
              <a:t>:</a:t>
            </a:r>
          </a:p>
          <a:p>
            <a:pPr marL="166688" indent="-166688"/>
            <a:r>
              <a:rPr lang="en-US" dirty="0" smtClean="0">
                <a:latin typeface="Arial"/>
                <a:cs typeface="Arial"/>
              </a:rPr>
              <a:t>• High</a:t>
            </a:r>
            <a:r>
              <a:rPr lang="en-US" dirty="0">
                <a:latin typeface="Arial"/>
                <a:cs typeface="Arial"/>
              </a:rPr>
              <a:t>-speed Microcentrifuge </a:t>
            </a:r>
            <a:endParaRPr lang="en-US" dirty="0" smtClean="0">
              <a:latin typeface="Arial"/>
              <a:cs typeface="Arial"/>
            </a:endParaRPr>
          </a:p>
          <a:p>
            <a:pPr marL="166688" indent="-166688"/>
            <a:r>
              <a:rPr lang="en-US" dirty="0" smtClean="0">
                <a:latin typeface="Arial"/>
                <a:cs typeface="Arial"/>
              </a:rPr>
              <a:t> 		15,000xg </a:t>
            </a:r>
            <a:r>
              <a:rPr lang="en-US" dirty="0">
                <a:latin typeface="Arial"/>
                <a:cs typeface="Arial"/>
              </a:rPr>
              <a:t>or </a:t>
            </a:r>
            <a:r>
              <a:rPr lang="en-US" dirty="0" smtClean="0">
                <a:latin typeface="Arial"/>
                <a:cs typeface="Arial"/>
              </a:rPr>
              <a:t>higher</a:t>
            </a:r>
            <a:endParaRPr lang="en-US" dirty="0">
              <a:latin typeface="Arial"/>
              <a:cs typeface="Arial"/>
            </a:endParaRPr>
          </a:p>
          <a:p>
            <a:pPr marL="166688" indent="-166688"/>
            <a:r>
              <a:rPr lang="en-US" dirty="0" smtClean="0">
                <a:latin typeface="Arial"/>
                <a:cs typeface="Arial"/>
              </a:rPr>
              <a:t>• Heat </a:t>
            </a:r>
            <a:r>
              <a:rPr lang="en-US" dirty="0">
                <a:latin typeface="Arial"/>
                <a:cs typeface="Arial"/>
              </a:rPr>
              <a:t>block or water bath </a:t>
            </a:r>
          </a:p>
          <a:p>
            <a:pPr marL="166688" indent="-166688"/>
            <a:r>
              <a:rPr lang="en-US" dirty="0" smtClean="0">
                <a:latin typeface="Arial"/>
                <a:cs typeface="Arial"/>
              </a:rPr>
              <a:t>• Micropipets P1000, P100 &amp; sterile </a:t>
            </a:r>
            <a:r>
              <a:rPr lang="en-US" dirty="0">
                <a:latin typeface="Arial"/>
                <a:cs typeface="Arial"/>
              </a:rPr>
              <a:t>tips </a:t>
            </a:r>
          </a:p>
          <a:p>
            <a:pPr marL="166688" indent="-166688"/>
            <a:r>
              <a:rPr lang="en-US" dirty="0">
                <a:latin typeface="Arial"/>
                <a:cs typeface="Arial"/>
              </a:rPr>
              <a:t>• </a:t>
            </a:r>
            <a:r>
              <a:rPr lang="en-US" dirty="0" smtClean="0">
                <a:latin typeface="Arial"/>
                <a:cs typeface="Arial"/>
              </a:rPr>
              <a:t>Disinfectant towels/Bleach</a:t>
            </a:r>
          </a:p>
          <a:p>
            <a:pPr marL="166688" indent="-166688"/>
            <a:r>
              <a:rPr lang="en-US" dirty="0">
                <a:latin typeface="Arial"/>
                <a:cs typeface="Arial"/>
              </a:rPr>
              <a:t>• </a:t>
            </a:r>
            <a:r>
              <a:rPr lang="en-US" dirty="0" smtClean="0">
                <a:latin typeface="Arial"/>
                <a:cs typeface="Arial"/>
              </a:rPr>
              <a:t>Forceps</a:t>
            </a:r>
          </a:p>
          <a:p>
            <a:pPr marL="166688" indent="-166688"/>
            <a:r>
              <a:rPr lang="en-US" dirty="0">
                <a:latin typeface="Arial"/>
                <a:cs typeface="Arial"/>
              </a:rPr>
              <a:t>• </a:t>
            </a:r>
            <a:r>
              <a:rPr lang="en-US" dirty="0" smtClean="0">
                <a:latin typeface="Arial"/>
                <a:cs typeface="Arial"/>
              </a:rPr>
              <a:t>Small weigh boat (for indicator testing)</a:t>
            </a:r>
            <a:endParaRPr lang="en-US" dirty="0">
              <a:latin typeface="Arial"/>
              <a:cs typeface="Arial"/>
            </a:endParaRPr>
          </a:p>
          <a:p>
            <a:pPr marL="166688" indent="-166688"/>
            <a:r>
              <a:rPr lang="en-US" dirty="0">
                <a:latin typeface="Arial"/>
                <a:cs typeface="Arial"/>
              </a:rPr>
              <a:t>• </a:t>
            </a:r>
            <a:r>
              <a:rPr lang="en-US" dirty="0" smtClean="0">
                <a:latin typeface="Arial"/>
                <a:cs typeface="Arial"/>
              </a:rPr>
              <a:t>Disposal </a:t>
            </a:r>
            <a:r>
              <a:rPr lang="en-US" dirty="0">
                <a:latin typeface="Arial"/>
                <a:cs typeface="Arial"/>
              </a:rPr>
              <a:t>container with 10% bleach </a:t>
            </a:r>
          </a:p>
          <a:p>
            <a:pPr marL="166688" indent="-166688"/>
            <a:r>
              <a:rPr lang="en-US" dirty="0">
                <a:latin typeface="Arial"/>
                <a:cs typeface="Arial"/>
              </a:rPr>
              <a:t>• </a:t>
            </a:r>
            <a:r>
              <a:rPr lang="en-US" dirty="0" smtClean="0">
                <a:latin typeface="Arial"/>
                <a:cs typeface="Arial"/>
              </a:rPr>
              <a:t>Shaking </a:t>
            </a:r>
            <a:r>
              <a:rPr lang="en-US" dirty="0">
                <a:latin typeface="Arial"/>
                <a:cs typeface="Arial"/>
              </a:rPr>
              <a:t>Incubator for overnight </a:t>
            </a:r>
            <a:r>
              <a:rPr lang="en-US" dirty="0" smtClean="0">
                <a:latin typeface="Arial"/>
                <a:cs typeface="Arial"/>
              </a:rPr>
              <a:t>cultures</a:t>
            </a:r>
          </a:p>
          <a:p>
            <a:pPr marL="166688" indent="-166688"/>
            <a:endParaRPr lang="en-US" dirty="0">
              <a:latin typeface="Arial"/>
              <a:cs typeface="Arial"/>
            </a:endParaRPr>
          </a:p>
          <a:p>
            <a:pPr marL="166688" indent="-166688"/>
            <a:r>
              <a:rPr lang="en-US" dirty="0" smtClean="0">
                <a:latin typeface="Arial"/>
                <a:cs typeface="Arial"/>
              </a:rPr>
              <a:t>… Gel apparatus and reagents if you want to run gels</a:t>
            </a:r>
            <a:endParaRPr lang="en-US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72200" y="4724400"/>
            <a:ext cx="2667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Arial"/>
                <a:cs typeface="Arial"/>
              </a:rPr>
              <a:t>RS-</a:t>
            </a:r>
            <a:r>
              <a:rPr lang="en-US" sz="2000" b="1" dirty="0" smtClean="0">
                <a:latin typeface="Arial"/>
                <a:cs typeface="Arial"/>
              </a:rPr>
              <a:t>101 </a:t>
            </a:r>
            <a:r>
              <a:rPr lang="en-US" sz="2000" b="1" dirty="0">
                <a:latin typeface="Arial"/>
                <a:cs typeface="Arial"/>
              </a:rPr>
              <a:t>Revolutionary Science Centrifuge</a:t>
            </a:r>
            <a:r>
              <a:rPr lang="en-US" sz="2000" dirty="0">
                <a:latin typeface="Arial"/>
                <a:cs typeface="Arial"/>
              </a:rPr>
              <a:t> </a:t>
            </a:r>
            <a:endParaRPr lang="en-U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9198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>
                <a:latin typeface="Comic Sans MS" charset="0"/>
                <a:cs typeface="Comic Sans MS" charset="0"/>
              </a:rPr>
              <a:t>Faster Better Biotech: Plasmid Yield</a:t>
            </a:r>
          </a:p>
        </p:txBody>
      </p:sp>
      <p:sp>
        <p:nvSpPr>
          <p:cNvPr id="33794" name="TextBox 1"/>
          <p:cNvSpPr txBox="1">
            <a:spLocks noChangeArrowheads="1"/>
          </p:cNvSpPr>
          <p:nvPr/>
        </p:nvSpPr>
        <p:spPr bwMode="auto">
          <a:xfrm>
            <a:off x="228600" y="685800"/>
            <a:ext cx="876300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0000FF"/>
                </a:solidFill>
                <a:latin typeface="Arial" charset="0"/>
                <a:cs typeface="Arial" charset="0"/>
              </a:rPr>
              <a:t>How do you check to see if you got plasmid?  </a:t>
            </a:r>
          </a:p>
          <a:p>
            <a:r>
              <a:rPr lang="en-US" sz="2000" dirty="0">
                <a:solidFill>
                  <a:srgbClr val="0000FF"/>
                </a:solidFill>
                <a:latin typeface="Arial" charset="0"/>
                <a:cs typeface="Arial" charset="0"/>
              </a:rPr>
              <a:t>Old way…waste the small sample in restriction digest or UV spec.</a:t>
            </a:r>
          </a:p>
          <a:p>
            <a:endParaRPr lang="en-US" sz="2000" dirty="0">
              <a:latin typeface="Arial" charset="0"/>
              <a:cs typeface="Arial" charset="0"/>
            </a:endParaRPr>
          </a:p>
          <a:p>
            <a:r>
              <a:rPr lang="en-US" sz="2000" dirty="0">
                <a:latin typeface="Arial" charset="0"/>
                <a:cs typeface="Arial" charset="0"/>
              </a:rPr>
              <a:t>Now…Use a G-Biosciences Nucleic </a:t>
            </a:r>
            <a:r>
              <a:rPr lang="en-US" sz="2000" dirty="0" err="1">
                <a:latin typeface="Arial" charset="0"/>
                <a:cs typeface="Arial" charset="0"/>
              </a:rPr>
              <a:t>dotMetric</a:t>
            </a:r>
            <a:r>
              <a:rPr lang="en-US" sz="2000" dirty="0">
                <a:latin typeface="Arial" charset="0"/>
                <a:cs typeface="Arial" charset="0"/>
              </a:rPr>
              <a:t>™ Assay kit (</a:t>
            </a:r>
            <a:r>
              <a:rPr lang="en-US" sz="2000" dirty="0" err="1">
                <a:latin typeface="Arial" charset="0"/>
                <a:cs typeface="Arial" charset="0"/>
              </a:rPr>
              <a:t>Geno</a:t>
            </a:r>
            <a:r>
              <a:rPr lang="en-US" sz="2000" dirty="0">
                <a:latin typeface="Arial" charset="0"/>
                <a:cs typeface="Arial" charset="0"/>
              </a:rPr>
              <a:t> Technology </a:t>
            </a:r>
            <a:r>
              <a:rPr lang="en-US" sz="2000" dirty="0" smtClean="0">
                <a:latin typeface="Arial" charset="0"/>
                <a:cs typeface="Arial" charset="0"/>
              </a:rPr>
              <a:t>Inc.) </a:t>
            </a:r>
            <a:r>
              <a:rPr lang="en-US" sz="2000" dirty="0">
                <a:latin typeface="Arial" charset="0"/>
                <a:cs typeface="Arial" charset="0"/>
              </a:rPr>
              <a:t>to quantify the amount of DNA in the plasmid sample. </a:t>
            </a:r>
            <a:endParaRPr lang="en-US" sz="2000" dirty="0" smtClean="0">
              <a:latin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cs typeface="Arial" charset="0"/>
              </a:rPr>
              <a:t>Take </a:t>
            </a:r>
            <a:r>
              <a:rPr lang="en-US" sz="2000" dirty="0">
                <a:latin typeface="Arial" charset="0"/>
                <a:cs typeface="Arial" charset="0"/>
              </a:rPr>
              <a:t>a </a:t>
            </a:r>
            <a:r>
              <a:rPr lang="en-US" sz="2000" dirty="0" smtClean="0">
                <a:latin typeface="Arial" charset="0"/>
                <a:cs typeface="Arial" charset="0"/>
              </a:rPr>
              <a:t>1μL </a:t>
            </a:r>
            <a:r>
              <a:rPr lang="en-US" sz="2000" dirty="0">
                <a:latin typeface="Arial" charset="0"/>
                <a:cs typeface="Arial" charset="0"/>
              </a:rPr>
              <a:t>sample and blot it on the test strip. </a:t>
            </a:r>
          </a:p>
          <a:p>
            <a:endParaRPr lang="en-US" sz="2000" dirty="0">
              <a:latin typeface="Arial" charset="0"/>
              <a:cs typeface="Arial" charset="0"/>
            </a:endParaRPr>
          </a:p>
          <a:p>
            <a:r>
              <a:rPr lang="en-US" sz="2000" dirty="0">
                <a:latin typeface="Arial" charset="0"/>
                <a:cs typeface="Arial" charset="0"/>
              </a:rPr>
              <a:t>Then using their DNA nucleic acid indicator and washes, stain the DNA sample proportional to the mass present.</a:t>
            </a:r>
          </a:p>
          <a:p>
            <a:endParaRPr lang="en-US" sz="2000" dirty="0">
              <a:latin typeface="Arial" charset="0"/>
              <a:cs typeface="Arial" charset="0"/>
            </a:endParaRPr>
          </a:p>
        </p:txBody>
      </p:sp>
      <p:pic>
        <p:nvPicPr>
          <p:cNvPr id="33795" name="Picture 1" descr="4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581400"/>
            <a:ext cx="5486400" cy="30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7487</TotalTime>
  <Words>1114</Words>
  <Application>Microsoft Macintosh PowerPoint</Application>
  <PresentationFormat>On-screen Show (4:3)</PresentationFormat>
  <Paragraphs>188</Paragraphs>
  <Slides>23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The rAmylase Project  Curricular model of rDNA/protein Business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Biotech Curricular Support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 Morgan</dc:creator>
  <cp:lastModifiedBy>Science Department</cp:lastModifiedBy>
  <cp:revision>165</cp:revision>
  <cp:lastPrinted>2010-06-22T16:28:27Z</cp:lastPrinted>
  <dcterms:created xsi:type="dcterms:W3CDTF">2010-06-22T16:13:48Z</dcterms:created>
  <dcterms:modified xsi:type="dcterms:W3CDTF">2015-05-31T04:50:47Z</dcterms:modified>
</cp:coreProperties>
</file>