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5" r:id="rId1"/>
  </p:sldMasterIdLst>
  <p:notesMasterIdLst>
    <p:notesMasterId r:id="rId13"/>
  </p:notesMasterIdLst>
  <p:handoutMasterIdLst>
    <p:handoutMasterId r:id="rId14"/>
  </p:handoutMasterIdLst>
  <p:sldIdLst>
    <p:sldId id="501" r:id="rId2"/>
    <p:sldId id="542" r:id="rId3"/>
    <p:sldId id="508" r:id="rId4"/>
    <p:sldId id="545" r:id="rId5"/>
    <p:sldId id="572" r:id="rId6"/>
    <p:sldId id="573" r:id="rId7"/>
    <p:sldId id="515" r:id="rId8"/>
    <p:sldId id="544" r:id="rId9"/>
    <p:sldId id="574" r:id="rId10"/>
    <p:sldId id="575" r:id="rId11"/>
    <p:sldId id="539" r:id="rId1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clrMode="bw" frameSlides="1"/>
  <p:clrMru>
    <a:srgbClr val="CC0099"/>
    <a:srgbClr val="009900"/>
    <a:srgbClr val="33CC33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12" y="-3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200" b="0" i="0" baseline="0" dirty="0" smtClean="0">
                <a:effectLst/>
              </a:rPr>
              <a:t>Ion </a:t>
            </a:r>
            <a:r>
              <a:rPr lang="en-US" sz="1200" b="0" i="0" baseline="0" dirty="0">
                <a:effectLst/>
              </a:rPr>
              <a:t>Exchange </a:t>
            </a:r>
            <a:r>
              <a:rPr lang="en-US" sz="1200" b="0" i="0" baseline="0" dirty="0" smtClean="0">
                <a:effectLst/>
              </a:rPr>
              <a:t>Chromatography</a:t>
            </a:r>
            <a:endParaRPr lang="en-US" sz="1200" b="0" dirty="0">
              <a:effectLst/>
            </a:endParaRPr>
          </a:p>
        </c:rich>
      </c:tx>
      <c:layout>
        <c:manualLayout>
          <c:xMode val="edge"/>
          <c:yMode val="edge"/>
          <c:x val="0.253686934966463"/>
          <c:y val="0.071428571428571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37751968503937"/>
          <c:y val="0.237719160104987"/>
          <c:w val="0.681845213427269"/>
          <c:h val="0.63947368421052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Absorbance (a.u.)</c:v>
                </c:pt>
              </c:strCache>
            </c:strRef>
          </c:tx>
          <c:xVal>
            <c:numRef>
              <c:f>Sheet1!$A$3:$A$11</c:f>
              <c:numCache>
                <c:formatCode>General</c:formatCode>
                <c:ptCount val="9"/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</c:numCache>
            </c:numRef>
          </c:xVal>
          <c:yVal>
            <c:numRef>
              <c:f>Sheet1!$B$3:$B$11</c:f>
              <c:numCache>
                <c:formatCode>General</c:formatCode>
                <c:ptCount val="9"/>
                <c:pt idx="1">
                  <c:v>0.0</c:v>
                </c:pt>
                <c:pt idx="2">
                  <c:v>0.067</c:v>
                </c:pt>
                <c:pt idx="3">
                  <c:v>0.013</c:v>
                </c:pt>
                <c:pt idx="4">
                  <c:v>0.0</c:v>
                </c:pt>
                <c:pt idx="5">
                  <c:v>0.0</c:v>
                </c:pt>
                <c:pt idx="6">
                  <c:v>0.1</c:v>
                </c:pt>
                <c:pt idx="7">
                  <c:v>0.286</c:v>
                </c:pt>
                <c:pt idx="8">
                  <c:v>0.005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7315352"/>
        <c:axId val="2117459352"/>
      </c:scatterChart>
      <c:valAx>
        <c:axId val="21173153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Fractions</a:t>
                </a:r>
                <a:r>
                  <a:rPr lang="en-US" baseline="0"/>
                  <a:t> (#)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17459352"/>
        <c:crosses val="autoZero"/>
        <c:crossBetween val="midCat"/>
      </c:valAx>
      <c:valAx>
        <c:axId val="21174593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Absorbance</a:t>
                </a:r>
                <a:r>
                  <a:rPr lang="en-US" baseline="0"/>
                  <a:t> (a.u)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17315352"/>
        <c:crosses val="autoZero"/>
        <c:crossBetween val="midCat"/>
      </c:valAx>
      <c:spPr>
        <a:ln>
          <a:solidFill>
            <a:srgbClr val="0000FF"/>
          </a:solidFill>
        </a:ln>
      </c:spPr>
    </c:plotArea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en-US" dirty="0"/>
              <a:t>Ellyn Daugherty, </a:t>
            </a:r>
            <a:r>
              <a:rPr lang="en-US" dirty="0" err="1"/>
              <a:t>www.BiotechEd.com</a:t>
            </a:r>
            <a:endParaRPr lang="en-US" dirty="0"/>
          </a:p>
          <a:p>
            <a:pPr>
              <a:defRPr/>
            </a:pPr>
            <a:r>
              <a:rPr lang="en-US" dirty="0" err="1"/>
              <a:t>Ellyn@BiotechEd.com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6200" y="-2074"/>
            <a:ext cx="2971800" cy="6116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Restriction Digestion of pAmylase2014</a:t>
            </a:r>
          </a:p>
          <a:p>
            <a:pPr>
              <a:defRPr/>
            </a:pPr>
            <a:r>
              <a:rPr lang="en-US" dirty="0" smtClean="0"/>
              <a:t>Lab 8b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35814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i="1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EMC-Paradigm Publishing</a:t>
            </a:r>
          </a:p>
          <a:p>
            <a:pPr>
              <a:defRPr/>
            </a:pPr>
            <a:r>
              <a:rPr lang="en-US" dirty="0" err="1"/>
              <a:t>www.emcp.com</a:t>
            </a:r>
            <a:r>
              <a:rPr lang="en-US" dirty="0"/>
              <a:t>/biotech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err="1" smtClean="0"/>
              <a:t>www.FisherEdu.com</a:t>
            </a:r>
            <a:r>
              <a:rPr lang="en-US" dirty="0" smtClean="0"/>
              <a:t>/bs4nm</a:t>
            </a:r>
            <a:endParaRPr lang="en-US" dirty="0"/>
          </a:p>
          <a:p>
            <a:pPr>
              <a:defRPr/>
            </a:pPr>
            <a:r>
              <a:rPr lang="en-US" dirty="0" err="1" smtClean="0">
                <a:solidFill>
                  <a:srgbClr val="000000"/>
                </a:solidFill>
              </a:rPr>
              <a:t>www.gbiosciences.com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err="1" smtClean="0">
                <a:solidFill>
                  <a:srgbClr val="000000"/>
                </a:solidFill>
              </a:rPr>
              <a:t>BTSNM.aspx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2073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8A95A43-E87E-294F-A28B-829394380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534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8EA6BDA3-9E3C-F84C-A755-AC86BF3AE7FE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1353AC7F-F4B5-6D45-9580-226C2A9D61A9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F10ABDA3-C429-3944-84C1-E891546ADE4C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VWR/Sargent Welch</a:t>
            </a:r>
          </a:p>
          <a:p>
            <a:pPr eaLnBrk="1" hangingPunct="1"/>
            <a:r>
              <a:rPr lang="en-US" sz="1200"/>
              <a:t>www.sargentwelch.com/biotech</a:t>
            </a:r>
          </a:p>
          <a:p>
            <a:pPr eaLnBrk="1" hangingPunct="1"/>
            <a:r>
              <a:rPr lang="en-US" sz="1200"/>
              <a:t>Mike_Logan@vwreducation.com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86AFFF-AB40-4B2F-A557-EE2F3DFBA29F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017A47DC-5B84-8A48-A045-5144E8DD332F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EAD8332B-653D-F144-9975-F86B73127D91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ED109-73AC-6C42-AE80-BBA179DF0C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03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D94C3-9494-EE47-AE1B-853101EDC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38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145EE-9BB7-A244-9C92-7526EB9B2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25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4C1FB-75B2-9C43-9B32-7A51F65647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48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EB21D-2398-E542-B2B1-AFAB7B5266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059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FDF01-5BA8-B747-B391-CF89CE7893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53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33B9D-13B7-9A46-B278-B609DE423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418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8D4C5-5E3C-774F-AB07-C07A214033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26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28B66-0AE8-0D46-9E0C-CEA1D06B0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11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69348-347F-BB46-81ED-7742CE522B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59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6E93E-8456-BC4C-B249-DB669DFD5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650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CC33">
                <a:alpha val="35000"/>
              </a:srgbClr>
            </a:gs>
            <a:gs pos="100000">
              <a:schemeClr val="bg1"/>
            </a:gs>
            <a:gs pos="99000">
              <a:schemeClr val="bg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DBEE109-7BB6-A940-A1F1-FECD08FE7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5" Type="http://schemas.openxmlformats.org/officeDocument/2006/relationships/image" Target="../media/image3.png"/><Relationship Id="rId6" Type="http://schemas.openxmlformats.org/officeDocument/2006/relationships/hyperlink" Target="http://www.BiotechEd.com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chart" Target="../charts/chart1.xml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6"/>
          <p:cNvSpPr txBox="1">
            <a:spLocks noChangeArrowheads="1"/>
          </p:cNvSpPr>
          <p:nvPr/>
        </p:nvSpPr>
        <p:spPr bwMode="auto">
          <a:xfrm>
            <a:off x="0" y="15240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 smtClean="0">
                <a:latin typeface="Comic Sans MS" charset="0"/>
                <a:cs typeface="Comic Sans MS" charset="0"/>
              </a:rPr>
              <a:t>DNA is the Flash of Biotech</a:t>
            </a:r>
            <a:endParaRPr lang="en-US" sz="3600" dirty="0">
              <a:latin typeface="Comic Sans MS" charset="0"/>
              <a:cs typeface="Comic Sans M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029" y="1219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Lab 8b Restriction Digestion to Verify </a:t>
            </a:r>
            <a:r>
              <a:rPr lang="en-US" b="1" dirty="0" err="1" smtClean="0">
                <a:latin typeface="Arial"/>
                <a:cs typeface="Arial"/>
              </a:rPr>
              <a:t>pAmylase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smtClean="0">
                <a:latin typeface="Arial"/>
                <a:cs typeface="Arial"/>
              </a:rPr>
              <a:t>Plasmid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8" name="Picture 7" descr="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191000"/>
            <a:ext cx="2743200" cy="2288230"/>
          </a:xfrm>
          <a:prstGeom prst="rect">
            <a:avLst/>
          </a:prstGeom>
        </p:spPr>
      </p:pic>
      <p:pic>
        <p:nvPicPr>
          <p:cNvPr id="3" name="Picture 2" descr="1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28800"/>
            <a:ext cx="5119847" cy="2209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498" y="762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B:S4NM - The </a:t>
            </a:r>
            <a:r>
              <a:rPr lang="en-US" sz="1800" dirty="0" err="1" smtClean="0">
                <a:solidFill>
                  <a:srgbClr val="FF0000"/>
                </a:solidFill>
                <a:latin typeface="Arial"/>
                <a:cs typeface="Arial"/>
              </a:rPr>
              <a:t>rAmylase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 Project Kits - </a:t>
            </a:r>
            <a:r>
              <a:rPr lang="en-US" sz="1800" i="1" dirty="0">
                <a:solidFill>
                  <a:srgbClr val="FF0000"/>
                </a:solidFill>
                <a:latin typeface="Arial"/>
                <a:cs typeface="Arial"/>
              </a:rPr>
              <a:t>Kit # BTNM-8b</a:t>
            </a:r>
            <a:r>
              <a:rPr lang="en-US" sz="18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en-US" sz="1800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1" name="Picture 7" descr="BioTech2E_Lab_CoverFron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38600"/>
            <a:ext cx="1979185" cy="260826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43"/>
          <p:cNvSpPr>
            <a:spLocks noGrp="1" noChangeArrowheads="1"/>
          </p:cNvSpPr>
          <p:nvPr/>
        </p:nvSpPr>
        <p:spPr bwMode="auto">
          <a:xfrm>
            <a:off x="5334000" y="3352800"/>
            <a:ext cx="3810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/>
            <a:r>
              <a:rPr lang="en-US" sz="1800" dirty="0" err="1" smtClean="0">
                <a:solidFill>
                  <a:srgbClr val="0000FF"/>
                </a:solidFill>
                <a:latin typeface="Arial" charset="0"/>
              </a:rPr>
              <a:t>ellyn</a:t>
            </a:r>
            <a:r>
              <a:rPr lang="en-US" sz="1800" dirty="0" err="1">
                <a:solidFill>
                  <a:srgbClr val="0000FF"/>
                </a:solidFill>
                <a:latin typeface="Arial" charset="0"/>
              </a:rPr>
              <a:t>@BiotechEd.com</a:t>
            </a:r>
            <a:endParaRPr lang="en-US" sz="1800" dirty="0">
              <a:solidFill>
                <a:srgbClr val="0000FF"/>
              </a:solidFill>
              <a:latin typeface="Arial" charset="0"/>
            </a:endParaRPr>
          </a:p>
          <a:p>
            <a:pPr algn="ctr"/>
            <a:r>
              <a:rPr lang="en-US" sz="1800" dirty="0" err="1" smtClean="0">
                <a:solidFill>
                  <a:srgbClr val="0000FF"/>
                </a:solidFill>
                <a:latin typeface="Arial" charset="0"/>
                <a:hlinkClick r:id="rId6"/>
              </a:rPr>
              <a:t>www.BiotechEd.com</a:t>
            </a:r>
            <a:endParaRPr lang="en-US" sz="1800" dirty="0" smtClean="0">
              <a:solidFill>
                <a:srgbClr val="0000FF"/>
              </a:solidFill>
              <a:latin typeface="Arial" charset="0"/>
            </a:endParaRPr>
          </a:p>
          <a:p>
            <a:pPr algn="ctr"/>
            <a:endParaRPr lang="en-US" sz="1800" dirty="0" smtClean="0">
              <a:solidFill>
                <a:srgbClr val="0000FF"/>
              </a:solidFill>
              <a:latin typeface="Arial" charset="0"/>
            </a:endParaRPr>
          </a:p>
          <a:p>
            <a:pPr algn="ctr"/>
            <a:endParaRPr lang="en-US" sz="1800" dirty="0" smtClean="0">
              <a:latin typeface="Arial" charset="0"/>
            </a:endParaRPr>
          </a:p>
          <a:p>
            <a:pPr algn="ctr"/>
            <a:endParaRPr lang="en-US" sz="1800" dirty="0"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34000" y="1828800"/>
            <a:ext cx="3810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Arial" charset="0"/>
              </a:rPr>
              <a:t>Brought to you by </a:t>
            </a:r>
          </a:p>
          <a:p>
            <a:pPr algn="ctr"/>
            <a:r>
              <a:rPr lang="en-US" sz="2000" dirty="0">
                <a:latin typeface="Arial" charset="0"/>
              </a:rPr>
              <a:t>Fisher Science Education </a:t>
            </a:r>
          </a:p>
          <a:p>
            <a:pPr algn="ctr"/>
            <a:r>
              <a:rPr lang="en-US" sz="2000" dirty="0">
                <a:latin typeface="Arial" charset="0"/>
              </a:rPr>
              <a:t>G-Biosciences </a:t>
            </a:r>
            <a:endParaRPr lang="en-US" sz="2000" dirty="0" smtClean="0">
              <a:latin typeface="Arial" charset="0"/>
            </a:endParaRPr>
          </a:p>
          <a:p>
            <a:pPr algn="ctr"/>
            <a:r>
              <a:rPr lang="en-US" sz="1800" dirty="0" smtClean="0">
                <a:latin typeface="Arial" charset="0"/>
              </a:rPr>
              <a:t>and</a:t>
            </a:r>
            <a:r>
              <a:rPr lang="en-US" sz="2000" dirty="0" smtClean="0">
                <a:latin typeface="Arial" charset="0"/>
              </a:rPr>
              <a:t> </a:t>
            </a:r>
            <a:endParaRPr lang="en-US" sz="2000" dirty="0">
              <a:latin typeface="Arial" charset="0"/>
            </a:endParaRPr>
          </a:p>
          <a:p>
            <a:pPr algn="ctr"/>
            <a:r>
              <a:rPr lang="en-US" sz="2000" dirty="0">
                <a:latin typeface="Arial" charset="0"/>
              </a:rPr>
              <a:t>Ellyn Daugherty</a:t>
            </a:r>
          </a:p>
        </p:txBody>
      </p:sp>
      <p:sp>
        <p:nvSpPr>
          <p:cNvPr id="15" name="Rectangle 243"/>
          <p:cNvSpPr>
            <a:spLocks noGrp="1" noChangeArrowheads="1"/>
          </p:cNvSpPr>
          <p:nvPr/>
        </p:nvSpPr>
        <p:spPr bwMode="auto">
          <a:xfrm>
            <a:off x="5486400" y="4343400"/>
            <a:ext cx="3657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While you wait, please:</a:t>
            </a:r>
            <a:endParaRPr lang="en-US" sz="2000" dirty="0">
              <a:solidFill>
                <a:srgbClr val="FF0000"/>
              </a:solidFill>
              <a:latin typeface="Arial" charset="0"/>
            </a:endParaRPr>
          </a:p>
          <a:p>
            <a:pPr marL="285750" indent="-285750"/>
            <a:r>
              <a:rPr lang="en-US" sz="1800" dirty="0" smtClean="0">
                <a:latin typeface="Arial" charset="0"/>
              </a:rPr>
              <a:t>1) Read through the </a:t>
            </a:r>
            <a:r>
              <a:rPr lang="en-US" sz="1800" dirty="0">
                <a:latin typeface="Arial" charset="0"/>
              </a:rPr>
              <a:t>l</a:t>
            </a:r>
            <a:r>
              <a:rPr lang="en-US" sz="1800" dirty="0" smtClean="0">
                <a:latin typeface="Arial" charset="0"/>
              </a:rPr>
              <a:t>ab sheets.</a:t>
            </a:r>
            <a:endParaRPr lang="en-US" sz="1800" dirty="0">
              <a:latin typeface="Arial" charset="0"/>
            </a:endParaRPr>
          </a:p>
          <a:p>
            <a:pPr marL="285750" indent="-285750"/>
            <a:r>
              <a:rPr lang="en-US" sz="1800" dirty="0" smtClean="0">
                <a:latin typeface="Arial" charset="0"/>
              </a:rPr>
              <a:t>2) </a:t>
            </a:r>
            <a:r>
              <a:rPr lang="en-US" sz="1800" dirty="0">
                <a:latin typeface="Arial" charset="0"/>
              </a:rPr>
              <a:t>N</a:t>
            </a:r>
            <a:r>
              <a:rPr lang="en-US" sz="1800" dirty="0" smtClean="0">
                <a:latin typeface="Arial" charset="0"/>
              </a:rPr>
              <a:t>ot an expert </a:t>
            </a:r>
            <a:r>
              <a:rPr lang="en-US" sz="1800" dirty="0" err="1" smtClean="0">
                <a:latin typeface="Arial" charset="0"/>
              </a:rPr>
              <a:t>micropipetter</a:t>
            </a:r>
            <a:r>
              <a:rPr lang="en-US" sz="1800" dirty="0" smtClean="0">
                <a:latin typeface="Arial" charset="0"/>
              </a:rPr>
              <a:t>? </a:t>
            </a:r>
          </a:p>
          <a:p>
            <a:pPr marL="285750" indent="-285750"/>
            <a:r>
              <a:rPr lang="en-US" sz="1800" dirty="0">
                <a:latin typeface="Arial" charset="0"/>
              </a:rPr>
              <a:t>	</a:t>
            </a:r>
            <a:r>
              <a:rPr lang="en-US" sz="1800" dirty="0" smtClean="0">
                <a:latin typeface="Arial" charset="0"/>
              </a:rPr>
              <a:t>Ask someone near you to review with you.</a:t>
            </a:r>
          </a:p>
          <a:p>
            <a:pPr marL="285750" indent="-285750"/>
            <a:r>
              <a:rPr lang="en-US" sz="1800" dirty="0" smtClean="0">
                <a:latin typeface="Arial" charset="0"/>
              </a:rPr>
              <a:t>3) Do Procedure Part I, Step 1 = Label tubes.</a:t>
            </a:r>
          </a:p>
          <a:p>
            <a:r>
              <a:rPr lang="en-US" sz="2000" dirty="0" smtClean="0">
                <a:latin typeface="Arial" charset="0"/>
              </a:rPr>
              <a:t> </a:t>
            </a:r>
          </a:p>
          <a:p>
            <a:endParaRPr lang="en-US" sz="2000" b="1" dirty="0" smtClean="0"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ChangeArrowheads="1"/>
          </p:cNvSpPr>
          <p:nvPr/>
        </p:nvSpPr>
        <p:spPr bwMode="auto">
          <a:xfrm>
            <a:off x="0" y="4876800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Current BS4NM materials lists are available at </a:t>
            </a:r>
            <a:r>
              <a:rPr lang="en-US" sz="2000" b="1" u="sng" dirty="0" err="1" smtClean="0">
                <a:latin typeface="Arial"/>
                <a:cs typeface="Arial"/>
              </a:rPr>
              <a:t>fisheredu.com</a:t>
            </a:r>
            <a:r>
              <a:rPr lang="en-US" sz="2000" b="1" u="sng" dirty="0" smtClean="0">
                <a:latin typeface="Arial"/>
                <a:cs typeface="Arial"/>
              </a:rPr>
              <a:t>/bs4nm</a:t>
            </a:r>
            <a:endParaRPr lang="en-US" sz="2000" b="1" u="sng" dirty="0">
              <a:latin typeface="Arial"/>
              <a:cs typeface="Arial"/>
            </a:endParaRP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050"/>
            <a:ext cx="9144000" cy="1047750"/>
          </a:xfrm>
        </p:spPr>
        <p:txBody>
          <a:bodyPr/>
          <a:lstStyle/>
          <a:p>
            <a:pPr algn="ctr"/>
            <a:r>
              <a:rPr lang="en-US" sz="3200">
                <a:latin typeface="Comic Sans MS" charset="0"/>
                <a:ea typeface="ＭＳ Ｐゴシック" charset="0"/>
                <a:cs typeface="ＭＳ Ｐゴシック" charset="0"/>
              </a:rPr>
              <a:t>BS4NM/Fisher Science Education/</a:t>
            </a:r>
            <a:br>
              <a:rPr lang="en-US" sz="3200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latin typeface="Comic Sans MS" charset="0"/>
                <a:ea typeface="ＭＳ Ｐゴシック" charset="0"/>
                <a:cs typeface="ＭＳ Ｐゴシック" charset="0"/>
              </a:rPr>
              <a:t>G-Biosciences Education Materials Lists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52400" y="5334000"/>
            <a:ext cx="8991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i="0" dirty="0" smtClean="0">
                <a:solidFill>
                  <a:srgbClr val="FF0000"/>
                </a:solidFill>
                <a:latin typeface="+mn-lt"/>
              </a:rPr>
              <a:t>FSE/</a:t>
            </a:r>
            <a:r>
              <a:rPr lang="en-US" sz="2000" i="0" dirty="0" err="1" smtClean="0">
                <a:solidFill>
                  <a:srgbClr val="FF0000"/>
                </a:solidFill>
                <a:latin typeface="+mn-lt"/>
              </a:rPr>
              <a:t>GBio</a:t>
            </a:r>
            <a:r>
              <a:rPr lang="en-US" sz="2000" i="0" dirty="0" smtClean="0">
                <a:solidFill>
                  <a:srgbClr val="FF0000"/>
                </a:solidFill>
                <a:latin typeface="+mn-lt"/>
              </a:rPr>
              <a:t>/BS4NMN Lab Materials Support Team:</a:t>
            </a:r>
            <a:endParaRPr lang="en-US" sz="1000" i="0" dirty="0" smtClean="0">
              <a:solidFill>
                <a:srgbClr val="FF0000"/>
              </a:solidFill>
              <a:latin typeface="+mn-lt"/>
            </a:endParaRPr>
          </a:p>
          <a:p>
            <a:pPr>
              <a:defRPr/>
            </a:pPr>
            <a:endParaRPr lang="en-US" sz="1000" i="0" dirty="0" smtClean="0">
              <a:solidFill>
                <a:srgbClr val="0000FF"/>
              </a:solidFill>
              <a:latin typeface="+mn-lt"/>
            </a:endParaRPr>
          </a:p>
          <a:p>
            <a:pPr>
              <a:defRPr/>
            </a:pPr>
            <a:r>
              <a:rPr lang="en-US" sz="1800" i="0" dirty="0" smtClean="0">
                <a:latin typeface="+mn-lt"/>
              </a:rPr>
              <a:t>Colin Heath, G-Biosciences, Research and Development 	</a:t>
            </a:r>
            <a:r>
              <a:rPr lang="en-US" sz="1800" i="0" dirty="0" err="1" smtClean="0">
                <a:latin typeface="+mn-lt"/>
              </a:rPr>
              <a:t>cheath@gbiosciences.com</a:t>
            </a:r>
            <a:endParaRPr lang="en-US" sz="1800" i="0" dirty="0" smtClean="0">
              <a:latin typeface="+mn-lt"/>
            </a:endParaRPr>
          </a:p>
          <a:p>
            <a:pPr>
              <a:defRPr/>
            </a:pPr>
            <a:r>
              <a:rPr lang="en-US" sz="1800" i="0" dirty="0" smtClean="0">
                <a:latin typeface="+mn-lt"/>
              </a:rPr>
              <a:t>Lacey </a:t>
            </a:r>
            <a:r>
              <a:rPr lang="en-US" sz="1800" i="0" dirty="0" err="1" smtClean="0">
                <a:latin typeface="+mn-lt"/>
              </a:rPr>
              <a:t>Cirinelli</a:t>
            </a:r>
            <a:r>
              <a:rPr lang="en-US" sz="1800" i="0" dirty="0" smtClean="0">
                <a:latin typeface="+mn-lt"/>
              </a:rPr>
              <a:t>, Fisher Science Education Product Support</a:t>
            </a:r>
            <a:r>
              <a:rPr lang="en-US" sz="1800" i="0" dirty="0">
                <a:latin typeface="+mn-lt"/>
              </a:rPr>
              <a:t>	</a:t>
            </a:r>
            <a:r>
              <a:rPr lang="en-US" sz="1800" i="0" dirty="0" err="1" smtClean="0">
                <a:latin typeface="+mn-lt"/>
              </a:rPr>
              <a:t>lacey.cirinelli@thermofisher.com</a:t>
            </a:r>
            <a:endParaRPr lang="en-US" sz="1800" i="0" dirty="0" smtClean="0">
              <a:latin typeface="+mn-lt"/>
            </a:endParaRPr>
          </a:p>
          <a:p>
            <a:pPr>
              <a:defRPr/>
            </a:pPr>
            <a:r>
              <a:rPr lang="en-US" sz="1800" i="0" dirty="0" smtClean="0">
                <a:latin typeface="+mn-lt"/>
              </a:rPr>
              <a:t>Ellyn Daugherty, BS4NM Author, Educator, Consultant	</a:t>
            </a:r>
            <a:r>
              <a:rPr lang="en-US" sz="1800" i="0" dirty="0" err="1" smtClean="0">
                <a:latin typeface="+mn-lt"/>
              </a:rPr>
              <a:t>ellyn@BiotechEd.com</a:t>
            </a:r>
            <a:endParaRPr lang="en-US" sz="1800" i="0" dirty="0" smtClean="0">
              <a:latin typeface="+mn-lt"/>
            </a:endParaRPr>
          </a:p>
        </p:txBody>
      </p:sp>
      <p:pic>
        <p:nvPicPr>
          <p:cNvPr id="2" name="Picture 1" descr="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90600"/>
            <a:ext cx="711548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287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Comic Sans MS" charset="0"/>
              </a:rPr>
              <a:t>Biotechnology Curricular Support</a:t>
            </a:r>
            <a:endParaRPr lang="en-US" sz="4000" dirty="0">
              <a:latin typeface="Tahoma" charset="0"/>
            </a:endParaRPr>
          </a:p>
        </p:txBody>
      </p:sp>
      <p:sp>
        <p:nvSpPr>
          <p:cNvPr id="44034" name="Text Box 8"/>
          <p:cNvSpPr txBox="1">
            <a:spLocks noChangeArrowheads="1"/>
          </p:cNvSpPr>
          <p:nvPr/>
        </p:nvSpPr>
        <p:spPr bwMode="auto">
          <a:xfrm>
            <a:off x="0" y="68580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err="1" smtClean="0">
                <a:solidFill>
                  <a:srgbClr val="0000FF"/>
                </a:solidFill>
                <a:latin typeface="Arial" charset="0"/>
              </a:rPr>
              <a:t>www.BiotechEd.com</a:t>
            </a:r>
            <a:endParaRPr lang="en-US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4" name="Picture 3" descr="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42999"/>
            <a:ext cx="6934200" cy="54284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6"/>
          <p:cNvSpPr txBox="1">
            <a:spLocks noChangeArrowheads="1"/>
          </p:cNvSpPr>
          <p:nvPr/>
        </p:nvSpPr>
        <p:spPr bwMode="auto">
          <a:xfrm>
            <a:off x="0" y="152400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 smtClean="0">
                <a:latin typeface="Comic Sans MS" charset="0"/>
              </a:rPr>
              <a:t>Amylase is a </a:t>
            </a:r>
            <a:endParaRPr lang="en-US" sz="3600" dirty="0">
              <a:latin typeface="Comic Sans MS" charset="0"/>
            </a:endParaRPr>
          </a:p>
          <a:p>
            <a:pPr algn="ctr" eaLnBrk="1" hangingPunct="1"/>
            <a:r>
              <a:rPr lang="en-US" sz="3600" dirty="0" smtClean="0">
                <a:latin typeface="Comic Sans MS" charset="0"/>
              </a:rPr>
              <a:t>commercially important biotech product</a:t>
            </a:r>
            <a:endParaRPr lang="en-US" sz="3600" dirty="0">
              <a:latin typeface="Comic Sans MS" charset="0"/>
              <a:cs typeface="Comic Sans MS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524000"/>
            <a:ext cx="8763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Amylase is an enzyme that catalyzes starch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digestion to sugar. Used to: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Remove starch in products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Produce sugar from starch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Processing of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cellulostic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biofuel</a:t>
            </a:r>
          </a:p>
        </p:txBody>
      </p:sp>
      <p:pic>
        <p:nvPicPr>
          <p:cNvPr id="21507" name="Picture 4" descr="biofuel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86200"/>
            <a:ext cx="2590800" cy="2588839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Fig1_5_StoneWashedjeansED.jpg                                  00045DA2PrettyWoman                    BCFB23ED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724400"/>
            <a:ext cx="3200400" cy="18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2209800"/>
            <a:ext cx="1569238" cy="2336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6"/>
          <p:cNvSpPr txBox="1">
            <a:spLocks noChangeArrowheads="1"/>
          </p:cNvSpPr>
          <p:nvPr/>
        </p:nvSpPr>
        <p:spPr bwMode="auto">
          <a:xfrm>
            <a:off x="22225" y="2286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latin typeface="Comic Sans MS" charset="0"/>
              </a:rPr>
              <a:t>The goal of The rAmylase Project is to </a:t>
            </a:r>
            <a:endParaRPr lang="en-US" sz="3200">
              <a:latin typeface="Comic Sans MS" charset="0"/>
              <a:cs typeface="Comic Sans MS" charset="0"/>
            </a:endParaRPr>
          </a:p>
        </p:txBody>
      </p:sp>
      <p:sp>
        <p:nvSpPr>
          <p:cNvPr id="19458" name="Rectangle 9"/>
          <p:cNvSpPr>
            <a:spLocks noChangeArrowheads="1"/>
          </p:cNvSpPr>
          <p:nvPr/>
        </p:nvSpPr>
        <p:spPr bwMode="auto">
          <a:xfrm>
            <a:off x="0" y="990600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>
                <a:latin typeface="Arial" charset="0"/>
              </a:rPr>
              <a:t>Learn how to assay for </a:t>
            </a:r>
            <a:r>
              <a:rPr lang="en-US" sz="2000" dirty="0" smtClean="0">
                <a:latin typeface="Arial" charset="0"/>
              </a:rPr>
              <a:t>amylase, a protein </a:t>
            </a:r>
            <a:r>
              <a:rPr lang="en-US" sz="2000" dirty="0">
                <a:latin typeface="Arial" charset="0"/>
              </a:rPr>
              <a:t>of commercial interest </a:t>
            </a:r>
            <a:r>
              <a:rPr lang="en-US" sz="2000" dirty="0" smtClean="0">
                <a:latin typeface="Arial" charset="0"/>
              </a:rPr>
              <a:t>(amylase)</a:t>
            </a:r>
          </a:p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 smtClean="0">
                <a:latin typeface="Arial" charset="0"/>
              </a:rPr>
              <a:t>Genetically engineer cells to produce amylase (using pAmylase2014)</a:t>
            </a:r>
          </a:p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 smtClean="0">
                <a:latin typeface="Arial" charset="0"/>
              </a:rPr>
              <a:t>Grow transformed cells to </a:t>
            </a:r>
            <a:r>
              <a:rPr lang="en-US" sz="2000" dirty="0">
                <a:latin typeface="Arial" charset="0"/>
              </a:rPr>
              <a:t>volumes where amylase </a:t>
            </a:r>
            <a:r>
              <a:rPr lang="en-US" sz="2000" dirty="0" smtClean="0">
                <a:latin typeface="Arial" charset="0"/>
              </a:rPr>
              <a:t>is </a:t>
            </a:r>
            <a:r>
              <a:rPr lang="en-US" sz="2000" dirty="0">
                <a:latin typeface="Arial" charset="0"/>
              </a:rPr>
              <a:t>purified and assayed</a:t>
            </a:r>
          </a:p>
        </p:txBody>
      </p:sp>
      <p:pic>
        <p:nvPicPr>
          <p:cNvPr id="19459" name="Picture 11" descr="DSC0278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19600"/>
            <a:ext cx="2819400" cy="20730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Chart 13"/>
          <p:cNvGraphicFramePr>
            <a:graphicFrameLocks/>
          </p:cNvGraphicFramePr>
          <p:nvPr/>
        </p:nvGraphicFramePr>
        <p:xfrm>
          <a:off x="6172200" y="2514600"/>
          <a:ext cx="2743200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461" name="Shape 106"/>
          <p:cNvSpPr>
            <a:spLocks noChangeArrowheads="1"/>
          </p:cNvSpPr>
          <p:nvPr/>
        </p:nvSpPr>
        <p:spPr bwMode="auto">
          <a:xfrm>
            <a:off x="4267200" y="4495800"/>
            <a:ext cx="2438400" cy="21336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9462" name="Picture 15" descr="DSC01001.JPG                                                   0021645APretty Woman                   BF57A695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971800"/>
            <a:ext cx="2854614" cy="17526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1400" y="0"/>
            <a:ext cx="5562600" cy="1524000"/>
          </a:xfrm>
        </p:spPr>
        <p:txBody>
          <a:bodyPr/>
          <a:lstStyle/>
          <a:p>
            <a:pPr eaLnBrk="1" hangingPunct="1">
              <a:spcBef>
                <a:spcPts val="1000"/>
              </a:spcBef>
              <a:spcAft>
                <a:spcPts val="1000"/>
              </a:spcAft>
            </a:pPr>
            <a:r>
              <a:rPr lang="en-US" sz="3600" dirty="0">
                <a:latin typeface="Comic Sans MS" charset="0"/>
              </a:rPr>
              <a:t>The </a:t>
            </a:r>
            <a:r>
              <a:rPr lang="en-US" sz="3600" dirty="0" err="1">
                <a:latin typeface="Comic Sans MS" charset="0"/>
              </a:rPr>
              <a:t>rAmylase</a:t>
            </a:r>
            <a:r>
              <a:rPr lang="en-US" sz="3600" dirty="0">
                <a:latin typeface="Comic Sans MS" charset="0"/>
              </a:rPr>
              <a:t> </a:t>
            </a:r>
            <a:r>
              <a:rPr lang="en-US" sz="3600" dirty="0" smtClean="0">
                <a:latin typeface="Comic Sans MS" charset="0"/>
              </a:rPr>
              <a:t>Project</a:t>
            </a:r>
            <a:r>
              <a:rPr lang="en-US" sz="1400" dirty="0" smtClean="0">
                <a:latin typeface="Comic Sans MS" charset="0"/>
              </a:rPr>
              <a:t/>
            </a:r>
            <a:br>
              <a:rPr lang="en-US" sz="1400" dirty="0" smtClean="0">
                <a:latin typeface="Comic Sans MS" charset="0"/>
              </a:rPr>
            </a:br>
            <a:r>
              <a:rPr lang="en-US" sz="1400" dirty="0">
                <a:latin typeface="Comic Sans MS" charset="0"/>
              </a:rPr>
              <a:t/>
            </a:r>
            <a:br>
              <a:rPr lang="en-US" sz="1400" dirty="0">
                <a:latin typeface="Comic Sans MS" charset="0"/>
              </a:rPr>
            </a:br>
            <a:r>
              <a:rPr lang="en-US" sz="2000" dirty="0" smtClean="0">
                <a:latin typeface="Comic Sans MS" charset="0"/>
              </a:rPr>
              <a:t>Curricular model </a:t>
            </a:r>
            <a:r>
              <a:rPr lang="en-US" sz="2000" dirty="0">
                <a:latin typeface="Comic Sans MS" charset="0"/>
              </a:rPr>
              <a:t>of rDNA/protein Business</a:t>
            </a:r>
            <a:endParaRPr lang="en-US" dirty="0">
              <a:latin typeface="Tahoma" charset="0"/>
            </a:endParaRPr>
          </a:p>
        </p:txBody>
      </p:sp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3810000" y="1600200"/>
            <a:ext cx="5334000" cy="4760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Chapters </a:t>
            </a:r>
            <a:r>
              <a:rPr lang="en-US" sz="2000" dirty="0">
                <a:latin typeface="Arial"/>
                <a:cs typeface="Arial"/>
              </a:rPr>
              <a:t>1-5 Basic </a:t>
            </a:r>
            <a:r>
              <a:rPr lang="en-US" sz="2000" dirty="0" smtClean="0">
                <a:latin typeface="Arial"/>
                <a:cs typeface="Arial"/>
              </a:rPr>
              <a:t>SLOP</a:t>
            </a:r>
            <a:r>
              <a:rPr lang="en-US" sz="2000" dirty="0">
                <a:latin typeface="Arial"/>
                <a:cs typeface="Arial"/>
              </a:rPr>
              <a:t>	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5f    Characterizing Proteins by PAGE 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Lab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 6c    Assaying for Amylase Activity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6d    Direct ELISA of Bacterial </a:t>
            </a:r>
            <a:r>
              <a:rPr lang="en-US" sz="2000" dirty="0" smtClean="0">
                <a:latin typeface="Arial"/>
                <a:cs typeface="Arial"/>
              </a:rPr>
              <a:t>Amylase</a:t>
            </a:r>
            <a:endParaRPr lang="en-US" sz="2000" dirty="0">
              <a:latin typeface="Arial"/>
              <a:cs typeface="Arial"/>
            </a:endParaRP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6e    Western Blot to Identify </a:t>
            </a:r>
            <a:r>
              <a:rPr lang="en-US" sz="2000" dirty="0" smtClean="0">
                <a:latin typeface="Arial"/>
                <a:cs typeface="Arial"/>
              </a:rPr>
              <a:t>Amylase 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7g    </a:t>
            </a:r>
            <a:r>
              <a:rPr lang="en-US" sz="2000" dirty="0" smtClean="0">
                <a:latin typeface="Arial"/>
                <a:cs typeface="Arial"/>
              </a:rPr>
              <a:t>Amylase </a:t>
            </a:r>
            <a:r>
              <a:rPr lang="en-US" sz="2000" dirty="0">
                <a:latin typeface="Arial"/>
                <a:cs typeface="Arial"/>
              </a:rPr>
              <a:t>Concentration </a:t>
            </a:r>
            <a:r>
              <a:rPr lang="en-US" sz="2000" dirty="0" smtClean="0">
                <a:latin typeface="Arial"/>
                <a:cs typeface="Arial"/>
              </a:rPr>
              <a:t>Assay </a:t>
            </a:r>
          </a:p>
          <a:p>
            <a:pPr>
              <a:spcAft>
                <a:spcPts val="1000"/>
              </a:spcAft>
            </a:pP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Lab </a:t>
            </a:r>
            <a:r>
              <a:rPr lang="en-US" sz="2000" b="1" dirty="0">
                <a:solidFill>
                  <a:srgbClr val="0000FF"/>
                </a:solidFill>
                <a:latin typeface="Arial"/>
                <a:cs typeface="Arial"/>
              </a:rPr>
              <a:t>8b    pAmy 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Plasmid Restriction Digest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8c    </a:t>
            </a:r>
            <a:r>
              <a:rPr lang="en-US" sz="2000" dirty="0" err="1" smtClean="0">
                <a:latin typeface="Arial"/>
                <a:cs typeface="Arial"/>
              </a:rPr>
              <a:t>pAmylaseTransformation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of </a:t>
            </a:r>
            <a:r>
              <a:rPr lang="en-US" sz="2000" i="1" dirty="0">
                <a:latin typeface="Arial"/>
                <a:cs typeface="Arial"/>
              </a:rPr>
              <a:t>E. coli</a:t>
            </a:r>
            <a:r>
              <a:rPr lang="en-US" sz="2000" dirty="0">
                <a:latin typeface="Arial"/>
                <a:cs typeface="Arial"/>
              </a:rPr>
              <a:t> </a:t>
            </a:r>
            <a:endParaRPr lang="en-US" sz="2000" dirty="0" smtClean="0">
              <a:latin typeface="Arial"/>
              <a:cs typeface="Arial"/>
            </a:endParaRP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8g    </a:t>
            </a:r>
            <a:r>
              <a:rPr lang="en-US" sz="2000" dirty="0" err="1" smtClean="0">
                <a:latin typeface="Arial"/>
                <a:cs typeface="Arial"/>
              </a:rPr>
              <a:t>Miniprep</a:t>
            </a:r>
            <a:r>
              <a:rPr lang="en-US" sz="2000" dirty="0">
                <a:latin typeface="Arial"/>
                <a:cs typeface="Arial"/>
              </a:rPr>
              <a:t> for </a:t>
            </a:r>
            <a:r>
              <a:rPr lang="en-US" sz="2000" dirty="0" err="1" smtClean="0">
                <a:latin typeface="Arial"/>
                <a:cs typeface="Arial"/>
              </a:rPr>
              <a:t>pAmylase</a:t>
            </a:r>
            <a:r>
              <a:rPr lang="en-US" sz="2000" dirty="0" smtClean="0">
                <a:latin typeface="Arial"/>
                <a:cs typeface="Arial"/>
              </a:rPr>
              <a:t> Isolation 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9c    </a:t>
            </a:r>
            <a:r>
              <a:rPr lang="en-US" sz="2000" dirty="0" smtClean="0">
                <a:latin typeface="Arial"/>
                <a:cs typeface="Arial"/>
              </a:rPr>
              <a:t>Amylase Ion</a:t>
            </a:r>
            <a:r>
              <a:rPr lang="en-US" sz="2000" dirty="0">
                <a:latin typeface="Arial"/>
                <a:cs typeface="Arial"/>
              </a:rPr>
              <a:t>-</a:t>
            </a:r>
            <a:r>
              <a:rPr lang="en-US" sz="2000" dirty="0" smtClean="0">
                <a:latin typeface="Arial"/>
                <a:cs typeface="Arial"/>
              </a:rPr>
              <a:t>Ex Chromatography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13h  </a:t>
            </a:r>
            <a:r>
              <a:rPr lang="en-US" sz="2000" dirty="0" smtClean="0">
                <a:latin typeface="Arial"/>
                <a:cs typeface="Arial"/>
              </a:rPr>
              <a:t>Amylase Gene PCR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2" name="Picture 1" descr="Fig1.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3352800" cy="6877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36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41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593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02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57498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81400" y="1066800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____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5 min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1"/>
            <a:ext cx="9144000" cy="5029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8281" y="5105400"/>
            <a:ext cx="8686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How do the restriction digestions look? </a:t>
            </a:r>
          </a:p>
          <a:p>
            <a:endParaRPr lang="en-US" sz="1000" dirty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Do the bands (1660, 2335 </a:t>
            </a:r>
            <a:r>
              <a:rPr lang="en-US" sz="2000" dirty="0" err="1" smtClean="0">
                <a:solidFill>
                  <a:srgbClr val="FF0000"/>
                </a:solidFill>
                <a:latin typeface="Arial"/>
                <a:cs typeface="Arial"/>
              </a:rPr>
              <a:t>bp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 ?) on the gel show that the sample DNA has only one each of the </a:t>
            </a:r>
            <a:r>
              <a:rPr lang="en-US" sz="2000" dirty="0" err="1" smtClean="0">
                <a:solidFill>
                  <a:srgbClr val="FF0000"/>
                </a:solidFill>
                <a:latin typeface="Arial"/>
                <a:cs typeface="Arial"/>
              </a:rPr>
              <a:t>HindIII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 and EcoRI restriction sites? </a:t>
            </a:r>
          </a:p>
          <a:p>
            <a:endParaRPr lang="en-US" sz="1000" dirty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How does this confirm the presence of pAmylase2014?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609600"/>
          </a:xfrm>
        </p:spPr>
        <p:txBody>
          <a:bodyPr/>
          <a:lstStyle/>
          <a:p>
            <a:pPr algn="ctr"/>
            <a:r>
              <a:rPr lang="en-US" sz="3200">
                <a:latin typeface="Comic Sans MS" charset="0"/>
                <a:ea typeface="ＭＳ Ｐゴシック" charset="0"/>
                <a:cs typeface="ＭＳ Ｐゴシック" charset="0"/>
              </a:rPr>
              <a:t>G-Biosciences’ BS4NM Laboratory Kits</a:t>
            </a:r>
          </a:p>
        </p:txBody>
      </p:sp>
      <p:pic>
        <p:nvPicPr>
          <p:cNvPr id="29698" name="Picture 4" descr="forWeb_G-Bio_kit_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4114800" cy="30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 txBox="1">
            <a:spLocks noChangeArrowheads="1"/>
          </p:cNvSpPr>
          <p:nvPr/>
        </p:nvSpPr>
        <p:spPr bwMode="auto">
          <a:xfrm>
            <a:off x="533400" y="4267200"/>
            <a:ext cx="3581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2075" tIns="46038" rIns="92075" bIns="46038"/>
          <a:lstStyle>
            <a:lvl1pPr marL="342900" indent="-3429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9538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2" algn="ctr">
              <a:spcBef>
                <a:spcPct val="20000"/>
              </a:spcBef>
              <a:buClr>
                <a:srgbClr val="1C07FF"/>
              </a:buClr>
              <a:buFont typeface="Times" charset="0"/>
              <a:buNone/>
            </a:pPr>
            <a:r>
              <a:rPr lang="en-US" sz="2000" i="0" dirty="0">
                <a:solidFill>
                  <a:srgbClr val="0000FF"/>
                </a:solidFill>
                <a:latin typeface="Arial" charset="0"/>
              </a:rPr>
              <a:t>Lab Kits from G-Biosciences,</a:t>
            </a:r>
          </a:p>
          <a:p>
            <a:pPr lvl="2" algn="ctr">
              <a:spcBef>
                <a:spcPct val="20000"/>
              </a:spcBef>
              <a:buClr>
                <a:srgbClr val="1C07FF"/>
              </a:buClr>
              <a:buFont typeface="Times" charset="0"/>
              <a:buNone/>
            </a:pPr>
            <a:r>
              <a:rPr lang="en-US" sz="2000" i="0" dirty="0">
                <a:solidFill>
                  <a:srgbClr val="0000FF"/>
                </a:solidFill>
                <a:latin typeface="Arial" charset="0"/>
              </a:rPr>
              <a:t> available through</a:t>
            </a:r>
          </a:p>
          <a:p>
            <a:pPr lvl="2" algn="ctr">
              <a:spcBef>
                <a:spcPct val="20000"/>
              </a:spcBef>
              <a:buClr>
                <a:srgbClr val="1C07FF"/>
              </a:buClr>
              <a:buFont typeface="Times" charset="0"/>
              <a:buNone/>
            </a:pPr>
            <a:r>
              <a:rPr lang="en-US" sz="2000" i="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000" i="0" dirty="0" smtClean="0">
                <a:solidFill>
                  <a:srgbClr val="0000FF"/>
                </a:solidFill>
                <a:latin typeface="Arial" charset="0"/>
              </a:rPr>
              <a:t>Fisher Science Education</a:t>
            </a:r>
            <a:endParaRPr lang="en-US" sz="2000" i="0" dirty="0">
              <a:solidFill>
                <a:srgbClr val="0000FF"/>
              </a:solidFill>
              <a:latin typeface="Arial" charset="0"/>
            </a:endParaRPr>
          </a:p>
          <a:p>
            <a:pPr lvl="2" algn="ctr">
              <a:spcBef>
                <a:spcPct val="20000"/>
              </a:spcBef>
              <a:buClr>
                <a:srgbClr val="1C07FF"/>
              </a:buClr>
              <a:buFont typeface="Times" charset="0"/>
              <a:buNone/>
            </a:pPr>
            <a:r>
              <a:rPr lang="en-US" sz="2000" i="0" dirty="0">
                <a:solidFill>
                  <a:srgbClr val="0000FF"/>
                </a:solidFill>
                <a:latin typeface="Arial" charset="0"/>
              </a:rPr>
              <a:t> give educators options for</a:t>
            </a:r>
          </a:p>
          <a:p>
            <a:pPr lvl="2" algn="ctr">
              <a:spcBef>
                <a:spcPct val="20000"/>
              </a:spcBef>
              <a:buClr>
                <a:srgbClr val="1C07FF"/>
              </a:buClr>
              <a:buFont typeface="Times" charset="0"/>
              <a:buNone/>
            </a:pPr>
            <a:r>
              <a:rPr lang="en-US" sz="2000" i="0" dirty="0">
                <a:solidFill>
                  <a:srgbClr val="0000FF"/>
                </a:solidFill>
                <a:latin typeface="Arial" charset="0"/>
              </a:rPr>
              <a:t> student biotech </a:t>
            </a:r>
          </a:p>
          <a:p>
            <a:pPr lvl="2" algn="ctr">
              <a:spcBef>
                <a:spcPct val="20000"/>
              </a:spcBef>
              <a:buClr>
                <a:srgbClr val="1C07FF"/>
              </a:buClr>
              <a:buFont typeface="Times" charset="0"/>
              <a:buNone/>
            </a:pPr>
            <a:r>
              <a:rPr lang="en-US" sz="2000" i="0" dirty="0">
                <a:solidFill>
                  <a:srgbClr val="0000FF"/>
                </a:solidFill>
                <a:latin typeface="Arial" charset="0"/>
              </a:rPr>
              <a:t>lab skill development.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4876800" y="1143000"/>
            <a:ext cx="3505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600" i="0" dirty="0" smtClean="0">
                <a:solidFill>
                  <a:srgbClr val="0000FF"/>
                </a:solidFill>
                <a:latin typeface="+mn-lt"/>
              </a:rPr>
              <a:t>Lab 8b</a:t>
            </a:r>
          </a:p>
          <a:p>
            <a:pPr>
              <a:defRPr/>
            </a:pPr>
            <a:r>
              <a:rPr lang="en-US" sz="1600" i="0" dirty="0" smtClean="0">
                <a:solidFill>
                  <a:srgbClr val="0000FF"/>
                </a:solidFill>
                <a:latin typeface="+mn-lt"/>
              </a:rPr>
              <a:t>Restriction Digestion of pAmylase2014</a:t>
            </a:r>
          </a:p>
          <a:p>
            <a:pPr>
              <a:defRPr/>
            </a:pP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G-Bio’s BTNM-8b kit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931951" y="2209800"/>
            <a:ext cx="4191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600" i="0" dirty="0" smtClean="0">
                <a:solidFill>
                  <a:srgbClr val="0000FF"/>
                </a:solidFill>
                <a:latin typeface="+mn-lt"/>
              </a:rPr>
              <a:t>BS4NM “The </a:t>
            </a:r>
            <a:r>
              <a:rPr lang="en-US" sz="1600" i="0" dirty="0" err="1" smtClean="0">
                <a:solidFill>
                  <a:srgbClr val="0000FF"/>
                </a:solidFill>
                <a:latin typeface="+mn-lt"/>
              </a:rPr>
              <a:t>rAmylase</a:t>
            </a:r>
            <a:r>
              <a:rPr lang="en-US" sz="1600" i="0" dirty="0" smtClean="0">
                <a:solidFill>
                  <a:srgbClr val="0000FF"/>
                </a:solidFill>
                <a:latin typeface="+mn-lt"/>
              </a:rPr>
              <a:t> Project”</a:t>
            </a:r>
          </a:p>
          <a:p>
            <a:pPr>
              <a:defRPr/>
            </a:pPr>
            <a:r>
              <a:rPr lang="en-US" sz="1600" i="0" dirty="0" smtClean="0">
                <a:solidFill>
                  <a:srgbClr val="0000FF"/>
                </a:solidFill>
                <a:latin typeface="+mn-lt"/>
              </a:rPr>
              <a:t>Models the production of a real biotech product, </a:t>
            </a:r>
            <a:r>
              <a:rPr lang="en-US" sz="1600" i="0" dirty="0" err="1" smtClean="0">
                <a:solidFill>
                  <a:srgbClr val="0000FF"/>
                </a:solidFill>
                <a:latin typeface="+mn-lt"/>
              </a:rPr>
              <a:t>rAmylase</a:t>
            </a:r>
            <a:r>
              <a:rPr lang="en-US" sz="1600" i="0" dirty="0" smtClean="0">
                <a:solidFill>
                  <a:srgbClr val="0000FF"/>
                </a:solidFill>
                <a:latin typeface="+mn-lt"/>
              </a:rPr>
              <a:t>.</a:t>
            </a:r>
          </a:p>
          <a:p>
            <a:pPr>
              <a:defRPr/>
            </a:pPr>
            <a:endParaRPr lang="en-US" sz="1600" i="0" dirty="0" smtClean="0">
              <a:solidFill>
                <a:srgbClr val="FF0000"/>
              </a:solidFill>
              <a:latin typeface="+mn-lt"/>
            </a:endParaRPr>
          </a:p>
          <a:p>
            <a:pPr>
              <a:defRPr/>
            </a:pPr>
            <a:r>
              <a:rPr lang="en-US" sz="1600" i="0" dirty="0" smtClean="0">
                <a:solidFill>
                  <a:srgbClr val="FF0000"/>
                </a:solidFill>
                <a:latin typeface="+mn-lt"/>
              </a:rPr>
              <a:t>10 G-Bio The </a:t>
            </a:r>
            <a:r>
              <a:rPr lang="en-US" sz="1600" i="0" dirty="0" err="1" smtClean="0">
                <a:solidFill>
                  <a:srgbClr val="FF0000"/>
                </a:solidFill>
                <a:latin typeface="+mn-lt"/>
              </a:rPr>
              <a:t>rAmylase</a:t>
            </a:r>
            <a:r>
              <a:rPr lang="en-US" sz="1600" i="0" dirty="0" smtClean="0">
                <a:solidFill>
                  <a:srgbClr val="FF0000"/>
                </a:solidFill>
                <a:latin typeface="+mn-lt"/>
              </a:rPr>
              <a:t> Project Kits</a:t>
            </a:r>
          </a:p>
          <a:p>
            <a:pPr>
              <a:defRPr/>
            </a:pPr>
            <a:r>
              <a:rPr lang="en-US" sz="1600" i="0" dirty="0" smtClean="0">
                <a:solidFill>
                  <a:srgbClr val="0000FF"/>
                </a:solidFill>
                <a:latin typeface="+mn-lt"/>
              </a:rPr>
              <a:t>http://</a:t>
            </a:r>
            <a:r>
              <a:rPr lang="en-US" sz="1600" i="0" dirty="0" err="1" smtClean="0">
                <a:solidFill>
                  <a:srgbClr val="0000FF"/>
                </a:solidFill>
                <a:latin typeface="+mn-lt"/>
              </a:rPr>
              <a:t>www.gbiosciences.com</a:t>
            </a:r>
            <a:r>
              <a:rPr lang="en-US" sz="1600" i="0" dirty="0" smtClean="0">
                <a:solidFill>
                  <a:srgbClr val="0000FF"/>
                </a:solidFill>
                <a:latin typeface="+mn-lt"/>
              </a:rPr>
              <a:t>/</a:t>
            </a:r>
            <a:r>
              <a:rPr lang="en-US" sz="1600" i="0" dirty="0" err="1" smtClean="0">
                <a:solidFill>
                  <a:srgbClr val="0000FF"/>
                </a:solidFill>
                <a:latin typeface="+mn-lt"/>
              </a:rPr>
              <a:t>BTSNM.aspx</a:t>
            </a:r>
            <a:endParaRPr lang="en-US" sz="1600" i="0" dirty="0" smtClean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8" name="Picture 7" descr="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46" y="4343400"/>
            <a:ext cx="4766754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04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8717</TotalTime>
  <Words>344</Words>
  <Application>Microsoft Macintosh PowerPoint</Application>
  <PresentationFormat>On-screen Show (4:3)</PresentationFormat>
  <Paragraphs>82</Paragraphs>
  <Slides>11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The rAmylase Project  Curricular model of rDNA/protein Business</vt:lpstr>
      <vt:lpstr>PowerPoint Presentation</vt:lpstr>
      <vt:lpstr>PowerPoint Presentation</vt:lpstr>
      <vt:lpstr>PowerPoint Presentation</vt:lpstr>
      <vt:lpstr>PowerPoint Presentation</vt:lpstr>
      <vt:lpstr>G-Biosciences’ BS4NM Laboratory Kits</vt:lpstr>
      <vt:lpstr>BS4NM/Fisher Science Education/ G-Biosciences Education Materials Lists</vt:lpstr>
      <vt:lpstr>Biotechnology Curricular Support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Morgan</dc:creator>
  <cp:lastModifiedBy>Science Department</cp:lastModifiedBy>
  <cp:revision>163</cp:revision>
  <cp:lastPrinted>2018-02-19T04:17:42Z</cp:lastPrinted>
  <dcterms:created xsi:type="dcterms:W3CDTF">2010-06-22T16:13:48Z</dcterms:created>
  <dcterms:modified xsi:type="dcterms:W3CDTF">2018-02-19T04:18:28Z</dcterms:modified>
</cp:coreProperties>
</file>