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65" r:id="rId2"/>
    <p:sldId id="384" r:id="rId3"/>
    <p:sldId id="410" r:id="rId4"/>
    <p:sldId id="411" r:id="rId5"/>
    <p:sldId id="385" r:id="rId6"/>
    <p:sldId id="413" r:id="rId7"/>
    <p:sldId id="382" r:id="rId8"/>
    <p:sldId id="379" r:id="rId9"/>
    <p:sldId id="304" r:id="rId10"/>
    <p:sldId id="305" r:id="rId11"/>
    <p:sldId id="360" r:id="rId12"/>
    <p:sldId id="361" r:id="rId13"/>
    <p:sldId id="333" r:id="rId14"/>
    <p:sldId id="363" r:id="rId15"/>
    <p:sldId id="418" r:id="rId16"/>
    <p:sldId id="38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  <a:srgbClr val="66FF66"/>
    <a:srgbClr val="00FF80"/>
    <a:srgbClr val="FFFFFF"/>
    <a:srgbClr val="FFFF00"/>
    <a:srgbClr val="008040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 Daugherty</a:t>
            </a:r>
          </a:p>
          <a:p>
            <a:pPr>
              <a:defRPr/>
            </a:pPr>
            <a:r>
              <a:rPr lang="en-US"/>
              <a:t>aeedaugher@aol.com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57600" y="0"/>
            <a:ext cx="319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San Mateo Biotechnology Career Pathway</a:t>
            </a:r>
          </a:p>
          <a:p>
            <a:pPr>
              <a:defRPr/>
            </a:pPr>
            <a:r>
              <a:rPr lang="en-US"/>
              <a:t>www.SMBiotech.com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2630583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A897A2-5ADE-F74D-B5BE-A3EDFBFB9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47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4F8381-A747-C34B-88C9-55E1D5EE4610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BA844D-BE52-924C-9FD6-8DC0748E0D0D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F6B5FD-5E5E-DF42-A7C5-2FBB0DBE9029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CFAF949-78A3-7D43-8832-4CCBDA767C0B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5F1AA-583C-8A4D-A010-73F33D846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2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79C74-634E-4542-97F7-A3BBB46FF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6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F2FDB-7DE3-FD44-90B8-194EECEFA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15E5-3570-3F46-BB41-5BFDD8F3A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7366F-8546-0343-B1FD-B9554C61E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66D6-8C44-824A-95D3-CBC49B08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5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1DBF2-EDB9-1F4D-A463-686FB08B1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C40F-98BB-C64E-8EFE-56EFDEDBA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6137C-D2FB-AE43-B581-0E7EAA30C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5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5B37E-1FFB-1743-B8FC-E045AF24C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9298F-1F0F-B94E-9E56-FB3203D6A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6FF66">
                <a:alpha val="50000"/>
              </a:srgbClr>
            </a:gs>
            <a:gs pos="100000">
              <a:srgbClr val="FFFFFF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6B8DE84-0EE4-3E4D-8611-D25F3AF6F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105400"/>
            <a:ext cx="3124200" cy="16002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Ellyn Daugherty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b="1" dirty="0" err="1">
                <a:latin typeface="Arial" charset="0"/>
                <a:ea typeface="ＭＳ Ｐゴシック" charset="0"/>
                <a:cs typeface="ＭＳ Ｐゴシック" charset="0"/>
              </a:rPr>
              <a:t>www.BiotechEd.com</a:t>
            </a:r>
            <a:endParaRPr lang="en-US" sz="1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Ellyn@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BiotechEd.com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650-400-9424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Text Box 1027"/>
          <p:cNvSpPr txBox="1">
            <a:spLocks noChangeArrowheads="1"/>
          </p:cNvSpPr>
          <p:nvPr/>
        </p:nvSpPr>
        <p:spPr bwMode="auto">
          <a:xfrm>
            <a:off x="4224338" y="82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3" name="Text Box 1028"/>
          <p:cNvSpPr txBox="1">
            <a:spLocks noChangeArrowheads="1"/>
          </p:cNvSpPr>
          <p:nvPr/>
        </p:nvSpPr>
        <p:spPr bwMode="auto">
          <a:xfrm>
            <a:off x="1481138" y="105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4" name="Text Box 1029"/>
          <p:cNvSpPr txBox="1">
            <a:spLocks noChangeArrowheads="1"/>
          </p:cNvSpPr>
          <p:nvPr/>
        </p:nvSpPr>
        <p:spPr bwMode="auto">
          <a:xfrm>
            <a:off x="795338" y="2270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5" name="Rectangle 1030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en-US" sz="3600" i="1">
                <a:latin typeface="Comic Sans MS" charset="0"/>
              </a:rPr>
              <a:t>Biotechnology; </a:t>
            </a:r>
          </a:p>
          <a:p>
            <a:pPr algn="ctr" eaLnBrk="0" hangingPunct="0"/>
            <a:r>
              <a:rPr kumimoji="1" lang="en-US" sz="3600" i="1">
                <a:latin typeface="Comic Sans MS" charset="0"/>
              </a:rPr>
              <a:t>Science for the New Millennium</a:t>
            </a:r>
            <a:endParaRPr kumimoji="1" lang="en-US" sz="4000">
              <a:solidFill>
                <a:srgbClr val="1C07FF"/>
              </a:solidFill>
              <a:latin typeface="Chicago" charset="0"/>
            </a:endParaRPr>
          </a:p>
        </p:txBody>
      </p:sp>
      <p:sp>
        <p:nvSpPr>
          <p:cNvPr id="15366" name="Text Box 1031"/>
          <p:cNvSpPr txBox="1">
            <a:spLocks noChangeArrowheads="1"/>
          </p:cNvSpPr>
          <p:nvPr/>
        </p:nvSpPr>
        <p:spPr bwMode="auto">
          <a:xfrm>
            <a:off x="1785938" y="234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7" name="Text Box 1032"/>
          <p:cNvSpPr txBox="1">
            <a:spLocks noChangeArrowheads="1"/>
          </p:cNvSpPr>
          <p:nvPr/>
        </p:nvSpPr>
        <p:spPr bwMode="auto">
          <a:xfrm>
            <a:off x="1801813" y="2286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8" name="Text Box 1033"/>
          <p:cNvSpPr txBox="1">
            <a:spLocks noChangeArrowheads="1"/>
          </p:cNvSpPr>
          <p:nvPr/>
        </p:nvSpPr>
        <p:spPr bwMode="auto">
          <a:xfrm>
            <a:off x="2776538" y="2955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9" name="Text Box 1034"/>
          <p:cNvSpPr txBox="1">
            <a:spLocks noChangeArrowheads="1"/>
          </p:cNvSpPr>
          <p:nvPr/>
        </p:nvSpPr>
        <p:spPr bwMode="auto">
          <a:xfrm>
            <a:off x="6967538" y="3184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0" name="Text Box 1035"/>
          <p:cNvSpPr txBox="1">
            <a:spLocks noChangeArrowheads="1"/>
          </p:cNvSpPr>
          <p:nvPr/>
        </p:nvSpPr>
        <p:spPr bwMode="auto">
          <a:xfrm>
            <a:off x="1954213" y="190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1" name="Text Box 1036"/>
          <p:cNvSpPr txBox="1">
            <a:spLocks noChangeArrowheads="1"/>
          </p:cNvSpPr>
          <p:nvPr/>
        </p:nvSpPr>
        <p:spPr bwMode="auto">
          <a:xfrm>
            <a:off x="1812925" y="234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2" name="Text Box 1037"/>
          <p:cNvSpPr txBox="1">
            <a:spLocks noChangeArrowheads="1"/>
          </p:cNvSpPr>
          <p:nvPr/>
        </p:nvSpPr>
        <p:spPr bwMode="auto">
          <a:xfrm>
            <a:off x="7440613" y="3429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3" name="Text Box 1038"/>
          <p:cNvSpPr txBox="1">
            <a:spLocks noChangeArrowheads="1"/>
          </p:cNvSpPr>
          <p:nvPr/>
        </p:nvSpPr>
        <p:spPr bwMode="auto">
          <a:xfrm>
            <a:off x="6434138" y="3946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4" name="Text Box 1039"/>
          <p:cNvSpPr txBox="1">
            <a:spLocks noChangeArrowheads="1"/>
          </p:cNvSpPr>
          <p:nvPr/>
        </p:nvSpPr>
        <p:spPr bwMode="auto">
          <a:xfrm>
            <a:off x="3081338" y="3794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5" name="Text Box 1040"/>
          <p:cNvSpPr txBox="1">
            <a:spLocks noChangeArrowheads="1"/>
          </p:cNvSpPr>
          <p:nvPr/>
        </p:nvSpPr>
        <p:spPr bwMode="auto">
          <a:xfrm>
            <a:off x="4071938" y="4098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6" name="Text Box 1041"/>
          <p:cNvSpPr txBox="1">
            <a:spLocks noChangeArrowheads="1"/>
          </p:cNvSpPr>
          <p:nvPr/>
        </p:nvSpPr>
        <p:spPr bwMode="auto">
          <a:xfrm>
            <a:off x="4910138" y="4098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7" name="Rectangle 1042"/>
          <p:cNvSpPr>
            <a:spLocks noChangeArrowheads="1"/>
          </p:cNvSpPr>
          <p:nvPr/>
        </p:nvSpPr>
        <p:spPr bwMode="auto">
          <a:xfrm>
            <a:off x="125413" y="6813550"/>
            <a:ext cx="876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46038" rIns="46038" bIns="46038"/>
          <a:lstStyle/>
          <a:p>
            <a:pPr eaLnBrk="0" hangingPunct="0"/>
            <a:endParaRPr kumimoji="1" lang="en-US" sz="1400"/>
          </a:p>
        </p:txBody>
      </p:sp>
      <p:sp>
        <p:nvSpPr>
          <p:cNvPr id="15378" name="Rectangle 1047"/>
          <p:cNvSpPr>
            <a:spLocks noChangeArrowheads="1"/>
          </p:cNvSpPr>
          <p:nvPr/>
        </p:nvSpPr>
        <p:spPr bwMode="auto">
          <a:xfrm>
            <a:off x="152400" y="2209800"/>
            <a:ext cx="3048000" cy="40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Text with Encore CD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Laboratory Manual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Lab Kits/Materials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Encore CD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Instructor’</a:t>
            </a:r>
            <a:r>
              <a:rPr kumimoji="1" lang="en-US" altLang="ja-JP" sz="2000" dirty="0">
                <a:latin typeface="Arial" charset="0"/>
              </a:rPr>
              <a:t>s Guide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altLang="ja-JP" sz="2000" dirty="0">
                <a:latin typeface="Arial" charset="0"/>
              </a:rPr>
              <a:t>Course Planner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Student </a:t>
            </a:r>
            <a:r>
              <a:rPr kumimoji="1" lang="en-US" sz="2000" dirty="0" smtClean="0">
                <a:latin typeface="Arial" charset="0"/>
              </a:rPr>
              <a:t>Notebook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lang="en-US" altLang="ja-JP" sz="2000" dirty="0" err="1" smtClean="0">
                <a:latin typeface="Arial" charset="0"/>
              </a:rPr>
              <a:t>ExamView</a:t>
            </a:r>
            <a:r>
              <a:rPr lang="en-US" altLang="ja-JP" sz="2000" dirty="0" smtClean="0">
                <a:latin typeface="Arial" charset="0"/>
              </a:rPr>
              <a:t> </a:t>
            </a:r>
            <a:r>
              <a:rPr kumimoji="1" lang="en-US" sz="2000" dirty="0" smtClean="0">
                <a:latin typeface="Arial" charset="0"/>
              </a:rPr>
              <a:t>Assessment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 smtClean="0">
                <a:latin typeface="Arial" charset="0"/>
              </a:rPr>
              <a:t>Skills Quiz Assessment</a:t>
            </a:r>
            <a:endParaRPr kumimoji="1" lang="en-US" sz="2000" dirty="0">
              <a:latin typeface="Arial" charset="0"/>
            </a:endParaRP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>
                <a:latin typeface="Arial" charset="0"/>
              </a:rPr>
              <a:t>Websites/</a:t>
            </a:r>
            <a:r>
              <a:rPr kumimoji="1" lang="en-US" sz="2000" dirty="0" smtClean="0">
                <a:latin typeface="Arial" charset="0"/>
              </a:rPr>
              <a:t>IRC</a:t>
            </a:r>
          </a:p>
          <a:p>
            <a:pPr marL="166688" indent="-166688" eaLnBrk="0" hangingPunct="0">
              <a:lnSpc>
                <a:spcPct val="90000"/>
              </a:lnSpc>
              <a:spcBef>
                <a:spcPct val="20000"/>
              </a:spcBef>
              <a:buClr>
                <a:srgbClr val="1C07FF"/>
              </a:buClr>
              <a:buFont typeface="Times" charset="0"/>
              <a:buChar char="•"/>
            </a:pPr>
            <a:r>
              <a:rPr kumimoji="1" lang="en-US" sz="2000" dirty="0" smtClean="0">
                <a:latin typeface="Arial" charset="0"/>
              </a:rPr>
              <a:t>And lots of teacher/program support</a:t>
            </a:r>
            <a:endParaRPr kumimoji="1" lang="en-US" sz="2000" dirty="0">
              <a:latin typeface="Arial" charset="0"/>
            </a:endParaRPr>
          </a:p>
        </p:txBody>
      </p:sp>
      <p:sp>
        <p:nvSpPr>
          <p:cNvPr id="15379" name="TextBox 1"/>
          <p:cNvSpPr txBox="1">
            <a:spLocks noChangeArrowheads="1"/>
          </p:cNvSpPr>
          <p:nvPr/>
        </p:nvSpPr>
        <p:spPr bwMode="auto">
          <a:xfrm>
            <a:off x="1219200" y="1219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Relevant, flexible, innovative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STEM curriculum integrating science, math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&amp; business</a:t>
            </a:r>
            <a:endParaRPr 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380" name="Picture 23" descr="2012editions_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2133600" cy="28105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Rectangle 27"/>
          <p:cNvSpPr>
            <a:spLocks noChangeArrowheads="1"/>
          </p:cNvSpPr>
          <p:nvPr/>
        </p:nvSpPr>
        <p:spPr bwMode="auto">
          <a:xfrm>
            <a:off x="5410200" y="22860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latin typeface="Arial" charset="0"/>
              </a:rPr>
              <a:t>2012</a:t>
            </a:r>
            <a:endParaRPr lang="en-US" sz="2000" b="1" dirty="0"/>
          </a:p>
        </p:txBody>
      </p:sp>
      <p:pic>
        <p:nvPicPr>
          <p:cNvPr id="2" name="Picture 1" descr="EDaughertyP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114800"/>
            <a:ext cx="1676400" cy="2506462"/>
          </a:xfrm>
          <a:prstGeom prst="rect">
            <a:avLst/>
          </a:prstGeom>
        </p:spPr>
      </p:pic>
      <p:pic>
        <p:nvPicPr>
          <p:cNvPr id="26" name="Picture 25" descr="lowres_BioTech2e_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752600"/>
            <a:ext cx="1441278" cy="2057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7999236" y="3505200"/>
            <a:ext cx="11341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June 2016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533400" y="1219200"/>
            <a:ext cx="6096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Lab Tutor -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25 lab skills PPT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presentations (narrated)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and instructional video clips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 charset="0"/>
              </a:rPr>
              <a:t>Narrated Glossary </a:t>
            </a:r>
            <a:r>
              <a:rPr lang="en-US" sz="2000" dirty="0">
                <a:latin typeface="Arial" charset="0"/>
              </a:rPr>
              <a:t>and Image Bank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Flash Cards and Crossword Puzzles 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Quizzes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Link to Internet Resource Center</a:t>
            </a: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8058150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6553200" cy="10668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Encore CD </a:t>
            </a:r>
            <a:br>
              <a:rPr lang="en-US" sz="36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PACKAGED with TEXT and LAB MANUAL</a:t>
            </a:r>
          </a:p>
        </p:txBody>
      </p:sp>
      <p:pic>
        <p:nvPicPr>
          <p:cNvPr id="27652" name="Picture 13" descr="dilutions copy.jpg                                             000353DCPrettyWoman                    BCFB23E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8825"/>
            <a:ext cx="44958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14"/>
          <p:cNvSpPr txBox="1">
            <a:spLocks noChangeArrowheads="1"/>
          </p:cNvSpPr>
          <p:nvPr/>
        </p:nvSpPr>
        <p:spPr bwMode="auto">
          <a:xfrm>
            <a:off x="6019800" y="6400800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“Julia Child” like lab video clips</a:t>
            </a:r>
            <a:endParaRPr lang="en-US"/>
          </a:p>
        </p:txBody>
      </p:sp>
      <p:pic>
        <p:nvPicPr>
          <p:cNvPr id="27654" name="Picture 26" descr="ED_Lab_author.jpg                                              0006E55APrettyWoman 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139950" cy="320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23" descr="2012editions_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36750" cy="2551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>
            <a:spLocks noChangeArrowheads="1"/>
          </p:cNvSpPr>
          <p:nvPr/>
        </p:nvSpPr>
        <p:spPr bwMode="auto">
          <a:xfrm>
            <a:off x="8058150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2717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228600" y="10668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Part 1 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Instructor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s Guide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ja-JP" sz="2000" dirty="0">
                <a:latin typeface="Arial" charset="0"/>
              </a:rPr>
              <a:t>(How to Start a Program)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Program Overview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Starting a Biotechnology Program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Authentic Assessment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Feedback to the Author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Additional Student Resources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Safety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Metrics Review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Excel Data Tables Tutorial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Excel Graphs Tutorial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Writing Conclusions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Internet Tutorial</a:t>
            </a: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Glossary of Key Terms</a:t>
            </a:r>
            <a:endParaRPr lang="en-US" sz="1600" dirty="0">
              <a:latin typeface="Arial" charset="0"/>
            </a:endParaRP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161925" y="5638800"/>
            <a:ext cx="8982075" cy="14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</a:rPr>
              <a:t>Part 2 Course Planner = Lesson Plans </a:t>
            </a:r>
            <a:r>
              <a:rPr lang="en-US" sz="2000" dirty="0">
                <a:latin typeface="Arial" charset="0"/>
              </a:rPr>
              <a:t>(How to Implement a Program</a:t>
            </a:r>
            <a:r>
              <a:rPr lang="en-US" sz="2000" dirty="0" smtClean="0">
                <a:latin typeface="Arial" charset="0"/>
              </a:rPr>
              <a:t>)</a:t>
            </a:r>
            <a:endParaRPr lang="en-US" sz="2000" dirty="0">
              <a:latin typeface="Arial" charset="0"/>
            </a:endParaRPr>
          </a:p>
          <a:p>
            <a:pPr marL="684213" lvl="1" indent="-2238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Arial" charset="0"/>
              </a:rPr>
              <a:t>For the teacher: what to say and how and when to say it (if needed)</a:t>
            </a:r>
            <a:endParaRPr lang="en-US" sz="2000" dirty="0">
              <a:latin typeface="Arial" charset="0"/>
            </a:endParaRPr>
          </a:p>
          <a:p>
            <a:pPr marL="460375" lvl="1" indent="0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381000" y="0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>
                <a:latin typeface="Comic Sans MS" charset="0"/>
              </a:rPr>
              <a:t>Features of the Instructor</a:t>
            </a:r>
            <a:r>
              <a:rPr lang="ja-JP" altLang="en-US" sz="3600">
                <a:latin typeface="Comic Sans MS" charset="0"/>
              </a:rPr>
              <a:t>’</a:t>
            </a:r>
            <a:r>
              <a:rPr lang="en-US" altLang="ja-JP" sz="3600">
                <a:latin typeface="Comic Sans MS" charset="0"/>
              </a:rPr>
              <a:t>s Guides</a:t>
            </a:r>
            <a:endParaRPr lang="en-US" sz="4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Student Internet Resource Center</a:t>
            </a:r>
            <a:endParaRPr lang="en-US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8" name="Picture 3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49244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990600"/>
            <a:ext cx="426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Text Lecture Hall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Learning Outcomes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Chapter Summaries/ Glossaries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Web Links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Biotechnology Acronyms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Successful Web Searching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Student Center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Using the Encore CD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Communicating Online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Course Success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Library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Testing Center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Tips for Taking Tests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Lab Manual Quizzes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8058150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30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Instructor Internet Resource Center:</a:t>
            </a:r>
            <a:endParaRPr lang="en-US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3" name="Picture 4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295400"/>
            <a:ext cx="5086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52400" y="914400"/>
            <a:ext cx="4648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Course Planning Tools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Course Plans (Concepts, Concepts &amp; Lab, Lab)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Lesson Plans (Text)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Lesson Plans (Lab Manual)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Course Presentation Tools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PowerPoint Presentations 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Image Bank (illustrations)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Resources (charts/tables) 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Course Evaluation Tools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Guidelines for Authentic Assessment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Chapter Exercise Answers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Unit Tests and Answers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ja-JP" sz="2000" dirty="0" err="1" smtClean="0">
                <a:latin typeface="Arial" charset="0"/>
              </a:rPr>
              <a:t>ExamView</a:t>
            </a:r>
            <a:r>
              <a:rPr lang="en-US" altLang="ja-JP" sz="2000" dirty="0" smtClean="0">
                <a:latin typeface="Arial" charset="0"/>
              </a:rPr>
              <a:t> </a:t>
            </a:r>
            <a:r>
              <a:rPr lang="en-US" altLang="ja-JP" sz="2000" dirty="0">
                <a:latin typeface="Arial" charset="0"/>
              </a:rPr>
              <a:t>Test </a:t>
            </a:r>
            <a:r>
              <a:rPr lang="en-US" altLang="ja-JP" sz="2000" dirty="0" smtClean="0">
                <a:latin typeface="Arial" charset="0"/>
              </a:rPr>
              <a:t>Generator Guide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42084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/>
          <p:cNvSpPr txBox="1">
            <a:spLocks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Comic Sans MS" charset="0"/>
              </a:rPr>
              <a:t>Author’s Teacher Support Website</a:t>
            </a:r>
            <a:endParaRPr lang="en-US" sz="440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8600" y="1219200"/>
            <a:ext cx="4876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www.BiotechEd.com</a:t>
            </a:r>
            <a:endParaRPr lang="en-US" sz="3200" dirty="0">
              <a:solidFill>
                <a:srgbClr val="FF0000"/>
              </a:solidFill>
              <a:latin typeface="Arial" charset="0"/>
              <a:cs typeface="Arial" charset="0"/>
              <a:sym typeface="Wingdings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Arial" charset="0"/>
            </a:endParaRP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New Activities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Possible Lab Results/Photos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Helpful Hints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Program Updates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Teacher Training Workshop Dates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Teacher Training PPTS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Link to G-Bio Lab Materials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Internet Resource Center Link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Biotechnology News Link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8039100" y="5241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75" y="152400"/>
            <a:ext cx="7375525" cy="1112838"/>
          </a:xfrm>
        </p:spPr>
        <p:txBody>
          <a:bodyPr/>
          <a:lstStyle/>
          <a:p>
            <a:r>
              <a:rPr lang="en-US" sz="3600" i="1">
                <a:latin typeface="Comic Sans MS" charset="0"/>
                <a:ea typeface="ＭＳ Ｐゴシック" charset="0"/>
                <a:cs typeface="Comic Sans MS" charset="0"/>
              </a:rPr>
              <a:t>Biotechnology: </a:t>
            </a:r>
            <a:br>
              <a:rPr lang="en-US" sz="3600" i="1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3600" i="1">
                <a:latin typeface="Comic Sans MS" charset="0"/>
                <a:ea typeface="ＭＳ Ｐゴシック" charset="0"/>
                <a:cs typeface="Comic Sans MS" charset="0"/>
              </a:rPr>
              <a:t>Science for the New Millennium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1600"/>
            <a:ext cx="8915400" cy="56015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400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The most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comprehensive, flexible, relevant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curriculum available.</a:t>
            </a:r>
          </a:p>
          <a:p>
            <a:pPr>
              <a:tabLst>
                <a:tab pos="344488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 Curriculum maybe used for any length program </a:t>
            </a:r>
          </a:p>
          <a:p>
            <a:pPr>
              <a:tabLst>
                <a:tab pos="3444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(semester, year, 2-years or more)</a:t>
            </a:r>
          </a:p>
          <a:p>
            <a:pPr>
              <a:tabLst>
                <a:tab pos="3444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&gt; Curriculum may be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customized to any student population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tabLst>
                <a:tab pos="3444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(medical, environmental, industrial, R&amp;D biotech programs)</a:t>
            </a:r>
          </a:p>
          <a:p>
            <a:pPr>
              <a:tabLst>
                <a:tab pos="3444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(processed-based or concept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based)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tabLst>
                <a:tab pos="344488" algn="l"/>
              </a:tabLst>
              <a:defRPr/>
            </a:pP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The most support available for any biotechnology curriculum.</a:t>
            </a: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	In addition to training and good curriculum we have:</a:t>
            </a: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&gt; The IRC and Teacher support website (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www.BiotechEd.com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>
              <a:tabLst>
                <a:tab pos="400050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	&gt; Teacher workshops and professional development by author/consultant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	&gt; Excellent customer service and support</a:t>
            </a: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Ellyn Daugherty</a:t>
            </a: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Simon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Holdaway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Colin Heath, G-Biosciences,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cheath@gbiosciences.com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tabLst>
                <a:tab pos="40005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		EMC Customer Service</a:t>
            </a:r>
          </a:p>
          <a:p>
            <a:pPr>
              <a:tabLst>
                <a:tab pos="400050" algn="l"/>
              </a:tabLst>
              <a:defRPr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2772" name="Picture 23" descr="2012editions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"/>
            <a:ext cx="1217613" cy="16038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696200" cy="2514600"/>
          </a:xfrm>
          <a:noFill/>
        </p:spPr>
        <p:txBody>
          <a:bodyPr/>
          <a:lstStyle/>
          <a:p>
            <a:pPr marL="176213" indent="-176213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Students are</a:t>
            </a: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8061325" y="4937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pic>
        <p:nvPicPr>
          <p:cNvPr id="34819" name="Picture 5" descr="Fibr.empt.ferm.jpg                                             0002134E&#10;LN's Titanium                  B7C7856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0700"/>
            <a:ext cx="4648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Mend.Arab.growthchmbr.JPG                                      00021DDF&#10;LN's Titanium                  B7C7856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87700"/>
            <a:ext cx="44958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:::Scan Photos for book 7/02:1.1 typical statio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ANGX.imaging.tif                                               00021DDF&#10;LN's Titanium                  B7C78561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152400" y="152400"/>
            <a:ext cx="1447800" cy="5175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>
                <a:latin typeface="Arial" charset="0"/>
              </a:rPr>
              <a:t>Research and Development</a:t>
            </a:r>
            <a:endParaRPr lang="en-US"/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152400" y="3505200"/>
            <a:ext cx="1700213" cy="304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>
                <a:latin typeface="Arial" charset="0"/>
              </a:rPr>
              <a:t>Biomanufacturing</a:t>
            </a:r>
            <a:endParaRPr lang="en-US" sz="2000" b="1">
              <a:latin typeface="Arial" charset="0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8001000" y="3276600"/>
            <a:ext cx="1143000" cy="5175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latin typeface="Arial" charset="0"/>
              </a:rPr>
              <a:t>Business Biotech</a:t>
            </a:r>
            <a:endParaRPr lang="en-US" sz="2000" b="1">
              <a:latin typeface="Arial" charset="0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5105400" y="228600"/>
            <a:ext cx="1752600" cy="304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latin typeface="Arial" charset="0"/>
              </a:rPr>
              <a:t>Quality Control</a:t>
            </a:r>
            <a:endParaRPr lang="en-US" sz="2000" b="1">
              <a:latin typeface="Arial" charset="0"/>
            </a:endParaRPr>
          </a:p>
        </p:txBody>
      </p:sp>
      <p:sp>
        <p:nvSpPr>
          <p:cNvPr id="117778" name="Rectangle 18"/>
          <p:cNvSpPr>
            <a:spLocks noChangeArrowheads="1"/>
          </p:cNvSpPr>
          <p:nvPr/>
        </p:nvSpPr>
        <p:spPr bwMode="auto">
          <a:xfrm>
            <a:off x="2362200" y="2971800"/>
            <a:ext cx="4572000" cy="830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A216"/>
                </a:solidFill>
                <a:latin typeface="Arial" charset="0"/>
              </a:rPr>
              <a:t>Biotech is Good for Everybody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0" y="6172200"/>
            <a:ext cx="9144000" cy="707886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charset="0"/>
              </a:rPr>
              <a:t>Biotechnology is an opportunity to teach science in a way that results in </a:t>
            </a:r>
          </a:p>
          <a:p>
            <a:pPr algn="ctr">
              <a:defRPr/>
            </a:pPr>
            <a:r>
              <a:rPr lang="en-US" sz="2000" dirty="0">
                <a:latin typeface="Arial" charset="0"/>
              </a:rPr>
              <a:t>science literacy, </a:t>
            </a:r>
            <a:r>
              <a:rPr lang="en-US" sz="2000" dirty="0" smtClean="0">
                <a:latin typeface="Arial" charset="0"/>
              </a:rPr>
              <a:t>research </a:t>
            </a:r>
            <a:r>
              <a:rPr lang="en-US" sz="2000" dirty="0">
                <a:latin typeface="Arial" charset="0"/>
              </a:rPr>
              <a:t>skills &amp; career awareness for virtually every student.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489325" y="593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46125" y="822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203325" y="1736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736725" y="4098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Times" charset="0"/>
              <a:cs typeface="+mn-cs"/>
            </a:endParaRPr>
          </a:p>
        </p:txBody>
      </p:sp>
      <p:pic>
        <p:nvPicPr>
          <p:cNvPr id="16389" name="Picture 11" descr="Fig5_4_Lab_AppleJuiceJugsED.jpg                                0007AA67PrettyWoman                    BCFB23E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876800"/>
            <a:ext cx="22939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667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Fig1_22_CleanerForCon#76CB5.jpg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9685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Fig8_9_Humalog.jpg                                             0007AA9CPrettyWoman                    BCFB23ED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002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0" y="17526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200" dirty="0">
                <a:latin typeface="Comic Sans MS"/>
                <a:cs typeface="Comic Sans MS"/>
              </a:rPr>
              <a:t>What is Biotechnology?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dirty="0">
                <a:latin typeface="Comic Sans MS"/>
                <a:cs typeface="Comic Sans MS"/>
              </a:rPr>
              <a:t>Who uses biotechnology?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dirty="0">
                <a:latin typeface="Comic Sans MS"/>
                <a:cs typeface="Comic Sans MS"/>
              </a:rPr>
              <a:t>What products does biotech yield? </a:t>
            </a: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9525" y="3429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+mn-cs"/>
              </a:rPr>
              <a:t>Biotechnology is the application of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biology, chemistry, and engineering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+mn-cs"/>
              </a:rPr>
              <a:t>research and manufacturing techniques to create products or services to improve the quality of human life</a:t>
            </a:r>
            <a:r>
              <a:rPr lang="en-US" dirty="0">
                <a:solidFill>
                  <a:srgbClr val="800040"/>
                </a:solidFill>
                <a:latin typeface="Arial" charset="0"/>
                <a:cs typeface="+mn-cs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257800" y="762000"/>
            <a:ext cx="2386747" cy="758434"/>
          </a:xfrm>
          <a:prstGeom prst="rect">
            <a:avLst/>
          </a:prstGeom>
          <a:noFill/>
        </p:spPr>
        <p:txBody>
          <a:bodyPr wrap="none">
            <a:prstTxWarp prst="textSlantUp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Medical products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0800" y="5181600"/>
            <a:ext cx="2386747" cy="758434"/>
          </a:xfrm>
          <a:prstGeom prst="rect">
            <a:avLst/>
          </a:prstGeom>
          <a:noFill/>
        </p:spPr>
        <p:txBody>
          <a:bodyPr wrap="none">
            <a:prstTxWarp prst="textSlantUp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Industrial products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5600" y="304800"/>
            <a:ext cx="2971800" cy="838200"/>
          </a:xfrm>
          <a:prstGeom prst="rect">
            <a:avLst/>
          </a:prstGeom>
          <a:noFill/>
        </p:spPr>
        <p:txBody>
          <a:bodyPr wrap="none">
            <a:prstTxWarp prst="textSlantUp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Environmental products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3400" y="5867400"/>
            <a:ext cx="2386747" cy="758434"/>
          </a:xfrm>
          <a:prstGeom prst="rect">
            <a:avLst/>
          </a:prstGeom>
          <a:noFill/>
        </p:spPr>
        <p:txBody>
          <a:bodyPr wrap="none">
            <a:prstTxWarp prst="textSlantUp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Agricultural products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0" y="0"/>
            <a:ext cx="914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Aft>
                <a:spcPts val="200"/>
              </a:spcAft>
            </a:pPr>
            <a:r>
              <a:rPr lang="en-US" sz="3200">
                <a:latin typeface="Comic Sans MS" charset="0"/>
                <a:cs typeface="Comic Sans MS" charset="0"/>
              </a:rPr>
              <a:t>Biotechnology: Science of the Future</a:t>
            </a:r>
          </a:p>
        </p:txBody>
      </p:sp>
      <p:pic>
        <p:nvPicPr>
          <p:cNvPr id="17410" name="Picture 3" descr="&#10;spacer.gif                                                     000353DCPrettyWoman                    BCFB23E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7937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5400" y="762000"/>
            <a:ext cx="9144000" cy="65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Arial" charset="0"/>
                <a:cs typeface="Arial" charset="0"/>
              </a:rPr>
              <a:t>We are in “The Age of Biotechnology.” </a:t>
            </a:r>
          </a:p>
          <a:p>
            <a:pPr algn="ctr"/>
            <a:r>
              <a:rPr lang="en-US" sz="2000" dirty="0">
                <a:latin typeface="Arial" charset="0"/>
                <a:cs typeface="Arial" charset="0"/>
              </a:rPr>
              <a:t>Employment of  </a:t>
            </a:r>
            <a:r>
              <a:rPr lang="en-US" sz="2000" dirty="0" smtClean="0">
                <a:latin typeface="Arial" charset="0"/>
                <a:cs typeface="Arial" charset="0"/>
              </a:rPr>
              <a:t>biotech </a:t>
            </a:r>
            <a:r>
              <a:rPr lang="en-US" sz="2000" dirty="0">
                <a:latin typeface="Arial" charset="0"/>
                <a:cs typeface="Arial" charset="0"/>
              </a:rPr>
              <a:t>scientists is projected to grow </a:t>
            </a:r>
            <a:r>
              <a:rPr lang="en-US" sz="2000" dirty="0" smtClean="0">
                <a:latin typeface="Arial" charset="0"/>
                <a:cs typeface="Arial" charset="0"/>
              </a:rPr>
              <a:t>over </a:t>
            </a:r>
            <a:r>
              <a:rPr lang="en-US" sz="2000" dirty="0">
                <a:latin typeface="Arial" charset="0"/>
                <a:cs typeface="Arial" charset="0"/>
              </a:rPr>
              <a:t>11% percent from 2012 to 2022, faster than the average for </a:t>
            </a:r>
            <a:r>
              <a:rPr lang="en-US" sz="2000" u="sng" dirty="0">
                <a:latin typeface="Arial" charset="0"/>
                <a:cs typeface="Arial" charset="0"/>
              </a:rPr>
              <a:t>all </a:t>
            </a:r>
            <a:r>
              <a:rPr lang="en-US" sz="2000" u="sng" dirty="0" smtClean="0">
                <a:latin typeface="Arial" charset="0"/>
                <a:cs typeface="Arial" charset="0"/>
              </a:rPr>
              <a:t>occupations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1400" dirty="0" smtClean="0">
                <a:latin typeface="Arial" charset="0"/>
                <a:cs typeface="Arial" charset="0"/>
              </a:rPr>
              <a:t>(US Dept. of Labor, 2014)</a:t>
            </a:r>
            <a:endParaRPr lang="en-US" sz="1400" u="sng" dirty="0">
              <a:latin typeface="Arial" charset="0"/>
              <a:cs typeface="Arial" charset="0"/>
            </a:endParaRPr>
          </a:p>
          <a:p>
            <a:pPr algn="ctr"/>
            <a:endParaRPr lang="en-US" sz="1000" dirty="0">
              <a:latin typeface="Arial" charset="0"/>
              <a:cs typeface="Arial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Biotechnology is practiced by</a:t>
            </a:r>
            <a:r>
              <a:rPr lang="en-US" dirty="0">
                <a:latin typeface="Arial" charset="0"/>
                <a:cs typeface="Arial" charset="0"/>
              </a:rPr>
              <a:t>: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Medical Scientists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Biological Technicians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Medical and Clinical Lab Technologists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Biochemists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Biophysicists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Biomedical Engineers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Microbiologists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Epidemiologists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Research and Development Scientists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Process Development Scientists</a:t>
            </a:r>
          </a:p>
          <a:p>
            <a:pPr algn="ctr"/>
            <a:r>
              <a:rPr lang="en-US" dirty="0">
                <a:latin typeface="Arial" charset="0"/>
                <a:cs typeface="Arial" charset="0"/>
              </a:rPr>
              <a:t>Biomanufacturing Specialists/Operators</a:t>
            </a:r>
          </a:p>
          <a:p>
            <a:pPr algn="ctr"/>
            <a:r>
              <a:rPr lang="en-US" dirty="0" err="1">
                <a:latin typeface="Arial" charset="0"/>
                <a:cs typeface="Arial" charset="0"/>
              </a:rPr>
              <a:t>Bioinformaticians</a:t>
            </a:r>
            <a:r>
              <a:rPr lang="en-US" dirty="0">
                <a:latin typeface="Arial" charset="0"/>
                <a:cs typeface="Arial" charset="0"/>
              </a:rPr>
              <a:t> </a:t>
            </a:r>
          </a:p>
          <a:p>
            <a:pPr algn="ctr"/>
            <a:endParaRPr lang="en-US" sz="2000" dirty="0"/>
          </a:p>
          <a:p>
            <a:pPr algn="ctr"/>
            <a:endParaRPr 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14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Aft>
                <a:spcPts val="200"/>
              </a:spcAft>
            </a:pPr>
            <a:r>
              <a:rPr lang="en-US" sz="3200">
                <a:latin typeface="Comic Sans MS" charset="0"/>
                <a:cs typeface="Comic Sans MS" charset="0"/>
              </a:rPr>
              <a:t>Biotechnology: Science of the Future</a:t>
            </a:r>
          </a:p>
        </p:txBody>
      </p:sp>
      <p:pic>
        <p:nvPicPr>
          <p:cNvPr id="19458" name="Picture 3" descr="&#10;spacer.gif                                                     000353DCPrettyWoman                    BCFB23E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7937" cy="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28600" y="762000"/>
            <a:ext cx="89408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dirty="0">
                <a:latin typeface="Arial"/>
                <a:cs typeface="Arial"/>
              </a:rPr>
              <a:t>Biotechnology scientists will be needed for the next 100 years: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The aging baby-boom population and the demand for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lifesaving new drugs and procedures</a:t>
            </a:r>
            <a:r>
              <a:rPr lang="en-US" sz="2000" dirty="0">
                <a:solidFill>
                  <a:srgbClr val="80004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 cure and to prevent disease will drive demand for biologists, biochemists, and biophysicists involved in biomedical research.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Greater demand for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clean energy </a:t>
            </a:r>
            <a:r>
              <a:rPr lang="en-US" sz="2000" dirty="0">
                <a:latin typeface="Arial"/>
                <a:cs typeface="Arial"/>
              </a:rPr>
              <a:t>will increase the need for biochemists that research and develop alternative energy sources, such as biofuels.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A growing population and rising food prices will fuel the development of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genetically engineered crops and livestock </a:t>
            </a:r>
            <a:r>
              <a:rPr lang="en-US" sz="2000" dirty="0">
                <a:latin typeface="Arial"/>
                <a:cs typeface="Arial"/>
              </a:rPr>
              <a:t>that provide greater yields and require fewer resources.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Efforts to discover new and improved ways to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clean up and preserve the environment</a:t>
            </a:r>
            <a:r>
              <a:rPr lang="en-US" sz="2000" dirty="0">
                <a:latin typeface="Arial"/>
                <a:cs typeface="Arial"/>
              </a:rPr>
              <a:t> will increase the demand for biotechnologists.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As the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amount of biological data </a:t>
            </a:r>
            <a:r>
              <a:rPr lang="en-US" sz="2000" dirty="0">
                <a:latin typeface="Arial"/>
                <a:cs typeface="Arial"/>
              </a:rPr>
              <a:t>continues to grow and computer analytical techniques and software continue to become more sophisticated, the number of dedicated </a:t>
            </a:r>
            <a:r>
              <a:rPr lang="en-US" sz="2000" dirty="0" err="1">
                <a:latin typeface="Arial"/>
                <a:cs typeface="Arial"/>
              </a:rPr>
              <a:t>bioinformaticians</a:t>
            </a:r>
            <a:r>
              <a:rPr lang="en-US" sz="2000" dirty="0">
                <a:latin typeface="Arial"/>
                <a:cs typeface="Arial"/>
              </a:rPr>
              <a:t> will continue to grow.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34925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75000"/>
              </a:lnSpc>
              <a:defRPr/>
            </a:pPr>
            <a:r>
              <a:rPr lang="en-US" sz="3600" dirty="0">
                <a:latin typeface="Comic Sans MS" charset="0"/>
                <a:cs typeface="+mn-cs"/>
              </a:rPr>
              <a:t>Biotech Education Important in the US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/>
        </p:nvSpPr>
        <p:spPr bwMode="auto">
          <a:xfrm>
            <a:off x="152400" y="914400"/>
            <a:ext cx="8763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The US is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the largest market</a:t>
            </a:r>
            <a:r>
              <a:rPr lang="en-US" sz="2000" dirty="0">
                <a:latin typeface="Arial"/>
                <a:cs typeface="Arial"/>
              </a:rPr>
              <a:t> of biotech products and services    (medical, agricultural, industrial, environmental, research, defense</a:t>
            </a:r>
            <a:r>
              <a:rPr lang="en-US" sz="2000" dirty="0" smtClean="0">
                <a:latin typeface="Arial"/>
                <a:cs typeface="Arial"/>
              </a:rPr>
              <a:t>) and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has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thousands of biotechnology firms </a:t>
            </a:r>
            <a:r>
              <a:rPr lang="en-US" sz="2000" dirty="0">
                <a:latin typeface="Arial"/>
                <a:cs typeface="Arial"/>
              </a:rPr>
              <a:t>and private industry, academic and government agencies using biotechnology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latin typeface="Arial"/>
                <a:cs typeface="Arial"/>
              </a:rPr>
              <a:t>Between 2001 and 2010, the U.S.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bioscience industry grew by 6.4%</a:t>
            </a:r>
            <a:r>
              <a:rPr lang="en-US" sz="2000" dirty="0">
                <a:latin typeface="Arial"/>
                <a:cs typeface="Arial"/>
              </a:rPr>
              <a:t>, adding more than 1.6 million jobs. By comparison, total employment for all private sector industries in the US fell by 2.9 %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. 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Employment of biochemists and biophysicists (important, well-paying jobs)  is projected to grow 19 % from 2012 to 2022.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average annual salary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of a biotechnology worker is $81K versus $35K for other professions.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All US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metro areas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have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significant biotech research and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manufacturing.</a:t>
            </a:r>
          </a:p>
          <a:p>
            <a:pPr>
              <a:spcAft>
                <a:spcPts val="1000"/>
              </a:spcAft>
              <a:defRPr/>
            </a:pPr>
            <a:endParaRPr lang="en-US" sz="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FF0000"/>
                </a:solidFill>
                <a:latin typeface="Arial" charset="0"/>
                <a:cs typeface="+mn-cs"/>
              </a:rPr>
              <a:t>Biotech education gives students a variety of academic and career options</a:t>
            </a:r>
            <a:r>
              <a:rPr lang="en-US" sz="2000" dirty="0">
                <a:solidFill>
                  <a:srgbClr val="0000FF"/>
                </a:solidFill>
                <a:latin typeface="Arial" charset="0"/>
                <a:cs typeface="+mn-cs"/>
              </a:rPr>
              <a:t>.</a:t>
            </a:r>
            <a:endParaRPr lang="en-US" sz="2000" dirty="0">
              <a:latin typeface="Arial" charset="0"/>
              <a:cs typeface="+mn-cs"/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 txBox="1">
            <a:spLocks noChangeArrowheads="1"/>
          </p:cNvSpPr>
          <p:nvPr/>
        </p:nvSpPr>
        <p:spPr bwMode="auto">
          <a:xfrm>
            <a:off x="228600" y="838200"/>
            <a:ext cx="5638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en-US" dirty="0" smtClean="0">
                <a:latin typeface="Arial" charset="0"/>
              </a:rPr>
              <a:t>Students: 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Arial" charset="0"/>
              </a:rPr>
              <a:t>Doing high level, </a:t>
            </a:r>
            <a:r>
              <a:rPr lang="en-US" dirty="0" smtClean="0">
                <a:latin typeface="Arial" charset="0"/>
              </a:rPr>
              <a:t>relevant science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Curious and engaged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Performing high-tech lab work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Processing and sharing data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Practicing critical thinking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Exploring their place in the future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en-US" sz="3200">
                <a:latin typeface="Comic Sans MS" charset="0"/>
              </a:rPr>
              <a:t>What a Biotech Lab Class Looks Like</a:t>
            </a:r>
            <a:endParaRPr kumimoji="1" lang="en-US" sz="3200">
              <a:solidFill>
                <a:srgbClr val="1C07FF"/>
              </a:solidFill>
              <a:latin typeface="Chicago" charset="0"/>
            </a:endParaRPr>
          </a:p>
        </p:txBody>
      </p:sp>
      <p:pic>
        <p:nvPicPr>
          <p:cNvPr id="22531" name="Picture 3" descr="DSC023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505200" cy="24399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SC023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886200" cy="21859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10" descr="Fig2_19_LabTechCellCultED.jpg                                  00068D43PrettyWoman 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27450"/>
            <a:ext cx="27432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533400" y="6248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Biotech is 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ChangeArrowheads="1"/>
          </p:cNvSpPr>
          <p:nvPr/>
        </p:nvSpPr>
        <p:spPr bwMode="auto">
          <a:xfrm>
            <a:off x="0" y="2133600"/>
            <a:ext cx="914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7800" indent="-177800">
              <a:lnSpc>
                <a:spcPct val="90000"/>
              </a:lnSpc>
              <a:spcAft>
                <a:spcPts val="200"/>
              </a:spcAft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Comprehensive text </a:t>
            </a:r>
            <a:r>
              <a:rPr lang="en-US" sz="2000" dirty="0">
                <a:latin typeface="Arial" charset="0"/>
              </a:rPr>
              <a:t>with concepts and activities that support biotechnology literacy, understanding of scientific processes, bioscience vocabulary development, and biotech workplace awareness</a:t>
            </a:r>
          </a:p>
          <a:p>
            <a:pPr marL="177800" indent="-177800">
              <a:lnSpc>
                <a:spcPct val="90000"/>
              </a:lnSpc>
              <a:spcAft>
                <a:spcPts val="200"/>
              </a:spcAft>
            </a:pPr>
            <a:endParaRPr lang="en-US" sz="2000" dirty="0">
              <a:latin typeface="Arial" charset="0"/>
            </a:endParaRPr>
          </a:p>
          <a:p>
            <a:pPr marL="177800" indent="-177800">
              <a:lnSpc>
                <a:spcPct val="90000"/>
              </a:lnSpc>
              <a:spcAft>
                <a:spcPts val="200"/>
              </a:spcAft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Lab manual </a:t>
            </a:r>
            <a:r>
              <a:rPr lang="en-US" sz="2000" dirty="0">
                <a:latin typeface="Arial" charset="0"/>
              </a:rPr>
              <a:t>that focuses on the development of biotech laboratory skills, lab confidence, self-directedness, and appropriate workplace ethic.</a:t>
            </a:r>
          </a:p>
          <a:p>
            <a:pPr marL="177800" indent="-177800">
              <a:lnSpc>
                <a:spcPct val="90000"/>
              </a:lnSpc>
              <a:spcAft>
                <a:spcPts val="200"/>
              </a:spcAft>
            </a:pPr>
            <a:endParaRPr lang="en-US" sz="2000" dirty="0">
              <a:latin typeface="Arial" charset="0"/>
            </a:endParaRPr>
          </a:p>
          <a:p>
            <a:pPr marL="177800" indent="-177800">
              <a:lnSpc>
                <a:spcPct val="90000"/>
              </a:lnSpc>
              <a:spcAft>
                <a:spcPts val="200"/>
              </a:spcAft>
              <a:buFontTx/>
              <a:buChar char="•"/>
            </a:pPr>
            <a:r>
              <a:rPr lang="en-US" sz="2000" dirty="0">
                <a:latin typeface="Arial" charset="0"/>
              </a:rPr>
              <a:t>Teacher/Student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Encore CD </a:t>
            </a:r>
            <a:r>
              <a:rPr lang="en-US" sz="2000" dirty="0">
                <a:latin typeface="Arial" charset="0"/>
              </a:rPr>
              <a:t>for instruction, reinforcement, and remediation.</a:t>
            </a:r>
          </a:p>
          <a:p>
            <a:pPr marL="177800" indent="-177800">
              <a:lnSpc>
                <a:spcPct val="90000"/>
              </a:lnSpc>
              <a:spcAft>
                <a:spcPts val="200"/>
              </a:spcAft>
            </a:pPr>
            <a:endParaRPr lang="en-US" sz="2000" dirty="0">
              <a:latin typeface="Arial" charset="0"/>
            </a:endParaRPr>
          </a:p>
          <a:p>
            <a:pPr marL="177800" indent="-177800">
              <a:lnSpc>
                <a:spcPct val="90000"/>
              </a:lnSpc>
              <a:spcAft>
                <a:spcPts val="200"/>
              </a:spcAft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Instructor’s Guide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Course Planner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IRC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websites</a:t>
            </a:r>
            <a:r>
              <a:rPr lang="en-US" sz="2000" dirty="0" smtClean="0">
                <a:latin typeface="Arial" charset="0"/>
              </a:rPr>
              <a:t>, and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teacher workshops </a:t>
            </a:r>
            <a:r>
              <a:rPr lang="en-US" sz="2000" dirty="0" smtClean="0">
                <a:latin typeface="Arial" charset="0"/>
              </a:rPr>
              <a:t>with </a:t>
            </a:r>
            <a:r>
              <a:rPr lang="en-US" sz="2000" dirty="0">
                <a:latin typeface="Arial" charset="0"/>
              </a:rPr>
              <a:t>continuing support for both instructors and students.</a:t>
            </a:r>
            <a:endParaRPr lang="en-US" sz="2800" dirty="0">
              <a:latin typeface="Arial" charset="0"/>
            </a:endParaRP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8058150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2457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7239000" cy="1066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omic Sans MS" charset="0"/>
                <a:ea typeface="ＭＳ Ｐゴシック" charset="0"/>
                <a:cs typeface="Comic Sans MS" charset="0"/>
              </a:rPr>
              <a:t>Key </a:t>
            </a:r>
            <a:r>
              <a:rPr lang="en-US" sz="2800" dirty="0" smtClean="0">
                <a:latin typeface="Comic Sans MS" charset="0"/>
                <a:ea typeface="ＭＳ Ｐゴシック" charset="0"/>
                <a:cs typeface="Comic Sans MS" charset="0"/>
              </a:rPr>
              <a:t>Features </a:t>
            </a:r>
            <a:r>
              <a:rPr lang="en-US" sz="2800" dirty="0">
                <a:latin typeface="Comic Sans MS" charset="0"/>
                <a:ea typeface="ＭＳ Ｐゴシック" charset="0"/>
                <a:cs typeface="Comic Sans MS" charset="0"/>
              </a:rPr>
              <a:t>of an </a:t>
            </a:r>
            <a:r>
              <a:rPr lang="en-US" sz="2800" dirty="0" smtClean="0">
                <a:latin typeface="Comic Sans MS" charset="0"/>
                <a:ea typeface="ＭＳ Ｐゴシック" charset="0"/>
                <a:cs typeface="Comic Sans MS" charset="0"/>
              </a:rPr>
              <a:t>Excellent </a:t>
            </a:r>
            <a:r>
              <a:rPr lang="en-US" sz="2800" dirty="0">
                <a:latin typeface="Comic Sans MS" charset="0"/>
                <a:ea typeface="ＭＳ Ｐゴシック" charset="0"/>
                <a:cs typeface="Comic Sans MS" charset="0"/>
              </a:rPr>
              <a:t>B</a:t>
            </a:r>
            <a:r>
              <a:rPr lang="en-US" sz="2800" dirty="0" smtClean="0">
                <a:latin typeface="Comic Sans MS" charset="0"/>
                <a:ea typeface="ＭＳ Ｐゴシック" charset="0"/>
                <a:cs typeface="Comic Sans MS" charset="0"/>
              </a:rPr>
              <a:t>iotechnology </a:t>
            </a:r>
            <a:r>
              <a:rPr lang="en-US" sz="2800" dirty="0">
                <a:latin typeface="Comic Sans MS" charset="0"/>
                <a:ea typeface="ＭＳ Ｐゴシック" charset="0"/>
                <a:cs typeface="Comic Sans MS" charset="0"/>
              </a:rPr>
              <a:t>E</a:t>
            </a:r>
            <a:r>
              <a:rPr lang="en-US" sz="2800" dirty="0" smtClean="0">
                <a:latin typeface="Comic Sans MS" charset="0"/>
                <a:ea typeface="ＭＳ Ｐゴシック" charset="0"/>
                <a:cs typeface="Comic Sans MS" charset="0"/>
              </a:rPr>
              <a:t>ducation </a:t>
            </a:r>
            <a:r>
              <a:rPr lang="en-US" sz="2800" dirty="0">
                <a:latin typeface="Comic Sans MS" charset="0"/>
                <a:ea typeface="ＭＳ Ｐゴシック" charset="0"/>
                <a:cs typeface="Comic Sans MS" charset="0"/>
              </a:rPr>
              <a:t>P</a:t>
            </a:r>
            <a:r>
              <a:rPr lang="en-US" sz="2800" dirty="0" smtClean="0">
                <a:latin typeface="Comic Sans MS" charset="0"/>
                <a:ea typeface="ＭＳ Ｐゴシック" charset="0"/>
                <a:cs typeface="Comic Sans MS" charset="0"/>
              </a:rPr>
              <a:t>rogram </a:t>
            </a:r>
            <a:endParaRPr lang="en-US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4191000" y="5518570"/>
            <a:ext cx="4953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Arial" charset="0"/>
                <a:cs typeface="Arial" charset="0"/>
              </a:rPr>
              <a:t>www.emcp.com</a:t>
            </a:r>
            <a:r>
              <a:rPr lang="en-US" sz="2000" b="1" dirty="0">
                <a:latin typeface="Arial" charset="0"/>
                <a:cs typeface="Arial" charset="0"/>
              </a:rPr>
              <a:t>/biotech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Arial" charset="0"/>
                <a:cs typeface="Arial" charset="0"/>
              </a:rPr>
              <a:t>www.gbiosciences.com</a:t>
            </a:r>
            <a:r>
              <a:rPr lang="en-US" sz="2000" b="1" dirty="0">
                <a:latin typeface="Arial" charset="0"/>
                <a:cs typeface="Arial" charset="0"/>
              </a:rPr>
              <a:t>/</a:t>
            </a:r>
            <a:r>
              <a:rPr lang="en-US" sz="2000" b="1" dirty="0" err="1">
                <a:latin typeface="Arial" charset="0"/>
                <a:cs typeface="Arial" charset="0"/>
              </a:rPr>
              <a:t>BTSNM.aspx</a:t>
            </a:r>
            <a:endParaRPr lang="en-US" sz="2000" b="1" dirty="0"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Arial" charset="0"/>
                <a:cs typeface="Arial" charset="0"/>
              </a:rPr>
              <a:t>www.BiotechEd.com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0" y="1066800"/>
            <a:ext cx="7415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Relevant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urriculum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upports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iotech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aboratory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rocess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skill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evelopment and workplace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wareness</a:t>
            </a:r>
            <a:endParaRPr 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582" name="Picture 23" descr="2012editions_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6200"/>
            <a:ext cx="1493838" cy="196795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858000" cy="685800"/>
          </a:xfrm>
          <a:noFill/>
        </p:spPr>
        <p:txBody>
          <a:bodyPr lIns="92075" tIns="46038" rIns="92075" bIns="46038" anchor="b"/>
          <a:lstStyle/>
          <a:p>
            <a:pPr algn="l" eaLnBrk="1" hangingPunct="1"/>
            <a:r>
              <a:rPr lang="en-US" sz="3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Features of the Textbook</a:t>
            </a:r>
            <a:endParaRPr lang="en-US" sz="3600" b="1">
              <a:solidFill>
                <a:srgbClr val="0000FF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8061325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685800"/>
            <a:ext cx="54864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Arial"/>
                <a:ea typeface="+mn-ea"/>
                <a:cs typeface="Arial"/>
              </a:rPr>
              <a:t>Chapter Features</a:t>
            </a:r>
            <a:endParaRPr lang="en-US" sz="1400" dirty="0">
              <a:latin typeface="Arial"/>
              <a:ea typeface="+mn-ea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Biotechnology Career Focus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Chapter Learning Objectives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Vocabulary/Key Terms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Section Review Questions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Biotech Online Extension Activities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Chapter Summary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Lab Skills Summary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Thinking Like a Biotechnician Questions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Biotech Live Activities/Projects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Bioethical Dilemmas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04" y="152400"/>
            <a:ext cx="2635321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3276600" cy="20974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601913" cy="25700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2587" y="6324600"/>
            <a:ext cx="5514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Also available as e-Book (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1- or 6- year license)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381000" y="685800"/>
            <a:ext cx="6324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Lab Chapter Prelude/Introduction 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Laboratory Activities</a:t>
            </a:r>
            <a:endParaRPr lang="en-US" dirty="0">
              <a:latin typeface="Arial" charset="0"/>
            </a:endParaRP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Arial" charset="0"/>
              </a:rPr>
              <a:t>Background, Purpose, Materials </a:t>
            </a:r>
            <a:r>
              <a:rPr lang="en-US" sz="2000" dirty="0">
                <a:latin typeface="Arial" charset="0"/>
              </a:rPr>
              <a:t>List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Procedures (in short easy to follow steps) 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Data Analysis/Conclusion</a:t>
            </a:r>
          </a:p>
          <a:p>
            <a:pPr marL="576263" lvl="1" indent="-23653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i="1" dirty="0" smtClean="0">
                <a:latin typeface="Arial" charset="0"/>
              </a:rPr>
              <a:t>Thinking Like a Biotechnician</a:t>
            </a:r>
            <a:r>
              <a:rPr lang="en-US" sz="2000" dirty="0" smtClean="0">
                <a:latin typeface="Arial" charset="0"/>
              </a:rPr>
              <a:t> Questions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 charset="0"/>
              </a:rPr>
              <a:t>Scientific Methodology and critical thinking emphasized</a:t>
            </a:r>
            <a:endParaRPr lang="en-US" sz="2000" dirty="0">
              <a:latin typeface="Arial" charset="0"/>
            </a:endParaRP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8058150" y="493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6096000" cy="762000"/>
          </a:xfrm>
        </p:spPr>
        <p:txBody>
          <a:bodyPr/>
          <a:lstStyle/>
          <a:p>
            <a:pPr algn="l" eaLnBrk="1" hangingPunct="1"/>
            <a:r>
              <a:rPr lang="en-US" sz="3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Features of the Lab Manual</a:t>
            </a:r>
            <a:endParaRPr lang="en-US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751138" cy="3276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525713" cy="3276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14800"/>
            <a:ext cx="3276600" cy="2025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21336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66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B8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1072</Words>
  <Application>Microsoft Macintosh PowerPoint</Application>
  <PresentationFormat>On-screen Show (4:3)</PresentationFormat>
  <Paragraphs>195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Features of an Excellent Biotechnology Education Program </vt:lpstr>
      <vt:lpstr>Features of the Textbook</vt:lpstr>
      <vt:lpstr>Features of the Lab Manual</vt:lpstr>
      <vt:lpstr>Encore CD   PACKAGED with TEXT and LAB MANUAL</vt:lpstr>
      <vt:lpstr>PowerPoint Presentation</vt:lpstr>
      <vt:lpstr>Student Internet Resource Center</vt:lpstr>
      <vt:lpstr>Instructor Internet Resource Center:</vt:lpstr>
      <vt:lpstr>PowerPoint Presentation</vt:lpstr>
      <vt:lpstr>Biotechnology:  Science for the New Millennium</vt:lpstr>
      <vt:lpstr>PowerPoint Presentation</vt:lpstr>
    </vt:vector>
  </TitlesOfParts>
  <Company>Ҍ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Ellyn Daugherty</dc:creator>
  <cp:lastModifiedBy>Science Department</cp:lastModifiedBy>
  <cp:revision>269</cp:revision>
  <cp:lastPrinted>2012-05-10T04:48:25Z</cp:lastPrinted>
  <dcterms:created xsi:type="dcterms:W3CDTF">2012-03-20T00:58:04Z</dcterms:created>
  <dcterms:modified xsi:type="dcterms:W3CDTF">2016-03-30T01:31:46Z</dcterms:modified>
</cp:coreProperties>
</file>