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2" r:id="rId1"/>
  </p:sldMasterIdLst>
  <p:notesMasterIdLst>
    <p:notesMasterId r:id="rId19"/>
  </p:notesMasterIdLst>
  <p:handoutMasterIdLst>
    <p:handoutMasterId r:id="rId20"/>
  </p:handoutMasterIdLst>
  <p:sldIdLst>
    <p:sldId id="355" r:id="rId2"/>
    <p:sldId id="359" r:id="rId3"/>
    <p:sldId id="360" r:id="rId4"/>
    <p:sldId id="364" r:id="rId5"/>
    <p:sldId id="362" r:id="rId6"/>
    <p:sldId id="365" r:id="rId7"/>
    <p:sldId id="361" r:id="rId8"/>
    <p:sldId id="366" r:id="rId9"/>
    <p:sldId id="367" r:id="rId10"/>
    <p:sldId id="368" r:id="rId11"/>
    <p:sldId id="369" r:id="rId12"/>
    <p:sldId id="370" r:id="rId13"/>
    <p:sldId id="371" r:id="rId14"/>
    <p:sldId id="372" r:id="rId15"/>
    <p:sldId id="357" r:id="rId16"/>
    <p:sldId id="354" r:id="rId17"/>
    <p:sldId id="363" r:id="rId18"/>
  </p:sldIdLst>
  <p:sldSz cx="9144000" cy="6858000" type="screen4x3"/>
  <p:notesSz cx="6858000" cy="9144000"/>
  <p:defaultTextStyle>
    <a:defPPr>
      <a:defRPr lang="en-US"/>
    </a:defPPr>
    <a:lvl1pPr algn="l" rtl="0" eaLnBrk="0" fontAlgn="base" hangingPunct="0">
      <a:spcBef>
        <a:spcPct val="0"/>
      </a:spcBef>
      <a:spcAft>
        <a:spcPct val="0"/>
      </a:spcAft>
      <a:defRPr kumimoji="1" sz="2400" i="1"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kumimoji="1" sz="2400" i="1"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kumimoji="1" sz="2400" i="1"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kumimoji="1" sz="2400" i="1"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kumimoji="1" sz="2400" i="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umimoji="1" sz="2400" i="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umimoji="1" sz="2400" i="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umimoji="1" sz="2400" i="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umimoji="1" sz="2400" i="1"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66"/>
    <a:srgbClr val="800080"/>
    <a:srgbClr val="0085CC"/>
    <a:srgbClr val="1C07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p:cViewPr varScale="1">
        <p:scale>
          <a:sx n="89" d="100"/>
          <a:sy n="89" d="100"/>
        </p:scale>
        <p:origin x="-70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312"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685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kumimoji="0" sz="1200" i="0">
                <a:latin typeface="Times" pitchFamily="-107" charset="0"/>
                <a:ea typeface="+mn-ea"/>
                <a:cs typeface="+mn-cs"/>
              </a:defRPr>
            </a:lvl1pPr>
          </a:lstStyle>
          <a:p>
            <a:pPr>
              <a:defRPr/>
            </a:pPr>
            <a:r>
              <a:rPr lang="en-US"/>
              <a:t>Ellyn Daugherty	</a:t>
            </a:r>
          </a:p>
          <a:p>
            <a:pPr>
              <a:defRPr/>
            </a:pPr>
            <a:r>
              <a:rPr lang="en-US"/>
              <a:t>Ellyn@BiotechEd.com</a:t>
            </a:r>
          </a:p>
          <a:p>
            <a:pPr>
              <a:defRPr/>
            </a:pPr>
            <a:r>
              <a:rPr lang="en-US"/>
              <a:t>www.BiotechEd.com</a:t>
            </a:r>
          </a:p>
        </p:txBody>
      </p:sp>
      <p:sp>
        <p:nvSpPr>
          <p:cNvPr id="21507" name="Rectangle 3"/>
          <p:cNvSpPr>
            <a:spLocks noGrp="1" noChangeArrowheads="1"/>
          </p:cNvSpPr>
          <p:nvPr>
            <p:ph type="dt" sz="quarter" idx="1"/>
          </p:nvPr>
        </p:nvSpPr>
        <p:spPr bwMode="auto">
          <a:xfrm>
            <a:off x="3124200" y="0"/>
            <a:ext cx="3733800" cy="685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kumimoji="0" sz="1200" b="0" i="0">
                <a:latin typeface="Times" pitchFamily="-107" charset="0"/>
                <a:ea typeface="+mn-ea"/>
                <a:cs typeface="+mn-cs"/>
              </a:defRPr>
            </a:lvl1pPr>
          </a:lstStyle>
          <a:p>
            <a:pPr>
              <a:defRPr/>
            </a:pPr>
            <a:r>
              <a:rPr lang="en-US"/>
              <a:t>Biotechnology: Science for the New Millennium</a:t>
            </a:r>
          </a:p>
          <a:p>
            <a:pPr>
              <a:defRPr/>
            </a:pPr>
            <a:r>
              <a:rPr lang="en-US"/>
              <a:t>EMC Paradigm Publishing</a:t>
            </a:r>
          </a:p>
          <a:p>
            <a:pPr>
              <a:defRPr/>
            </a:pPr>
            <a:r>
              <a:rPr lang="en-US"/>
              <a:t>www.emcp.com/biotech</a:t>
            </a:r>
          </a:p>
        </p:txBody>
      </p:sp>
      <p:sp>
        <p:nvSpPr>
          <p:cNvPr id="21509" name="Rectangle 5"/>
          <p:cNvSpPr>
            <a:spLocks noGrp="1" noChangeArrowheads="1"/>
          </p:cNvSpPr>
          <p:nvPr>
            <p:ph type="sldNum" sz="quarter" idx="3"/>
          </p:nvPr>
        </p:nvSpPr>
        <p:spPr bwMode="auto">
          <a:xfrm>
            <a:off x="3657600" y="8610600"/>
            <a:ext cx="3200400" cy="5334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kumimoji="0" sz="1200" i="0">
                <a:latin typeface="Times" pitchFamily="-107" charset="0"/>
                <a:ea typeface="+mn-ea"/>
                <a:cs typeface="+mn-cs"/>
              </a:defRPr>
            </a:lvl1pPr>
          </a:lstStyle>
          <a:p>
            <a:pPr>
              <a:defRPr/>
            </a:pPr>
            <a:endParaRPr lang="en-US"/>
          </a:p>
          <a:p>
            <a:pPr>
              <a:defRPr/>
            </a:pPr>
            <a:endParaRPr lang="en-US"/>
          </a:p>
          <a:p>
            <a:pPr>
              <a:defRPr/>
            </a:pPr>
            <a:endParaRPr lang="en-US"/>
          </a:p>
          <a:p>
            <a:pPr>
              <a:defRPr/>
            </a:pPr>
            <a:r>
              <a:rPr lang="en-US"/>
              <a:t>Lacey </a:t>
            </a:r>
            <a:r>
              <a:rPr lang="en-US" err="1"/>
              <a:t>Cirinelli</a:t>
            </a:r>
            <a:r>
              <a:rPr lang="en-US"/>
              <a:t>, FSE, Biotechnology </a:t>
            </a:r>
            <a:r>
              <a:rPr lang="en-US" err="1">
                <a:solidFill>
                  <a:schemeClr val="tx1">
                    <a:lumMod val="95000"/>
                    <a:lumOff val="5000"/>
                  </a:schemeClr>
                </a:solidFill>
              </a:rPr>
              <a:t>lacey.cirinelli@thermofisher.com</a:t>
            </a:r>
            <a:endParaRPr lang="en-US">
              <a:solidFill>
                <a:schemeClr val="tx1">
                  <a:lumMod val="95000"/>
                  <a:lumOff val="5000"/>
                </a:schemeClr>
              </a:solidFill>
            </a:endParaRPr>
          </a:p>
        </p:txBody>
      </p:sp>
      <p:sp>
        <p:nvSpPr>
          <p:cNvPr id="6" name="Rectangle 4"/>
          <p:cNvSpPr>
            <a:spLocks noGrp="1" noChangeArrowheads="1"/>
          </p:cNvSpPr>
          <p:nvPr>
            <p:ph type="ftr" sz="quarter" idx="2"/>
          </p:nvPr>
        </p:nvSpPr>
        <p:spPr bwMode="auto">
          <a:xfrm>
            <a:off x="0" y="8685213"/>
            <a:ext cx="3581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20000"/>
              </a:spcBef>
              <a:defRPr sz="1200" i="1">
                <a:latin typeface="Arial" pitchFamily="1" charset="0"/>
                <a:ea typeface="Arial" pitchFamily="1" charset="0"/>
                <a:cs typeface="Arial" pitchFamily="1" charset="0"/>
              </a:defRPr>
            </a:lvl1pPr>
          </a:lstStyle>
          <a:p>
            <a:pPr>
              <a:defRPr/>
            </a:pPr>
            <a:r>
              <a:rPr lang="en-US"/>
              <a:t>www.FisherEdu.com/BS4NM</a:t>
            </a:r>
          </a:p>
          <a:p>
            <a:pPr>
              <a:defRPr/>
            </a:pPr>
            <a:r>
              <a:rPr lang="en-US"/>
              <a:t>www.gbiosciences.com/</a:t>
            </a:r>
            <a:r>
              <a:rPr lang="en-US" smtClean="0"/>
              <a:t>BTNM.aspx</a:t>
            </a:r>
            <a:endParaRPr lang="en-US"/>
          </a:p>
        </p:txBody>
      </p:sp>
    </p:spTree>
    <p:extLst>
      <p:ext uri="{BB962C8B-B14F-4D97-AF65-F5344CB8AC3E}">
        <p14:creationId xmlns:p14="http://schemas.microsoft.com/office/powerpoint/2010/main" val="751601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kumimoji="0" sz="1200" i="0">
                <a:latin typeface="Times New Roman" pitchFamily="-107" charset="0"/>
                <a:ea typeface="+mn-ea"/>
                <a:cs typeface="+mn-cs"/>
              </a:defRPr>
            </a:lvl1pPr>
          </a:lstStyle>
          <a:p>
            <a:pPr>
              <a:defRPr/>
            </a:pPr>
            <a:endParaRPr lang="en-US"/>
          </a:p>
        </p:txBody>
      </p:sp>
      <p:sp>
        <p:nvSpPr>
          <p:cNvPr id="14339" name="Rectangle 3"/>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2" name="Rectangle 4"/>
          <p:cNvSpPr>
            <a:spLocks noGrp="1" noChangeArrowheads="1"/>
          </p:cNvSpPr>
          <p:nvPr>
            <p:ph type="body" sz="quarter" idx="3"/>
          </p:nvPr>
        </p:nvSpPr>
        <p:spPr bwMode="auto">
          <a:xfrm>
            <a:off x="914400" y="4343400"/>
            <a:ext cx="5029200" cy="4114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3" name="Rectangle 5"/>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kumimoji="0" sz="1200" i="0">
                <a:latin typeface="Times New Roman" pitchFamily="-107" charset="0"/>
                <a:ea typeface="+mn-ea"/>
                <a:cs typeface="+mn-cs"/>
              </a:defRPr>
            </a:lvl1pPr>
          </a:lstStyle>
          <a:p>
            <a:pPr>
              <a:defRPr/>
            </a:pPr>
            <a:endParaRPr lang="en-US"/>
          </a:p>
        </p:txBody>
      </p:sp>
      <p:sp>
        <p:nvSpPr>
          <p:cNvPr id="2054" name="Rectangle 6"/>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kumimoji="0" sz="1200" i="0">
                <a:latin typeface="Times New Roman" pitchFamily="-107" charset="0"/>
                <a:ea typeface="+mn-ea"/>
                <a:cs typeface="+mn-cs"/>
              </a:defRPr>
            </a:lvl1pPr>
          </a:lstStyle>
          <a:p>
            <a:pPr>
              <a:defRPr/>
            </a:pPr>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kumimoji="0" sz="1200" i="0"/>
            </a:lvl1pPr>
          </a:lstStyle>
          <a:p>
            <a:pPr>
              <a:defRPr/>
            </a:pPr>
            <a:fld id="{428AF5F7-0A7A-0848-9A1C-55AEC93195FA}" type="slidenum">
              <a:rPr lang="en-US"/>
              <a:pPr>
                <a:defRPr/>
              </a:pPr>
              <a:t>‹#›</a:t>
            </a:fld>
            <a:endParaRPr lang="en-US"/>
          </a:p>
        </p:txBody>
      </p:sp>
    </p:spTree>
    <p:extLst>
      <p:ext uri="{BB962C8B-B14F-4D97-AF65-F5344CB8AC3E}">
        <p14:creationId xmlns:p14="http://schemas.microsoft.com/office/powerpoint/2010/main" val="3301466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07" charset="0"/>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Times New Roman" pitchFamily="-107" charset="0"/>
        <a:ea typeface="ＭＳ Ｐゴシック" pitchFamily="-107"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07" charset="0"/>
        <a:ea typeface="ＭＳ Ｐゴシック" pitchFamily="-107"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07" charset="0"/>
        <a:ea typeface="ＭＳ Ｐゴシック" pitchFamily="-107"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eaLnBrk="1" hangingPunct="1"/>
            <a:fld id="{03889D26-9797-694B-82FF-9F9F05FAD9C0}" type="slidenum">
              <a:rPr kumimoji="0" lang="en-US" sz="1200" i="0">
                <a:latin typeface="Tahoma" charset="0"/>
              </a:rPr>
              <a:pPr eaLnBrk="1" hangingPunct="1"/>
              <a:t>1</a:t>
            </a:fld>
            <a:endParaRPr kumimoji="0" lang="en-US" sz="1200" i="0">
              <a:latin typeface="Tahoma"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eaLnBrk="1" hangingPunct="1"/>
            <a:fld id="{3591F93E-0A8B-7C40-8432-0D216BE92D0B}" type="slidenum">
              <a:rPr kumimoji="0" lang="en-US" sz="1200" i="0">
                <a:latin typeface="Tahoma" charset="0"/>
              </a:rPr>
              <a:pPr eaLnBrk="1" hangingPunct="1"/>
              <a:t>2</a:t>
            </a:fld>
            <a:endParaRPr kumimoji="0" lang="en-US" sz="1200" i="0">
              <a:latin typeface="Tahoma"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eaLnBrk="1" hangingPunct="1"/>
            <a:fld id="{D748FAC2-4870-664A-A2BF-0D36E2C1F06D}" type="slidenum">
              <a:rPr kumimoji="0" lang="en-US" sz="1200" i="0">
                <a:latin typeface="Tahoma" charset="0"/>
              </a:rPr>
              <a:pPr eaLnBrk="1" hangingPunct="1"/>
              <a:t>3</a:t>
            </a:fld>
            <a:endParaRPr kumimoji="0" lang="en-US" sz="1200" i="0">
              <a:latin typeface="Tahoma"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eaLnBrk="1" hangingPunct="1"/>
            <a:fld id="{04AE287E-0214-4141-8EF2-BC57B4CF1F64}" type="slidenum">
              <a:rPr kumimoji="0" lang="en-US" sz="1200" i="0">
                <a:latin typeface="Tahoma" charset="0"/>
              </a:rPr>
              <a:pPr eaLnBrk="1" hangingPunct="1"/>
              <a:t>15</a:t>
            </a:fld>
            <a:endParaRPr kumimoji="0" lang="en-US" sz="1200" i="0">
              <a:latin typeface="Tahoma"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5602" name="Rectangle 2"/>
          <p:cNvSpPr>
            <a:spLocks noGrp="1" noChangeArrowheads="1"/>
          </p:cNvSpPr>
          <p:nvPr>
            <p:ph type="subTitle" sz="quarter" idx="1"/>
          </p:nvPr>
        </p:nvSpPr>
        <p:spPr>
          <a:xfrm>
            <a:off x="1417638" y="2560638"/>
            <a:ext cx="6278562" cy="1804987"/>
          </a:xfrm>
        </p:spPr>
        <p:txBody>
          <a:bodyPr/>
          <a:lstStyle>
            <a:lvl1pPr marL="0" indent="0" algn="r">
              <a:buFont typeface="Times" pitchFamily="-107" charset="0"/>
              <a:buNone/>
              <a:defRPr/>
            </a:lvl1pPr>
          </a:lstStyle>
          <a:p>
            <a:r>
              <a:rPr lang="en-US"/>
              <a:t>Click to edit Master subtitle style</a:t>
            </a:r>
          </a:p>
        </p:txBody>
      </p:sp>
      <p:sp>
        <p:nvSpPr>
          <p:cNvPr id="25606" name="Rectangle 6"/>
          <p:cNvSpPr>
            <a:spLocks noGrp="1" noChangeArrowheads="1"/>
          </p:cNvSpPr>
          <p:nvPr>
            <p:ph type="ctrTitle" sz="quarter"/>
          </p:nvPr>
        </p:nvSpPr>
        <p:spPr>
          <a:xfrm>
            <a:off x="1419225" y="1509713"/>
            <a:ext cx="6276975" cy="749300"/>
          </a:xfrm>
        </p:spPr>
        <p:txBody>
          <a:bodyPr/>
          <a:lstStyle>
            <a:lvl1pPr algn="r">
              <a:defRPr sz="3200">
                <a:latin typeface="Helvetica" pitchFamily="-107" charset="0"/>
              </a:defRPr>
            </a:lvl1pPr>
          </a:lstStyle>
          <a:p>
            <a:r>
              <a:rPr lang="en-US"/>
              <a:t>Click to edit Master title style</a:t>
            </a:r>
          </a:p>
        </p:txBody>
      </p:sp>
      <p:sp>
        <p:nvSpPr>
          <p:cNvPr id="4" name="Rectangle 3"/>
          <p:cNvSpPr>
            <a:spLocks noGrp="1" noChangeArrowheads="1"/>
          </p:cNvSpPr>
          <p:nvPr>
            <p:ph type="ftr" sz="quarter" idx="10"/>
          </p:nvPr>
        </p:nvSpPr>
        <p:spPr>
          <a:xfrm>
            <a:off x="838200" y="6508750"/>
            <a:ext cx="7402513" cy="304800"/>
          </a:xfrm>
        </p:spPr>
        <p:txBody>
          <a:bodyPr/>
          <a:lstStyle>
            <a:lvl1pPr>
              <a:defRPr/>
            </a:lvl1pPr>
          </a:lstStyle>
          <a:p>
            <a:pPr>
              <a:defRPr/>
            </a:pPr>
            <a:endParaRPr lang="en-US"/>
          </a:p>
        </p:txBody>
      </p:sp>
      <p:sp>
        <p:nvSpPr>
          <p:cNvPr id="5" name="Slide Number Placeholder 4"/>
          <p:cNvSpPr>
            <a:spLocks noGrp="1" noChangeArrowheads="1"/>
          </p:cNvSpPr>
          <p:nvPr>
            <p:ph type="sldNum" sz="quarter" idx="11"/>
          </p:nvPr>
        </p:nvSpPr>
        <p:spPr bwMode="auto">
          <a:xfrm>
            <a:off x="7718425" y="6562725"/>
            <a:ext cx="1335088" cy="247650"/>
          </a:xfrm>
          <a:prstGeom prst="rect">
            <a:avLst/>
          </a:prstGeom>
          <a:ln>
            <a:miter lim="800000"/>
            <a:headEnd/>
            <a:tailEnd/>
          </a:ln>
        </p:spPr>
        <p:txBody>
          <a:bodyPr vert="horz" wrap="none" lIns="92075" tIns="0" rIns="92075" bIns="0" numCol="1" anchor="ctr" anchorCtr="0" compatLnSpc="1">
            <a:prstTxWarp prst="textNoShape">
              <a:avLst/>
            </a:prstTxWarp>
          </a:bodyPr>
          <a:lstStyle>
            <a:lvl2pPr lvl="1" algn="r">
              <a:defRPr sz="1400" i="0"/>
            </a:lvl2pPr>
          </a:lstStyle>
          <a:p>
            <a:pPr lvl="1">
              <a:defRPr/>
            </a:pPr>
            <a:fld id="{F01FDC51-DD7A-E34D-B5A5-800B5435F187}" type="slidenum">
              <a:rPr lang="en-US"/>
              <a:pPr lvl="1">
                <a:defRPr/>
              </a:pPr>
              <a:t>‹#›</a:t>
            </a:fld>
            <a:endParaRPr lang="en-US"/>
          </a:p>
        </p:txBody>
      </p:sp>
    </p:spTree>
    <p:extLst>
      <p:ext uri="{BB962C8B-B14F-4D97-AF65-F5344CB8AC3E}">
        <p14:creationId xmlns:p14="http://schemas.microsoft.com/office/powerpoint/2010/main" val="3065128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7812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175"/>
            <a:ext cx="1984375" cy="57642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3413" y="3175"/>
            <a:ext cx="5805487" cy="57642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72488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68829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66278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52588"/>
            <a:ext cx="36782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97438" y="1652588"/>
            <a:ext cx="36782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11402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20303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39970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03464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30731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462235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6FF66">
                <a:alpha val="50000"/>
              </a:srgbClr>
            </a:gs>
            <a:gs pos="100000">
              <a:srgbClr val="FFFFFF"/>
            </a:gs>
          </a:gsLst>
          <a:lin ang="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1066800" y="1652588"/>
            <a:ext cx="75088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579" name="Rectangle 3"/>
          <p:cNvSpPr>
            <a:spLocks noGrp="1" noChangeArrowheads="1"/>
          </p:cNvSpPr>
          <p:nvPr>
            <p:ph type="ftr" sz="quarter" idx="3"/>
          </p:nvPr>
        </p:nvSpPr>
        <p:spPr bwMode="auto">
          <a:xfrm>
            <a:off x="152400" y="6508750"/>
            <a:ext cx="8763000" cy="304800"/>
          </a:xfrm>
          <a:prstGeom prst="rect">
            <a:avLst/>
          </a:prstGeom>
          <a:noFill/>
          <a:ln w="9525">
            <a:noFill/>
            <a:miter lim="800000"/>
            <a:headEnd/>
            <a:tailEnd/>
          </a:ln>
          <a:effectLst/>
        </p:spPr>
        <p:txBody>
          <a:bodyPr vert="horz" wrap="none" lIns="46038" tIns="46038" rIns="46038" bIns="46038" numCol="1" anchor="t" anchorCtr="0" compatLnSpc="1">
            <a:prstTxWarp prst="textNoShape">
              <a:avLst/>
            </a:prstTxWarp>
          </a:bodyPr>
          <a:lstStyle>
            <a:lvl1pPr>
              <a:defRPr sz="1400" i="0">
                <a:latin typeface="Times New Roman" pitchFamily="-107" charset="0"/>
                <a:ea typeface="+mn-ea"/>
                <a:cs typeface="+mn-cs"/>
              </a:defRPr>
            </a:lvl1pPr>
          </a:lstStyle>
          <a:p>
            <a:pPr>
              <a:defRPr/>
            </a:pPr>
            <a:endParaRPr lang="en-US"/>
          </a:p>
        </p:txBody>
      </p:sp>
      <p:sp>
        <p:nvSpPr>
          <p:cNvPr id="1028" name="Rectangle 6"/>
          <p:cNvSpPr>
            <a:spLocks noGrp="1" noChangeArrowheads="1"/>
          </p:cNvSpPr>
          <p:nvPr>
            <p:ph type="title"/>
          </p:nvPr>
        </p:nvSpPr>
        <p:spPr bwMode="auto">
          <a:xfrm>
            <a:off x="633413" y="3175"/>
            <a:ext cx="7215187"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46038" tIns="46038" rIns="46038" bIns="46038" numCol="1" anchor="b"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4047"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txStyles>
    <p:titleStyle>
      <a:lvl1pPr algn="l" rtl="0" eaLnBrk="0" fontAlgn="base" hangingPunct="0">
        <a:lnSpc>
          <a:spcPct val="85000"/>
        </a:lnSpc>
        <a:spcBef>
          <a:spcPct val="0"/>
        </a:spcBef>
        <a:spcAft>
          <a:spcPct val="0"/>
        </a:spcAft>
        <a:defRPr kumimoji="1" sz="2800">
          <a:solidFill>
            <a:schemeClr val="tx1"/>
          </a:solidFill>
          <a:latin typeface="+mj-lt"/>
          <a:ea typeface="ＭＳ Ｐゴシック" charset="-128"/>
          <a:cs typeface="ＭＳ Ｐゴシック" charset="-128"/>
        </a:defRPr>
      </a:lvl1pPr>
      <a:lvl2pPr algn="l" rtl="0" eaLnBrk="0" fontAlgn="base" hangingPunct="0">
        <a:lnSpc>
          <a:spcPct val="85000"/>
        </a:lnSpc>
        <a:spcBef>
          <a:spcPct val="0"/>
        </a:spcBef>
        <a:spcAft>
          <a:spcPct val="0"/>
        </a:spcAft>
        <a:defRPr kumimoji="1" sz="2800">
          <a:solidFill>
            <a:schemeClr val="tx1"/>
          </a:solidFill>
          <a:latin typeface="Arial" pitchFamily="-107" charset="0"/>
          <a:ea typeface="ＭＳ Ｐゴシック" charset="-128"/>
          <a:cs typeface="ＭＳ Ｐゴシック" charset="-128"/>
        </a:defRPr>
      </a:lvl2pPr>
      <a:lvl3pPr algn="l" rtl="0" eaLnBrk="0" fontAlgn="base" hangingPunct="0">
        <a:lnSpc>
          <a:spcPct val="85000"/>
        </a:lnSpc>
        <a:spcBef>
          <a:spcPct val="0"/>
        </a:spcBef>
        <a:spcAft>
          <a:spcPct val="0"/>
        </a:spcAft>
        <a:defRPr kumimoji="1" sz="2800">
          <a:solidFill>
            <a:schemeClr val="tx1"/>
          </a:solidFill>
          <a:latin typeface="Arial" pitchFamily="-107" charset="0"/>
          <a:ea typeface="ＭＳ Ｐゴシック" charset="-128"/>
          <a:cs typeface="ＭＳ Ｐゴシック" charset="-128"/>
        </a:defRPr>
      </a:lvl3pPr>
      <a:lvl4pPr algn="l" rtl="0" eaLnBrk="0" fontAlgn="base" hangingPunct="0">
        <a:lnSpc>
          <a:spcPct val="85000"/>
        </a:lnSpc>
        <a:spcBef>
          <a:spcPct val="0"/>
        </a:spcBef>
        <a:spcAft>
          <a:spcPct val="0"/>
        </a:spcAft>
        <a:defRPr kumimoji="1" sz="2800">
          <a:solidFill>
            <a:schemeClr val="tx1"/>
          </a:solidFill>
          <a:latin typeface="Arial" pitchFamily="-107" charset="0"/>
          <a:ea typeface="ＭＳ Ｐゴシック" charset="-128"/>
          <a:cs typeface="ＭＳ Ｐゴシック" charset="-128"/>
        </a:defRPr>
      </a:lvl4pPr>
      <a:lvl5pPr algn="l" rtl="0" eaLnBrk="0" fontAlgn="base" hangingPunct="0">
        <a:lnSpc>
          <a:spcPct val="85000"/>
        </a:lnSpc>
        <a:spcBef>
          <a:spcPct val="0"/>
        </a:spcBef>
        <a:spcAft>
          <a:spcPct val="0"/>
        </a:spcAft>
        <a:defRPr kumimoji="1" sz="2800">
          <a:solidFill>
            <a:schemeClr val="tx1"/>
          </a:solidFill>
          <a:latin typeface="Arial" pitchFamily="-107" charset="0"/>
          <a:ea typeface="ＭＳ Ｐゴシック" charset="-128"/>
          <a:cs typeface="ＭＳ Ｐゴシック" charset="-128"/>
        </a:defRPr>
      </a:lvl5pPr>
      <a:lvl6pPr marL="457200" algn="l" rtl="0" eaLnBrk="0" fontAlgn="base" hangingPunct="0">
        <a:lnSpc>
          <a:spcPct val="85000"/>
        </a:lnSpc>
        <a:spcBef>
          <a:spcPct val="0"/>
        </a:spcBef>
        <a:spcAft>
          <a:spcPct val="0"/>
        </a:spcAft>
        <a:defRPr kumimoji="1" sz="2800">
          <a:solidFill>
            <a:schemeClr val="tx1"/>
          </a:solidFill>
          <a:latin typeface="Arial" pitchFamily="-107" charset="0"/>
        </a:defRPr>
      </a:lvl6pPr>
      <a:lvl7pPr marL="914400" algn="l" rtl="0" eaLnBrk="0" fontAlgn="base" hangingPunct="0">
        <a:lnSpc>
          <a:spcPct val="85000"/>
        </a:lnSpc>
        <a:spcBef>
          <a:spcPct val="0"/>
        </a:spcBef>
        <a:spcAft>
          <a:spcPct val="0"/>
        </a:spcAft>
        <a:defRPr kumimoji="1" sz="2800">
          <a:solidFill>
            <a:schemeClr val="tx1"/>
          </a:solidFill>
          <a:latin typeface="Arial" pitchFamily="-107" charset="0"/>
        </a:defRPr>
      </a:lvl7pPr>
      <a:lvl8pPr marL="1371600" algn="l" rtl="0" eaLnBrk="0" fontAlgn="base" hangingPunct="0">
        <a:lnSpc>
          <a:spcPct val="85000"/>
        </a:lnSpc>
        <a:spcBef>
          <a:spcPct val="0"/>
        </a:spcBef>
        <a:spcAft>
          <a:spcPct val="0"/>
        </a:spcAft>
        <a:defRPr kumimoji="1" sz="2800">
          <a:solidFill>
            <a:schemeClr val="tx1"/>
          </a:solidFill>
          <a:latin typeface="Arial" pitchFamily="-107" charset="0"/>
        </a:defRPr>
      </a:lvl8pPr>
      <a:lvl9pPr marL="1828800" algn="l" rtl="0" eaLnBrk="0" fontAlgn="base" hangingPunct="0">
        <a:lnSpc>
          <a:spcPct val="85000"/>
        </a:lnSpc>
        <a:spcBef>
          <a:spcPct val="0"/>
        </a:spcBef>
        <a:spcAft>
          <a:spcPct val="0"/>
        </a:spcAft>
        <a:defRPr kumimoji="1" sz="2800">
          <a:solidFill>
            <a:schemeClr val="tx1"/>
          </a:solidFill>
          <a:latin typeface="Arial" pitchFamily="-107" charset="0"/>
        </a:defRPr>
      </a:lvl9pPr>
    </p:titleStyle>
    <p:bodyStyle>
      <a:lvl1pPr marL="342900" indent="-342900" algn="l" rtl="0" eaLnBrk="0" fontAlgn="base" hangingPunct="0">
        <a:spcBef>
          <a:spcPct val="20000"/>
        </a:spcBef>
        <a:spcAft>
          <a:spcPct val="0"/>
        </a:spcAft>
        <a:buClr>
          <a:srgbClr val="1C07FF"/>
        </a:buClr>
        <a:buFont typeface="Times" charset="0"/>
        <a:buChar char="•"/>
        <a:defRPr kumimoji="1"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1C07FF"/>
        </a:buClr>
        <a:buChar char="–"/>
        <a:defRPr kumimoji="1" sz="2400">
          <a:solidFill>
            <a:schemeClr val="tx1"/>
          </a:solidFill>
          <a:latin typeface="+mn-lt"/>
          <a:ea typeface="ＭＳ Ｐゴシック" pitchFamily="-107" charset="-128"/>
        </a:defRPr>
      </a:lvl2pPr>
      <a:lvl3pPr marL="1085850" indent="-228600" algn="l" rtl="0" eaLnBrk="0" fontAlgn="base" hangingPunct="0">
        <a:spcBef>
          <a:spcPct val="20000"/>
        </a:spcBef>
        <a:spcAft>
          <a:spcPct val="0"/>
        </a:spcAft>
        <a:buClr>
          <a:srgbClr val="1C07FF"/>
        </a:buClr>
        <a:buFont typeface="Times" charset="0"/>
        <a:buChar char="•"/>
        <a:defRPr kumimoji="1" sz="2000">
          <a:solidFill>
            <a:schemeClr val="tx1"/>
          </a:solidFill>
          <a:latin typeface="+mn-lt"/>
          <a:ea typeface="ＭＳ Ｐゴシック" pitchFamily="-107" charset="-128"/>
        </a:defRPr>
      </a:lvl3pPr>
      <a:lvl4pPr marL="1428750" indent="-228600" algn="l" rtl="0" eaLnBrk="0" fontAlgn="base" hangingPunct="0">
        <a:spcBef>
          <a:spcPct val="20000"/>
        </a:spcBef>
        <a:spcAft>
          <a:spcPct val="0"/>
        </a:spcAft>
        <a:buClr>
          <a:srgbClr val="1C07FF"/>
        </a:buClr>
        <a:buChar char="–"/>
        <a:defRPr kumimoji="1" sz="1400">
          <a:solidFill>
            <a:schemeClr val="tx1"/>
          </a:solidFill>
          <a:latin typeface="+mn-lt"/>
          <a:ea typeface="ＭＳ Ｐゴシック" pitchFamily="-107" charset="-128"/>
        </a:defRPr>
      </a:lvl4pPr>
      <a:lvl5pPr marL="1771650" indent="-228600" algn="l" rtl="0" eaLnBrk="0" fontAlgn="base" hangingPunct="0">
        <a:spcBef>
          <a:spcPct val="20000"/>
        </a:spcBef>
        <a:spcAft>
          <a:spcPct val="0"/>
        </a:spcAft>
        <a:buClr>
          <a:srgbClr val="1C07FF"/>
        </a:buClr>
        <a:buFont typeface="Times" charset="0"/>
        <a:buChar char="•"/>
        <a:defRPr kumimoji="1" sz="1000">
          <a:solidFill>
            <a:schemeClr val="tx1"/>
          </a:solidFill>
          <a:latin typeface="+mn-lt"/>
          <a:ea typeface="ＭＳ Ｐゴシック" pitchFamily="-107" charset="-128"/>
        </a:defRPr>
      </a:lvl5pPr>
      <a:lvl6pPr marL="2228850" indent="-228600" algn="l" rtl="0" eaLnBrk="0" fontAlgn="base" hangingPunct="0">
        <a:spcBef>
          <a:spcPct val="20000"/>
        </a:spcBef>
        <a:spcAft>
          <a:spcPct val="0"/>
        </a:spcAft>
        <a:buClr>
          <a:srgbClr val="1C07FF"/>
        </a:buClr>
        <a:buFont typeface="Times" pitchFamily="-107" charset="0"/>
        <a:buChar char="•"/>
        <a:defRPr kumimoji="1" sz="1000">
          <a:solidFill>
            <a:schemeClr val="tx1"/>
          </a:solidFill>
          <a:latin typeface="+mn-lt"/>
          <a:ea typeface="ＭＳ Ｐゴシック" pitchFamily="-107" charset="-128"/>
        </a:defRPr>
      </a:lvl6pPr>
      <a:lvl7pPr marL="2686050" indent="-228600" algn="l" rtl="0" eaLnBrk="0" fontAlgn="base" hangingPunct="0">
        <a:spcBef>
          <a:spcPct val="20000"/>
        </a:spcBef>
        <a:spcAft>
          <a:spcPct val="0"/>
        </a:spcAft>
        <a:buClr>
          <a:srgbClr val="1C07FF"/>
        </a:buClr>
        <a:buFont typeface="Times" pitchFamily="-107" charset="0"/>
        <a:buChar char="•"/>
        <a:defRPr kumimoji="1" sz="1000">
          <a:solidFill>
            <a:schemeClr val="tx1"/>
          </a:solidFill>
          <a:latin typeface="+mn-lt"/>
          <a:ea typeface="ＭＳ Ｐゴシック" pitchFamily="-107" charset="-128"/>
        </a:defRPr>
      </a:lvl7pPr>
      <a:lvl8pPr marL="3143250" indent="-228600" algn="l" rtl="0" eaLnBrk="0" fontAlgn="base" hangingPunct="0">
        <a:spcBef>
          <a:spcPct val="20000"/>
        </a:spcBef>
        <a:spcAft>
          <a:spcPct val="0"/>
        </a:spcAft>
        <a:buClr>
          <a:srgbClr val="1C07FF"/>
        </a:buClr>
        <a:buFont typeface="Times" pitchFamily="-107" charset="0"/>
        <a:buChar char="•"/>
        <a:defRPr kumimoji="1" sz="1000">
          <a:solidFill>
            <a:schemeClr val="tx1"/>
          </a:solidFill>
          <a:latin typeface="+mn-lt"/>
          <a:ea typeface="ＭＳ Ｐゴシック" pitchFamily="-107" charset="-128"/>
        </a:defRPr>
      </a:lvl8pPr>
      <a:lvl9pPr marL="3600450" indent="-228600" algn="l" rtl="0" eaLnBrk="0" fontAlgn="base" hangingPunct="0">
        <a:spcBef>
          <a:spcPct val="20000"/>
        </a:spcBef>
        <a:spcAft>
          <a:spcPct val="0"/>
        </a:spcAft>
        <a:buClr>
          <a:srgbClr val="1C07FF"/>
        </a:buClr>
        <a:buFont typeface="Times" pitchFamily="-107" charset="0"/>
        <a:buChar char="•"/>
        <a:defRPr kumimoji="1" sz="1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6"/>
          <p:cNvSpPr txBox="1">
            <a:spLocks noChangeArrowheads="1"/>
          </p:cNvSpPr>
          <p:nvPr/>
        </p:nvSpPr>
        <p:spPr bwMode="auto">
          <a:xfrm>
            <a:off x="0" y="152400"/>
            <a:ext cx="9144000" cy="175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algn="ctr"/>
            <a:r>
              <a:rPr lang="en-US" i="0" dirty="0">
                <a:solidFill>
                  <a:srgbClr val="1C07FF"/>
                </a:solidFill>
                <a:latin typeface="Comic Sans MS" charset="0"/>
                <a:cs typeface="Comic Sans MS" charset="0"/>
              </a:rPr>
              <a:t>Biotechnology Basics™ by Ellyn </a:t>
            </a:r>
            <a:r>
              <a:rPr lang="en-US" i="0" dirty="0" smtClean="0">
                <a:solidFill>
                  <a:srgbClr val="1C07FF"/>
                </a:solidFill>
                <a:latin typeface="Comic Sans MS" charset="0"/>
                <a:cs typeface="Comic Sans MS" charset="0"/>
              </a:rPr>
              <a:t>Daugherty</a:t>
            </a:r>
            <a:endParaRPr lang="en-US" sz="1200" i="0" dirty="0" smtClean="0">
              <a:solidFill>
                <a:srgbClr val="1C07FF"/>
              </a:solidFill>
              <a:latin typeface="Comic Sans MS" charset="0"/>
              <a:cs typeface="Comic Sans MS" charset="0"/>
            </a:endParaRPr>
          </a:p>
          <a:p>
            <a:pPr algn="ctr"/>
            <a:endParaRPr lang="en-US" sz="1200" i="0" dirty="0" smtClean="0">
              <a:solidFill>
                <a:srgbClr val="1C07FF"/>
              </a:solidFill>
              <a:latin typeface="Comic Sans MS" charset="0"/>
              <a:cs typeface="Comic Sans MS" charset="0"/>
            </a:endParaRPr>
          </a:p>
          <a:p>
            <a:pPr algn="ctr"/>
            <a:r>
              <a:rPr lang="en-US" sz="4000" i="0" dirty="0" smtClean="0">
                <a:latin typeface="Comic Sans MS" charset="0"/>
                <a:cs typeface="Comic Sans MS" charset="0"/>
              </a:rPr>
              <a:t>Gel Box Science</a:t>
            </a:r>
            <a:endParaRPr lang="en-US" sz="1200" i="0" dirty="0">
              <a:latin typeface="Comic Sans MS" charset="0"/>
              <a:cs typeface="Comic Sans MS" charset="0"/>
            </a:endParaRPr>
          </a:p>
          <a:p>
            <a:pPr algn="ctr"/>
            <a:endParaRPr lang="en-US" sz="1200" i="0" dirty="0">
              <a:latin typeface="Comic Sans MS" charset="0"/>
              <a:cs typeface="Comic Sans MS" charset="0"/>
            </a:endParaRPr>
          </a:p>
          <a:p>
            <a:pPr algn="ctr"/>
            <a:r>
              <a:rPr lang="en-US" sz="2000" i="0" dirty="0" smtClean="0">
                <a:solidFill>
                  <a:srgbClr val="1C07FF"/>
                </a:solidFill>
                <a:latin typeface="Comic Sans MS" charset="0"/>
                <a:cs typeface="Comic Sans MS" charset="0"/>
              </a:rPr>
              <a:t>Sponsored by Fisher Science Education and G-Biosciences</a:t>
            </a:r>
          </a:p>
        </p:txBody>
      </p:sp>
      <p:sp>
        <p:nvSpPr>
          <p:cNvPr id="15362" name="Rectangle 243"/>
          <p:cNvSpPr>
            <a:spLocks noGrp="1" noChangeArrowheads="1"/>
          </p:cNvSpPr>
          <p:nvPr/>
        </p:nvSpPr>
        <p:spPr bwMode="auto">
          <a:xfrm>
            <a:off x="0" y="4800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ctr">
              <a:lnSpc>
                <a:spcPct val="150000"/>
              </a:lnSpc>
            </a:pPr>
            <a:r>
              <a:rPr lang="en-US" sz="2000" b="1" i="0" dirty="0">
                <a:latin typeface="Arial" charset="0"/>
              </a:rPr>
              <a:t>Ellyn Daugherty      </a:t>
            </a:r>
            <a:r>
              <a:rPr lang="en-US" sz="2000" i="0" dirty="0" err="1">
                <a:latin typeface="Arial" charset="0"/>
              </a:rPr>
              <a:t>Ellyn@BiotechEd.com</a:t>
            </a:r>
            <a:r>
              <a:rPr lang="en-US" sz="2000" i="0" dirty="0">
                <a:latin typeface="Arial" charset="0"/>
              </a:rPr>
              <a:t>      </a:t>
            </a:r>
            <a:r>
              <a:rPr lang="en-US" sz="2000" i="0" dirty="0" err="1">
                <a:latin typeface="Arial" charset="0"/>
              </a:rPr>
              <a:t>www.BiotechEd.com</a:t>
            </a:r>
            <a:endParaRPr lang="en-US" sz="2000" i="0" dirty="0">
              <a:solidFill>
                <a:srgbClr val="0000FF"/>
              </a:solidFill>
              <a:latin typeface="Arial" charset="0"/>
            </a:endParaRPr>
          </a:p>
          <a:p>
            <a:pPr algn="ctr">
              <a:lnSpc>
                <a:spcPct val="150000"/>
              </a:lnSpc>
            </a:pPr>
            <a:r>
              <a:rPr lang="en-US" sz="2000" i="0" dirty="0">
                <a:solidFill>
                  <a:srgbClr val="0000FF"/>
                </a:solidFill>
                <a:latin typeface="Arial" charset="0"/>
              </a:rPr>
              <a:t>Biotechnology: Science for the New Millennium, </a:t>
            </a:r>
            <a:r>
              <a:rPr lang="en-US" sz="2000" i="0" dirty="0" smtClean="0">
                <a:solidFill>
                  <a:srgbClr val="0000FF"/>
                </a:solidFill>
                <a:latin typeface="Arial" charset="0"/>
              </a:rPr>
              <a:t>2E</a:t>
            </a:r>
            <a:endParaRPr lang="en-US" sz="2000" i="0" dirty="0">
              <a:solidFill>
                <a:srgbClr val="0000FF"/>
              </a:solidFill>
              <a:latin typeface="Arial" charset="0"/>
            </a:endParaRPr>
          </a:p>
          <a:p>
            <a:pPr algn="ctr"/>
            <a:endParaRPr lang="en-US" sz="1000" i="0" dirty="0">
              <a:latin typeface="Arial" charset="0"/>
            </a:endParaRPr>
          </a:p>
        </p:txBody>
      </p:sp>
      <p:sp>
        <p:nvSpPr>
          <p:cNvPr id="10" name="TextBox 9"/>
          <p:cNvSpPr txBox="1"/>
          <p:nvPr/>
        </p:nvSpPr>
        <p:spPr>
          <a:xfrm>
            <a:off x="-41617" y="5791200"/>
            <a:ext cx="9144000" cy="738664"/>
          </a:xfrm>
          <a:prstGeom prst="rect">
            <a:avLst/>
          </a:prstGeom>
          <a:noFill/>
        </p:spPr>
        <p:txBody>
          <a:bodyPr>
            <a:spAutoFit/>
          </a:bodyPr>
          <a:lstStyle/>
          <a:p>
            <a:pPr algn="ctr">
              <a:defRPr/>
            </a:pPr>
            <a:r>
              <a:rPr lang="en-US" sz="1800" i="0" dirty="0">
                <a:solidFill>
                  <a:srgbClr val="FF0000"/>
                </a:solidFill>
                <a:latin typeface="+mn-lt"/>
              </a:rPr>
              <a:t>To request preview copies of BS4NM, </a:t>
            </a:r>
            <a:endParaRPr lang="en-US" sz="1800" i="0" dirty="0" smtClean="0">
              <a:solidFill>
                <a:srgbClr val="FF0000"/>
              </a:solidFill>
              <a:latin typeface="+mn-lt"/>
            </a:endParaRPr>
          </a:p>
          <a:p>
            <a:pPr algn="ctr">
              <a:defRPr/>
            </a:pPr>
            <a:r>
              <a:rPr lang="en-US" sz="1800" i="0" u="sng" dirty="0" smtClean="0">
                <a:solidFill>
                  <a:srgbClr val="FF0000"/>
                </a:solidFill>
                <a:latin typeface="+mn-lt"/>
              </a:rPr>
              <a:t>fill in the BS4NM card for drawing </a:t>
            </a:r>
            <a:r>
              <a:rPr lang="en-US" sz="1800" i="0" dirty="0" smtClean="0">
                <a:solidFill>
                  <a:srgbClr val="FF0000"/>
                </a:solidFill>
                <a:latin typeface="+mn-lt"/>
              </a:rPr>
              <a:t>and put a</a:t>
            </a:r>
            <a:r>
              <a:rPr lang="en-US" b="1" i="0" dirty="0" smtClean="0">
                <a:solidFill>
                  <a:srgbClr val="FF0000"/>
                </a:solidFill>
                <a:latin typeface="+mn-lt"/>
              </a:rPr>
              <a:t> * </a:t>
            </a:r>
            <a:r>
              <a:rPr lang="en-US" sz="1800" i="0" dirty="0" smtClean="0">
                <a:solidFill>
                  <a:srgbClr val="FF0000"/>
                </a:solidFill>
                <a:latin typeface="+mn-lt"/>
              </a:rPr>
              <a:t>on top</a:t>
            </a:r>
            <a:endParaRPr lang="en-US" sz="2000" b="1" i="0" dirty="0">
              <a:solidFill>
                <a:srgbClr val="1C07FF"/>
              </a:solidFill>
              <a:latin typeface="+mn-lt"/>
            </a:endParaRPr>
          </a:p>
        </p:txBody>
      </p:sp>
      <p:sp>
        <p:nvSpPr>
          <p:cNvPr id="2" name="Rectangle 1"/>
          <p:cNvSpPr/>
          <p:nvPr/>
        </p:nvSpPr>
        <p:spPr>
          <a:xfrm>
            <a:off x="0" y="4267200"/>
            <a:ext cx="9144000" cy="400110"/>
          </a:xfrm>
          <a:prstGeom prst="rect">
            <a:avLst/>
          </a:prstGeom>
        </p:spPr>
        <p:txBody>
          <a:bodyPr wrap="square">
            <a:spAutoFit/>
          </a:bodyPr>
          <a:lstStyle/>
          <a:p>
            <a:pPr algn="ctr"/>
            <a:r>
              <a:rPr lang="en-US" sz="2000" i="0" dirty="0">
                <a:solidFill>
                  <a:srgbClr val="1C07FF"/>
                </a:solidFill>
                <a:latin typeface="+mn-lt"/>
                <a:cs typeface="Comic Sans MS" charset="0"/>
              </a:rPr>
              <a:t>G-Bio Lab Kit # BBED-</a:t>
            </a:r>
            <a:r>
              <a:rPr lang="en-US" sz="2000" i="0" dirty="0" smtClean="0">
                <a:solidFill>
                  <a:srgbClr val="1C07FF"/>
                </a:solidFill>
                <a:latin typeface="+mn-lt"/>
                <a:cs typeface="Comic Sans MS" charset="0"/>
              </a:rPr>
              <a:t>4j </a:t>
            </a:r>
            <a:r>
              <a:rPr lang="en-US" sz="2000" i="0" dirty="0">
                <a:solidFill>
                  <a:srgbClr val="1C07FF"/>
                </a:solidFill>
                <a:latin typeface="+mn-lt"/>
                <a:cs typeface="Comic Sans MS" charset="0"/>
              </a:rPr>
              <a:t>	</a:t>
            </a:r>
            <a:r>
              <a:rPr lang="en-US" sz="2000" i="0" dirty="0" smtClean="0">
                <a:solidFill>
                  <a:srgbClr val="1C07FF"/>
                </a:solidFill>
                <a:latin typeface="+mn-lt"/>
                <a:cs typeface="Comic Sans MS" charset="0"/>
              </a:rPr>
              <a:t>FSE </a:t>
            </a:r>
            <a:r>
              <a:rPr lang="en-US" sz="2000" i="0" dirty="0">
                <a:solidFill>
                  <a:srgbClr val="0000FF"/>
                </a:solidFill>
                <a:latin typeface="+mn-lt"/>
                <a:cs typeface="Comic Sans MS"/>
              </a:rPr>
              <a:t># </a:t>
            </a:r>
            <a:r>
              <a:rPr lang="en-US" sz="2000" i="0" dirty="0" smtClean="0">
                <a:solidFill>
                  <a:srgbClr val="0000FF"/>
                </a:solidFill>
                <a:latin typeface="+mn-lt"/>
                <a:cs typeface="Comic Sans MS"/>
              </a:rPr>
              <a:t>S</a:t>
            </a:r>
            <a:r>
              <a:rPr lang="cs-CZ" sz="2000" i="0" dirty="0" smtClean="0">
                <a:solidFill>
                  <a:srgbClr val="0000FF"/>
                </a:solidFill>
                <a:latin typeface="+mn-lt"/>
                <a:cs typeface="Comic Sans MS"/>
              </a:rPr>
              <a:t>41618</a:t>
            </a:r>
            <a:endParaRPr lang="cs-CZ" sz="2000" i="0" dirty="0">
              <a:solidFill>
                <a:srgbClr val="0000FF"/>
              </a:solidFill>
              <a:latin typeface="+mn-lt"/>
              <a:cs typeface="Comic Sans MS"/>
            </a:endParaRPr>
          </a:p>
        </p:txBody>
      </p:sp>
      <p:pic>
        <p:nvPicPr>
          <p:cNvPr id="8" name="Picture 7"/>
          <p:cNvPicPr/>
          <p:nvPr/>
        </p:nvPicPr>
        <p:blipFill rotWithShape="1">
          <a:blip r:embed="rId3"/>
          <a:srcRect t="26624" r="-58" b="35077"/>
          <a:stretch/>
        </p:blipFill>
        <p:spPr bwMode="auto">
          <a:xfrm>
            <a:off x="1676400" y="2057400"/>
            <a:ext cx="5867400" cy="2057400"/>
          </a:xfrm>
          <a:prstGeom prst="rect">
            <a:avLst/>
          </a:prstGeom>
          <a:ln>
            <a:noFill/>
          </a:ln>
          <a:extLst>
            <a:ext uri="{53640926-AAD7-44d8-BBD7-CCE9431645EC}">
              <a14:shadowObscured xmlns:a14="http://schemas.microsoft.com/office/drawing/2010/main"/>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9-04-08 at 7.27.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6457"/>
            <a:ext cx="7221265" cy="6858000"/>
          </a:xfrm>
          <a:prstGeom prst="rect">
            <a:avLst/>
          </a:prstGeom>
        </p:spPr>
      </p:pic>
    </p:spTree>
    <p:extLst>
      <p:ext uri="{BB962C8B-B14F-4D97-AF65-F5344CB8AC3E}">
        <p14:creationId xmlns:p14="http://schemas.microsoft.com/office/powerpoint/2010/main" val="14810773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9-04-08 at 7.28.1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0"/>
            <a:ext cx="6285583" cy="6858000"/>
          </a:xfrm>
          <a:prstGeom prst="rect">
            <a:avLst/>
          </a:prstGeom>
        </p:spPr>
      </p:pic>
    </p:spTree>
    <p:extLst>
      <p:ext uri="{BB962C8B-B14F-4D97-AF65-F5344CB8AC3E}">
        <p14:creationId xmlns:p14="http://schemas.microsoft.com/office/powerpoint/2010/main" val="14125347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9-04-08 at 7.30.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9430"/>
            <a:ext cx="7430435" cy="6858000"/>
          </a:xfrm>
          <a:prstGeom prst="rect">
            <a:avLst/>
          </a:prstGeom>
        </p:spPr>
      </p:pic>
    </p:spTree>
    <p:extLst>
      <p:ext uri="{BB962C8B-B14F-4D97-AF65-F5344CB8AC3E}">
        <p14:creationId xmlns:p14="http://schemas.microsoft.com/office/powerpoint/2010/main" val="18062269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9-04-08 at 7.31.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78564" cy="6858000"/>
          </a:xfrm>
          <a:prstGeom prst="rect">
            <a:avLst/>
          </a:prstGeom>
        </p:spPr>
      </p:pic>
    </p:spTree>
    <p:extLst>
      <p:ext uri="{BB962C8B-B14F-4D97-AF65-F5344CB8AC3E}">
        <p14:creationId xmlns:p14="http://schemas.microsoft.com/office/powerpoint/2010/main" val="110135262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9-04-08 at 7.32.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800" y="0"/>
            <a:ext cx="8204200" cy="6718300"/>
          </a:xfrm>
          <a:prstGeom prst="rect">
            <a:avLst/>
          </a:prstGeom>
        </p:spPr>
      </p:pic>
    </p:spTree>
    <p:extLst>
      <p:ext uri="{BB962C8B-B14F-4D97-AF65-F5344CB8AC3E}">
        <p14:creationId xmlns:p14="http://schemas.microsoft.com/office/powerpoint/2010/main" val="184542481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6"/>
          <p:cNvSpPr txBox="1">
            <a:spLocks noChangeArrowheads="1"/>
          </p:cNvSpPr>
          <p:nvPr/>
        </p:nvSpPr>
        <p:spPr bwMode="auto">
          <a:xfrm>
            <a:off x="0" y="228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algn="ctr" eaLnBrk="1" hangingPunct="1"/>
            <a:r>
              <a:rPr lang="en-US" sz="3200">
                <a:latin typeface="Comic Sans MS" charset="0"/>
              </a:rPr>
              <a:t>What a Biotech Unit in Biology Might Look Like</a:t>
            </a:r>
            <a:endParaRPr lang="en-US" sz="3200">
              <a:latin typeface="Comic Sans MS" charset="0"/>
              <a:cs typeface="Comic Sans MS" charset="0"/>
            </a:endParaRPr>
          </a:p>
        </p:txBody>
      </p:sp>
      <p:sp>
        <p:nvSpPr>
          <p:cNvPr id="19458" name="Rectangle 9"/>
          <p:cNvSpPr>
            <a:spLocks noChangeArrowheads="1"/>
          </p:cNvSpPr>
          <p:nvPr/>
        </p:nvSpPr>
        <p:spPr bwMode="auto">
          <a:xfrm>
            <a:off x="0" y="1143000"/>
            <a:ext cx="91440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9113" indent="-287338">
              <a:spcBef>
                <a:spcPct val="50000"/>
              </a:spcBef>
              <a:buClr>
                <a:schemeClr val="tx1">
                  <a:lumMod val="95000"/>
                  <a:lumOff val="5000"/>
                </a:schemeClr>
              </a:buClr>
              <a:buSzPct val="100000"/>
              <a:buFontTx/>
              <a:buChar char="•"/>
              <a:defRPr/>
            </a:pPr>
            <a:r>
              <a:rPr lang="en-US" sz="2000" dirty="0">
                <a:latin typeface="Arial" charset="0"/>
              </a:rPr>
              <a:t>“</a:t>
            </a:r>
            <a:r>
              <a:rPr lang="en-US" dirty="0">
                <a:latin typeface="+mn-lt"/>
              </a:rPr>
              <a:t>What is Biotechnology?” Internet Activity </a:t>
            </a:r>
            <a:r>
              <a:rPr lang="en-US" sz="2000" i="0" dirty="0">
                <a:solidFill>
                  <a:srgbClr val="FF0000"/>
                </a:solidFill>
                <a:latin typeface="+mn-lt"/>
              </a:rPr>
              <a:t>(on </a:t>
            </a:r>
            <a:r>
              <a:rPr lang="en-US" sz="2000" i="0" dirty="0" err="1">
                <a:solidFill>
                  <a:srgbClr val="FF0000"/>
                </a:solidFill>
                <a:latin typeface="+mn-lt"/>
              </a:rPr>
              <a:t>BiotechEd.com</a:t>
            </a:r>
            <a:r>
              <a:rPr lang="en-US" sz="2000" i="0" dirty="0">
                <a:solidFill>
                  <a:srgbClr val="FF0000"/>
                </a:solidFill>
                <a:latin typeface="+mn-lt"/>
              </a:rPr>
              <a:t>)</a:t>
            </a:r>
            <a:endParaRPr lang="en-US" sz="2000" dirty="0">
              <a:latin typeface="+mn-lt"/>
            </a:endParaRPr>
          </a:p>
          <a:p>
            <a:pPr marL="1031875" lvl="1" indent="-342900">
              <a:buFont typeface="Arial"/>
              <a:buChar char="•"/>
              <a:defRPr/>
            </a:pPr>
            <a:r>
              <a:rPr lang="en-US" dirty="0">
                <a:solidFill>
                  <a:srgbClr val="1C07FF"/>
                </a:solidFill>
                <a:latin typeface="+mn-lt"/>
              </a:rPr>
              <a:t>Cheese Biotechnology </a:t>
            </a:r>
            <a:r>
              <a:rPr lang="en-US" i="0" dirty="0">
                <a:solidFill>
                  <a:srgbClr val="1C07FF"/>
                </a:solidFill>
                <a:latin typeface="+mn-lt"/>
              </a:rPr>
              <a:t>Lab Kit	</a:t>
            </a:r>
            <a:r>
              <a:rPr lang="en-US" sz="2000" i="0" dirty="0">
                <a:solidFill>
                  <a:srgbClr val="1C07FF"/>
                </a:solidFill>
                <a:latin typeface="+mn-lt"/>
              </a:rPr>
              <a:t>BTNM-1C</a:t>
            </a:r>
          </a:p>
          <a:p>
            <a:pPr marL="519113" indent="-287338">
              <a:spcBef>
                <a:spcPct val="50000"/>
              </a:spcBef>
              <a:buClr>
                <a:schemeClr val="tx1">
                  <a:lumMod val="95000"/>
                  <a:lumOff val="5000"/>
                </a:schemeClr>
              </a:buClr>
              <a:buSzPct val="100000"/>
              <a:buFontTx/>
              <a:buChar char="•"/>
              <a:defRPr/>
            </a:pPr>
            <a:r>
              <a:rPr lang="en-US" dirty="0">
                <a:latin typeface="+mn-lt"/>
              </a:rPr>
              <a:t>Biotechnology Utilizes Tiny Amounts of Reagents</a:t>
            </a:r>
          </a:p>
          <a:p>
            <a:pPr marL="1031875" lvl="1" indent="-342900">
              <a:buFont typeface="Arial"/>
              <a:buChar char="•"/>
              <a:defRPr/>
            </a:pPr>
            <a:r>
              <a:rPr lang="en-US" dirty="0" err="1">
                <a:solidFill>
                  <a:srgbClr val="1C07FF"/>
                </a:solidFill>
                <a:latin typeface="+mn-lt"/>
              </a:rPr>
              <a:t>Micropipetting</a:t>
            </a:r>
            <a:r>
              <a:rPr lang="en-US" dirty="0">
                <a:solidFill>
                  <a:srgbClr val="1C07FF"/>
                </a:solidFill>
                <a:latin typeface="+mn-lt"/>
              </a:rPr>
              <a:t> Mastery </a:t>
            </a:r>
            <a:r>
              <a:rPr lang="en-US" i="0" dirty="0">
                <a:solidFill>
                  <a:srgbClr val="1C07FF"/>
                </a:solidFill>
                <a:latin typeface="+mn-lt"/>
              </a:rPr>
              <a:t>Lab Kit  	</a:t>
            </a:r>
            <a:r>
              <a:rPr lang="en-US" sz="2000" i="0" dirty="0">
                <a:solidFill>
                  <a:srgbClr val="1C07FF"/>
                </a:solidFill>
                <a:latin typeface="+mn-lt"/>
              </a:rPr>
              <a:t>BBED-3B</a:t>
            </a:r>
          </a:p>
          <a:p>
            <a:pPr marL="519113" indent="-287338">
              <a:spcBef>
                <a:spcPct val="50000"/>
              </a:spcBef>
              <a:buClr>
                <a:schemeClr val="tx1">
                  <a:lumMod val="95000"/>
                  <a:lumOff val="5000"/>
                </a:schemeClr>
              </a:buClr>
              <a:buSzPct val="100000"/>
              <a:buFontTx/>
              <a:buChar char="•"/>
              <a:defRPr/>
            </a:pPr>
            <a:r>
              <a:rPr lang="en-US" dirty="0">
                <a:latin typeface="+mn-lt"/>
              </a:rPr>
              <a:t>DNA is the Flash and Proteins are the Cash of Biotechnology</a:t>
            </a:r>
          </a:p>
          <a:p>
            <a:pPr marL="1031875" lvl="1" indent="-342900">
              <a:buFont typeface="Arial"/>
              <a:buChar char="•"/>
              <a:defRPr/>
            </a:pPr>
            <a:r>
              <a:rPr lang="en-US" dirty="0">
                <a:solidFill>
                  <a:srgbClr val="1C07FF"/>
                </a:solidFill>
                <a:latin typeface="+mn-lt"/>
              </a:rPr>
              <a:t>DNA Spooling with a Twist </a:t>
            </a:r>
            <a:r>
              <a:rPr lang="en-US" i="0" dirty="0">
                <a:solidFill>
                  <a:srgbClr val="1C07FF"/>
                </a:solidFill>
                <a:latin typeface="+mn-lt"/>
              </a:rPr>
              <a:t>Lab Kit   </a:t>
            </a:r>
            <a:r>
              <a:rPr lang="en-US" sz="2000" i="0" dirty="0">
                <a:solidFill>
                  <a:srgbClr val="1C07FF"/>
                </a:solidFill>
                <a:latin typeface="+mn-lt"/>
              </a:rPr>
              <a:t>BTNM-4B</a:t>
            </a:r>
            <a:endParaRPr lang="en-US" sz="2000" dirty="0">
              <a:solidFill>
                <a:srgbClr val="1C07FF"/>
              </a:solidFill>
              <a:latin typeface="+mn-lt"/>
            </a:endParaRPr>
          </a:p>
          <a:p>
            <a:pPr marL="519113" indent="-287338">
              <a:spcBef>
                <a:spcPct val="50000"/>
              </a:spcBef>
              <a:buClr>
                <a:schemeClr val="tx1">
                  <a:lumMod val="95000"/>
                  <a:lumOff val="5000"/>
                </a:schemeClr>
              </a:buClr>
              <a:buSzPct val="100000"/>
              <a:buFontTx/>
              <a:buChar char="•"/>
              <a:defRPr/>
            </a:pPr>
            <a:r>
              <a:rPr lang="en-US" dirty="0">
                <a:latin typeface="+mn-lt"/>
              </a:rPr>
              <a:t>DNA Analysis Using Gel Electrophoresis</a:t>
            </a:r>
          </a:p>
          <a:p>
            <a:pPr marL="1031875" lvl="1" indent="-342900">
              <a:buFont typeface="Arial"/>
              <a:buChar char="•"/>
              <a:defRPr/>
            </a:pPr>
            <a:r>
              <a:rPr lang="en-US" dirty="0">
                <a:solidFill>
                  <a:srgbClr val="1C07FF"/>
                </a:solidFill>
                <a:latin typeface="+mn-lt"/>
              </a:rPr>
              <a:t>Gel Box Science </a:t>
            </a:r>
            <a:r>
              <a:rPr lang="en-US" i="0" dirty="0">
                <a:solidFill>
                  <a:srgbClr val="1C07FF"/>
                </a:solidFill>
                <a:latin typeface="+mn-lt"/>
              </a:rPr>
              <a:t>Lab Kit  		</a:t>
            </a:r>
            <a:r>
              <a:rPr lang="en-US" sz="2000" i="0" dirty="0">
                <a:solidFill>
                  <a:srgbClr val="1C07FF"/>
                </a:solidFill>
                <a:latin typeface="+mn-lt"/>
              </a:rPr>
              <a:t>BBED-3B</a:t>
            </a:r>
          </a:p>
          <a:p>
            <a:pPr marL="1031875" lvl="1" indent="-342900">
              <a:buFont typeface="Arial"/>
              <a:buChar char="•"/>
              <a:defRPr/>
            </a:pPr>
            <a:r>
              <a:rPr lang="en-US" dirty="0">
                <a:solidFill>
                  <a:srgbClr val="1C07FF"/>
                </a:solidFill>
                <a:latin typeface="+mn-lt"/>
              </a:rPr>
              <a:t>Crime Scene DNA Gels </a:t>
            </a:r>
            <a:r>
              <a:rPr lang="en-US" i="0" dirty="0">
                <a:solidFill>
                  <a:srgbClr val="1C07FF"/>
                </a:solidFill>
                <a:latin typeface="+mn-lt"/>
              </a:rPr>
              <a:t>Lab Kit  	</a:t>
            </a:r>
            <a:r>
              <a:rPr lang="en-US" sz="2000" i="0" dirty="0">
                <a:solidFill>
                  <a:srgbClr val="1C07FF"/>
                </a:solidFill>
                <a:latin typeface="+mn-lt"/>
              </a:rPr>
              <a:t>BBED-4M</a:t>
            </a:r>
            <a:endParaRPr lang="en-US" sz="2000" dirty="0">
              <a:solidFill>
                <a:srgbClr val="1C07FF"/>
              </a:solidFill>
              <a:latin typeface="+mn-lt"/>
            </a:endParaRPr>
          </a:p>
          <a:p>
            <a:pPr marL="519113" indent="-287338">
              <a:spcBef>
                <a:spcPct val="50000"/>
              </a:spcBef>
              <a:buClr>
                <a:schemeClr val="tx1">
                  <a:lumMod val="95000"/>
                  <a:lumOff val="5000"/>
                </a:schemeClr>
              </a:buClr>
              <a:buSzPct val="100000"/>
              <a:buFontTx/>
              <a:buChar char="•"/>
              <a:defRPr/>
            </a:pPr>
            <a:r>
              <a:rPr lang="en-US" dirty="0">
                <a:latin typeface="+mn-lt"/>
              </a:rPr>
              <a:t>Manipulating Protein Production Through Genetic Engineering</a:t>
            </a:r>
          </a:p>
          <a:p>
            <a:pPr marL="1031875" lvl="1" indent="-342900">
              <a:buFont typeface="Arial"/>
              <a:buChar char="•"/>
              <a:defRPr/>
            </a:pPr>
            <a:r>
              <a:rPr lang="en-US" dirty="0">
                <a:solidFill>
                  <a:srgbClr val="1C07FF"/>
                </a:solidFill>
                <a:latin typeface="+mn-lt"/>
              </a:rPr>
              <a:t>Genetic Engineering </a:t>
            </a:r>
            <a:r>
              <a:rPr lang="en-US" i="0" dirty="0">
                <a:solidFill>
                  <a:srgbClr val="1C07FF"/>
                </a:solidFill>
                <a:latin typeface="+mn-lt"/>
              </a:rPr>
              <a:t>Lab Kit  	</a:t>
            </a:r>
            <a:r>
              <a:rPr lang="en-US" sz="2000" i="0" dirty="0">
                <a:solidFill>
                  <a:srgbClr val="1C07FF"/>
                </a:solidFill>
                <a:latin typeface="+mn-lt"/>
              </a:rPr>
              <a:t>BBED-309</a:t>
            </a:r>
            <a:endParaRPr lang="en-US" dirty="0">
              <a:solidFill>
                <a:srgbClr val="1C07FF"/>
              </a:solidFill>
              <a:latin typeface="+mn-lt"/>
            </a:endParaRPr>
          </a:p>
          <a:p>
            <a:pPr marL="519113" indent="-287338">
              <a:spcBef>
                <a:spcPct val="50000"/>
              </a:spcBef>
              <a:buClr>
                <a:schemeClr val="tx1">
                  <a:lumMod val="95000"/>
                  <a:lumOff val="5000"/>
                </a:schemeClr>
              </a:buClr>
              <a:buSzPct val="100000"/>
              <a:buFontTx/>
              <a:buChar char="•"/>
              <a:defRPr/>
            </a:pPr>
            <a:r>
              <a:rPr lang="en-US" i="0" dirty="0">
                <a:latin typeface="+mn-lt"/>
              </a:rPr>
              <a:t>Bioethics and Career Exploration </a:t>
            </a:r>
            <a:r>
              <a:rPr lang="en-US" sz="2000" i="0" dirty="0">
                <a:solidFill>
                  <a:srgbClr val="FF0000"/>
                </a:solidFill>
                <a:latin typeface="+mn-lt"/>
              </a:rPr>
              <a:t>(on </a:t>
            </a:r>
            <a:r>
              <a:rPr lang="en-US" sz="2000" i="0" dirty="0" err="1">
                <a:solidFill>
                  <a:srgbClr val="FF0000"/>
                </a:solidFill>
                <a:latin typeface="+mn-lt"/>
              </a:rPr>
              <a:t>BiotechEd.com</a:t>
            </a:r>
            <a:r>
              <a:rPr lang="en-US" sz="2000" i="0" dirty="0">
                <a:solidFill>
                  <a:srgbClr val="FF0000"/>
                </a:solidFill>
                <a:latin typeface="+mn-lt"/>
              </a:rPr>
              <a:t>)</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0" y="228600"/>
            <a:ext cx="9144000" cy="609600"/>
          </a:xfrm>
        </p:spPr>
        <p:txBody>
          <a:bodyPr/>
          <a:lstStyle/>
          <a:p>
            <a:pPr algn="ctr"/>
            <a:r>
              <a:rPr lang="en-US" sz="3200">
                <a:latin typeface="Comic Sans MS" charset="0"/>
                <a:ea typeface="ＭＳ Ｐゴシック" charset="0"/>
                <a:cs typeface="ＭＳ Ｐゴシック" charset="0"/>
              </a:rPr>
              <a:t>G-Biosciences’ BS4NM and BBED Lab Kits</a:t>
            </a:r>
          </a:p>
        </p:txBody>
      </p:sp>
      <p:pic>
        <p:nvPicPr>
          <p:cNvPr id="21506" name="Picture 4" descr="forWeb_G-Bio_kit_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09800"/>
            <a:ext cx="4062413" cy="3048000"/>
          </a:xfrm>
          <a:prstGeom prst="rect">
            <a:avLst/>
          </a:prstGeom>
          <a:noFill/>
          <a:ln w="9525">
            <a:solidFill>
              <a:srgbClr val="1C07FF"/>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2"/>
          <p:cNvSpPr txBox="1">
            <a:spLocks noChangeArrowheads="1"/>
          </p:cNvSpPr>
          <p:nvPr/>
        </p:nvSpPr>
        <p:spPr bwMode="auto">
          <a:xfrm>
            <a:off x="4495800" y="1752600"/>
            <a:ext cx="4408488"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a:defRPr/>
            </a:pPr>
            <a:r>
              <a:rPr lang="en-US" sz="2000" i="0" dirty="0" smtClean="0">
                <a:solidFill>
                  <a:srgbClr val="000000"/>
                </a:solidFill>
                <a:latin typeface="+mn-lt"/>
              </a:rPr>
              <a:t>Kits are designed for 8 lab groups</a:t>
            </a:r>
          </a:p>
          <a:p>
            <a:pPr>
              <a:defRPr/>
            </a:pPr>
            <a:endParaRPr lang="en-US" sz="2000" i="0" dirty="0">
              <a:solidFill>
                <a:srgbClr val="000000"/>
              </a:solidFill>
              <a:latin typeface="+mn-lt"/>
            </a:endParaRPr>
          </a:p>
          <a:p>
            <a:pPr>
              <a:defRPr/>
            </a:pPr>
            <a:r>
              <a:rPr lang="en-US" sz="2000" i="0" dirty="0" smtClean="0">
                <a:solidFill>
                  <a:srgbClr val="000000"/>
                </a:solidFill>
                <a:latin typeface="+mn-lt"/>
              </a:rPr>
              <a:t>Majority of reagents are pre-</a:t>
            </a:r>
            <a:r>
              <a:rPr lang="en-US" sz="2000" i="0" dirty="0" err="1" smtClean="0">
                <a:solidFill>
                  <a:srgbClr val="000000"/>
                </a:solidFill>
                <a:latin typeface="+mn-lt"/>
              </a:rPr>
              <a:t>aliquotted</a:t>
            </a:r>
            <a:r>
              <a:rPr lang="en-US" sz="2000" i="0" dirty="0" smtClean="0">
                <a:solidFill>
                  <a:srgbClr val="000000"/>
                </a:solidFill>
                <a:latin typeface="+mn-lt"/>
              </a:rPr>
              <a:t> for easy distribution to student groups and to save teacher prep time</a:t>
            </a:r>
          </a:p>
          <a:p>
            <a:pPr>
              <a:defRPr/>
            </a:pPr>
            <a:endParaRPr lang="en-US" sz="2000" i="0" dirty="0">
              <a:solidFill>
                <a:srgbClr val="000000"/>
              </a:solidFill>
              <a:latin typeface="+mn-lt"/>
            </a:endParaRPr>
          </a:p>
          <a:p>
            <a:pPr>
              <a:defRPr/>
            </a:pPr>
            <a:r>
              <a:rPr lang="en-US" sz="2000" i="0" dirty="0" smtClean="0">
                <a:solidFill>
                  <a:srgbClr val="000000"/>
                </a:solidFill>
                <a:latin typeface="+mn-lt"/>
              </a:rPr>
              <a:t>Kits are often save time and money.</a:t>
            </a:r>
          </a:p>
          <a:p>
            <a:pPr>
              <a:defRPr/>
            </a:pPr>
            <a:endParaRPr lang="en-US" sz="2000" i="0" dirty="0" smtClean="0">
              <a:solidFill>
                <a:srgbClr val="000000"/>
              </a:solidFill>
              <a:latin typeface="+mn-lt"/>
            </a:endParaRPr>
          </a:p>
          <a:p>
            <a:pPr>
              <a:defRPr/>
            </a:pPr>
            <a:r>
              <a:rPr lang="en-US" sz="2000" i="0" dirty="0" smtClean="0">
                <a:solidFill>
                  <a:srgbClr val="000000"/>
                </a:solidFill>
                <a:latin typeface="+mn-lt"/>
              </a:rPr>
              <a:t>Protocol is downloadable from G-Biosciences website.</a:t>
            </a:r>
          </a:p>
          <a:p>
            <a:pPr>
              <a:defRPr/>
            </a:pPr>
            <a:endParaRPr lang="en-US" sz="2000" i="0" dirty="0">
              <a:solidFill>
                <a:srgbClr val="000000"/>
              </a:solidFill>
              <a:latin typeface="+mn-lt"/>
            </a:endParaRPr>
          </a:p>
          <a:p>
            <a:pPr>
              <a:defRPr/>
            </a:pPr>
            <a:r>
              <a:rPr lang="en-US" sz="2000" i="0" dirty="0" smtClean="0">
                <a:solidFill>
                  <a:srgbClr val="000000"/>
                </a:solidFill>
                <a:latin typeface="Arial" charset="0"/>
              </a:rPr>
              <a:t>Increases </a:t>
            </a:r>
            <a:r>
              <a:rPr lang="en-US" sz="2000" i="0" dirty="0">
                <a:solidFill>
                  <a:srgbClr val="000000"/>
                </a:solidFill>
                <a:latin typeface="Arial" charset="0"/>
              </a:rPr>
              <a:t>the options for student biotech </a:t>
            </a:r>
            <a:r>
              <a:rPr lang="en-US" sz="2000" i="0" dirty="0" smtClean="0">
                <a:solidFill>
                  <a:srgbClr val="000000"/>
                </a:solidFill>
                <a:latin typeface="Arial" charset="0"/>
              </a:rPr>
              <a:t>lab </a:t>
            </a:r>
            <a:r>
              <a:rPr lang="en-US" sz="2000" i="0" dirty="0">
                <a:solidFill>
                  <a:srgbClr val="000000"/>
                </a:solidFill>
                <a:latin typeface="Arial" charset="0"/>
              </a:rPr>
              <a:t>skill development</a:t>
            </a:r>
            <a:r>
              <a:rPr lang="en-US" sz="2000" i="0" dirty="0" smtClean="0">
                <a:solidFill>
                  <a:srgbClr val="000000"/>
                </a:solidFill>
                <a:latin typeface="Arial" charset="0"/>
              </a:rPr>
              <a:t>.</a:t>
            </a:r>
            <a:endParaRPr lang="en-US" sz="2000" i="0" dirty="0">
              <a:solidFill>
                <a:srgbClr val="000000"/>
              </a:solidFill>
              <a:latin typeface="Arial" charset="0"/>
            </a:endParaRPr>
          </a:p>
        </p:txBody>
      </p:sp>
      <p:sp>
        <p:nvSpPr>
          <p:cNvPr id="8" name="TextBox 2"/>
          <p:cNvSpPr txBox="1">
            <a:spLocks noChangeArrowheads="1"/>
          </p:cNvSpPr>
          <p:nvPr/>
        </p:nvSpPr>
        <p:spPr bwMode="auto">
          <a:xfrm>
            <a:off x="0" y="9906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algn="ctr">
              <a:defRPr/>
            </a:pPr>
            <a:r>
              <a:rPr lang="en-US" sz="2000" dirty="0" smtClean="0">
                <a:solidFill>
                  <a:srgbClr val="FF0000"/>
                </a:solidFill>
                <a:latin typeface="+mn-lt"/>
              </a:rPr>
              <a:t>Written by a teacher for teachers</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6" descr="BiotechEd.com_snapshot.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1667"/>
            <a:ext cx="5257800" cy="4842792"/>
          </a:xfrm>
          <a:prstGeom prst="rect">
            <a:avLst/>
          </a:prstGeom>
          <a:noFill/>
          <a:ln w="9525">
            <a:solidFill>
              <a:srgbClr val="1C07FF"/>
            </a:solidFill>
            <a:miter lim="800000"/>
            <a:headEnd/>
            <a:tailEnd/>
          </a:ln>
          <a:extLst>
            <a:ext uri="{909E8E84-426E-40dd-AFC4-6F175D3DCCD1}">
              <a14:hiddenFill xmlns:a14="http://schemas.microsoft.com/office/drawing/2010/main">
                <a:solidFill>
                  <a:srgbClr val="FFFFFF"/>
                </a:solidFill>
              </a14:hiddenFill>
            </a:ext>
          </a:extLst>
        </p:spPr>
      </p:pic>
      <p:sp>
        <p:nvSpPr>
          <p:cNvPr id="30722" name="Rectangle 4"/>
          <p:cNvSpPr>
            <a:spLocks noChangeArrowheads="1"/>
          </p:cNvSpPr>
          <p:nvPr/>
        </p:nvSpPr>
        <p:spPr bwMode="auto">
          <a:xfrm>
            <a:off x="0" y="4876800"/>
            <a:ext cx="9296400" cy="1133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2" algn="ctr">
              <a:lnSpc>
                <a:spcPct val="80000"/>
              </a:lnSpc>
              <a:spcBef>
                <a:spcPct val="20000"/>
              </a:spcBef>
              <a:buClr>
                <a:srgbClr val="1C07FF"/>
              </a:buClr>
              <a:buFont typeface="Times" charset="0"/>
              <a:buNone/>
            </a:pPr>
            <a:r>
              <a:rPr lang="en-US" sz="1400" i="0" dirty="0">
                <a:latin typeface="+mn-lt"/>
              </a:rPr>
              <a:t>BS4NM and BBED Lab Kits available from G-Biosciences</a:t>
            </a:r>
          </a:p>
          <a:p>
            <a:pPr marL="0" lvl="2" algn="ctr">
              <a:lnSpc>
                <a:spcPct val="80000"/>
              </a:lnSpc>
              <a:spcBef>
                <a:spcPct val="20000"/>
              </a:spcBef>
              <a:buClr>
                <a:srgbClr val="1C07FF"/>
              </a:buClr>
              <a:buFont typeface="Times" charset="0"/>
              <a:buNone/>
            </a:pPr>
            <a:r>
              <a:rPr lang="en-US" sz="1400" i="0" dirty="0" err="1">
                <a:solidFill>
                  <a:srgbClr val="0000FF"/>
                </a:solidFill>
                <a:latin typeface="+mn-lt"/>
              </a:rPr>
              <a:t>www.gbiosciences.com</a:t>
            </a:r>
            <a:r>
              <a:rPr lang="en-US" sz="1400" i="0" dirty="0">
                <a:solidFill>
                  <a:srgbClr val="0000FF"/>
                </a:solidFill>
                <a:latin typeface="+mn-lt"/>
              </a:rPr>
              <a:t>/BTNM</a:t>
            </a:r>
          </a:p>
          <a:p>
            <a:pPr marL="0" lvl="2" algn="ctr">
              <a:lnSpc>
                <a:spcPct val="80000"/>
              </a:lnSpc>
              <a:spcBef>
                <a:spcPct val="20000"/>
              </a:spcBef>
              <a:buClr>
                <a:srgbClr val="1C07FF"/>
              </a:buClr>
              <a:buFont typeface="Times" charset="0"/>
              <a:buNone/>
            </a:pPr>
            <a:endParaRPr lang="en-US" sz="1400" i="0" dirty="0">
              <a:solidFill>
                <a:srgbClr val="0000FF"/>
              </a:solidFill>
              <a:latin typeface="+mn-lt"/>
            </a:endParaRPr>
          </a:p>
          <a:p>
            <a:pPr marL="0" lvl="2" algn="ctr">
              <a:lnSpc>
                <a:spcPct val="80000"/>
              </a:lnSpc>
              <a:spcBef>
                <a:spcPct val="20000"/>
              </a:spcBef>
              <a:buClr>
                <a:srgbClr val="1C07FF"/>
              </a:buClr>
              <a:buFont typeface="Times" charset="0"/>
              <a:buNone/>
            </a:pPr>
            <a:r>
              <a:rPr lang="en-US" sz="1400" i="0" dirty="0">
                <a:solidFill>
                  <a:srgbClr val="000000"/>
                </a:solidFill>
                <a:latin typeface="+mn-lt"/>
              </a:rPr>
              <a:t>Or through Fisher Science Education</a:t>
            </a:r>
          </a:p>
          <a:p>
            <a:pPr marL="0" lvl="2" algn="ctr">
              <a:lnSpc>
                <a:spcPct val="80000"/>
              </a:lnSpc>
              <a:spcBef>
                <a:spcPct val="20000"/>
              </a:spcBef>
              <a:buClr>
                <a:srgbClr val="1C07FF"/>
              </a:buClr>
              <a:buFont typeface="Times" charset="0"/>
              <a:buNone/>
            </a:pPr>
            <a:r>
              <a:rPr lang="en-US" sz="1400" dirty="0" err="1">
                <a:solidFill>
                  <a:srgbClr val="0000FF"/>
                </a:solidFill>
                <a:latin typeface="+mn-lt"/>
                <a:cs typeface="Arial" charset="0"/>
              </a:rPr>
              <a:t>www.FisherEdu.com</a:t>
            </a:r>
            <a:r>
              <a:rPr lang="en-US" sz="1400" dirty="0">
                <a:solidFill>
                  <a:srgbClr val="0000FF"/>
                </a:solidFill>
                <a:latin typeface="+mn-lt"/>
                <a:cs typeface="Arial" charset="0"/>
              </a:rPr>
              <a:t>/BS4NM</a:t>
            </a:r>
            <a:r>
              <a:rPr lang="en-US" sz="1400" dirty="0">
                <a:solidFill>
                  <a:srgbClr val="0000FF"/>
                </a:solidFill>
                <a:latin typeface="+mn-lt"/>
              </a:rPr>
              <a:t> </a:t>
            </a:r>
          </a:p>
        </p:txBody>
      </p:sp>
      <p:cxnSp>
        <p:nvCxnSpPr>
          <p:cNvPr id="30723" name="Straight Arrow Connector 9"/>
          <p:cNvCxnSpPr>
            <a:cxnSpLocks noChangeShapeType="1"/>
          </p:cNvCxnSpPr>
          <p:nvPr/>
        </p:nvCxnSpPr>
        <p:spPr bwMode="auto">
          <a:xfrm flipV="1">
            <a:off x="1752600" y="2514600"/>
            <a:ext cx="914400" cy="381000"/>
          </a:xfrm>
          <a:prstGeom prst="straightConnector1">
            <a:avLst/>
          </a:prstGeom>
          <a:noFill/>
          <a:ln w="12700" cap="sq">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30724" name="Straight Arrow Connector 11"/>
          <p:cNvCxnSpPr>
            <a:cxnSpLocks noChangeShapeType="1"/>
          </p:cNvCxnSpPr>
          <p:nvPr/>
        </p:nvCxnSpPr>
        <p:spPr bwMode="auto">
          <a:xfrm flipH="1" flipV="1">
            <a:off x="6781800" y="2514600"/>
            <a:ext cx="914400" cy="381000"/>
          </a:xfrm>
          <a:prstGeom prst="straightConnector1">
            <a:avLst/>
          </a:prstGeom>
          <a:noFill/>
          <a:ln w="12700" cap="sq">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30725" name="TextBox 15"/>
          <p:cNvSpPr txBox="1">
            <a:spLocks noChangeArrowheads="1"/>
          </p:cNvSpPr>
          <p:nvPr/>
        </p:nvSpPr>
        <p:spPr bwMode="auto">
          <a:xfrm>
            <a:off x="914400" y="2743200"/>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r>
              <a:rPr lang="en-US" i="0">
                <a:latin typeface="Arial" charset="0"/>
              </a:rPr>
              <a:t>FSE</a:t>
            </a:r>
            <a:endParaRPr lang="en-US"/>
          </a:p>
        </p:txBody>
      </p:sp>
      <p:sp>
        <p:nvSpPr>
          <p:cNvPr id="30726" name="TextBox 17"/>
          <p:cNvSpPr txBox="1">
            <a:spLocks noChangeArrowheads="1"/>
          </p:cNvSpPr>
          <p:nvPr/>
        </p:nvSpPr>
        <p:spPr bwMode="auto">
          <a:xfrm>
            <a:off x="7696200" y="266700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r>
              <a:rPr lang="en-US" i="0">
                <a:latin typeface="Arial" charset="0"/>
              </a:rPr>
              <a:t>G-Bio</a:t>
            </a:r>
            <a:endParaRPr lang="en-US"/>
          </a:p>
        </p:txBody>
      </p:sp>
      <p:sp>
        <p:nvSpPr>
          <p:cNvPr id="2" name="Rectangle 1"/>
          <p:cNvSpPr/>
          <p:nvPr/>
        </p:nvSpPr>
        <p:spPr>
          <a:xfrm>
            <a:off x="0" y="6096000"/>
            <a:ext cx="9144000" cy="738664"/>
          </a:xfrm>
          <a:prstGeom prst="rect">
            <a:avLst/>
          </a:prstGeom>
        </p:spPr>
        <p:txBody>
          <a:bodyPr wrap="square">
            <a:spAutoFit/>
          </a:bodyPr>
          <a:lstStyle/>
          <a:p>
            <a:pPr algn="ctr">
              <a:spcAft>
                <a:spcPts val="0"/>
              </a:spcAft>
              <a:defRPr/>
            </a:pPr>
            <a:r>
              <a:rPr lang="en-US" sz="1400" dirty="0">
                <a:latin typeface="+mn-lt"/>
              </a:rPr>
              <a:t>Unless biology educators give their students experiences in the processes of biotechnology, how are students supposed to know they are interested in biotech careers and how can they be expected to make academic decisions that lead them to those careers.” </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6"/>
          <p:cNvSpPr txBox="1">
            <a:spLocks noChangeArrowheads="1"/>
          </p:cNvSpPr>
          <p:nvPr/>
        </p:nvSpPr>
        <p:spPr bwMode="auto">
          <a:xfrm>
            <a:off x="0" y="152400"/>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algn="ctr" eaLnBrk="1" hangingPunct="1"/>
            <a:r>
              <a:rPr lang="en-US" sz="3200" i="0" dirty="0">
                <a:latin typeface="Comic Sans MS" charset="0"/>
                <a:cs typeface="Comic Sans MS" charset="0"/>
              </a:rPr>
              <a:t>Biology Courses are the Recruiting Ground </a:t>
            </a:r>
          </a:p>
          <a:p>
            <a:pPr algn="ctr" eaLnBrk="1" hangingPunct="1"/>
            <a:r>
              <a:rPr lang="en-US" sz="3200" i="0" dirty="0">
                <a:latin typeface="Comic Sans MS" charset="0"/>
                <a:cs typeface="Comic Sans MS" charset="0"/>
              </a:rPr>
              <a:t>for </a:t>
            </a:r>
            <a:r>
              <a:rPr lang="en-US" sz="3200" i="0" dirty="0" smtClean="0">
                <a:latin typeface="Comic Sans MS" charset="0"/>
                <a:cs typeface="Comic Sans MS" charset="0"/>
              </a:rPr>
              <a:t>Biotechnology</a:t>
            </a:r>
            <a:endParaRPr lang="en-US" sz="3200" i="0" dirty="0">
              <a:latin typeface="Comic Sans MS" charset="0"/>
              <a:cs typeface="Comic Sans MS" charset="0"/>
            </a:endParaRPr>
          </a:p>
        </p:txBody>
      </p:sp>
      <p:sp>
        <p:nvSpPr>
          <p:cNvPr id="2" name="Rectangle 1"/>
          <p:cNvSpPr/>
          <p:nvPr/>
        </p:nvSpPr>
        <p:spPr>
          <a:xfrm>
            <a:off x="0" y="1371600"/>
            <a:ext cx="8991600" cy="1015663"/>
          </a:xfrm>
          <a:prstGeom prst="rect">
            <a:avLst/>
          </a:prstGeom>
        </p:spPr>
        <p:txBody>
          <a:bodyPr wrap="square">
            <a:spAutoFit/>
          </a:bodyPr>
          <a:lstStyle/>
          <a:p>
            <a:pPr algn="ctr">
              <a:spcAft>
                <a:spcPts val="0"/>
              </a:spcAft>
              <a:defRPr/>
            </a:pPr>
            <a:r>
              <a:rPr lang="en-US" sz="2000" i="0" dirty="0">
                <a:latin typeface="+mn-lt"/>
              </a:rPr>
              <a:t>“Biotechnology coursework increases the numbers of scientists, research associates, lab technicians, and science-literate citizens needed in our rapidly changing science-based society. </a:t>
            </a:r>
          </a:p>
        </p:txBody>
      </p:sp>
      <p:sp>
        <p:nvSpPr>
          <p:cNvPr id="6" name="Rectangle 5"/>
          <p:cNvSpPr/>
          <p:nvPr/>
        </p:nvSpPr>
        <p:spPr>
          <a:xfrm>
            <a:off x="21979" y="2590800"/>
            <a:ext cx="9144000" cy="830997"/>
          </a:xfrm>
          <a:prstGeom prst="rect">
            <a:avLst/>
          </a:prstGeom>
        </p:spPr>
        <p:txBody>
          <a:bodyPr wrap="square">
            <a:spAutoFit/>
          </a:bodyPr>
          <a:lstStyle/>
          <a:p>
            <a:pPr algn="ctr">
              <a:defRPr/>
            </a:pPr>
            <a:r>
              <a:rPr lang="en-US" i="0" dirty="0">
                <a:solidFill>
                  <a:srgbClr val="FF0000"/>
                </a:solidFill>
                <a:latin typeface="+mn-lt"/>
              </a:rPr>
              <a:t>Where do Biotechnology programs get their students?  </a:t>
            </a:r>
          </a:p>
          <a:p>
            <a:pPr algn="ctr">
              <a:defRPr/>
            </a:pPr>
            <a:r>
              <a:rPr lang="en-US" i="0" dirty="0">
                <a:solidFill>
                  <a:srgbClr val="FF0000"/>
                </a:solidFill>
                <a:latin typeface="+mn-lt"/>
              </a:rPr>
              <a:t>...usually from Bio classes where something “turns them on</a:t>
            </a:r>
            <a:r>
              <a:rPr lang="en-US" i="0" dirty="0">
                <a:solidFill>
                  <a:srgbClr val="FF0000"/>
                </a:solidFill>
              </a:rPr>
              <a:t>” </a:t>
            </a:r>
            <a:endParaRPr lang="en-US" sz="2000" i="0" dirty="0">
              <a:latin typeface="+mn-lt"/>
            </a:endParaRPr>
          </a:p>
        </p:txBody>
      </p:sp>
      <p:sp>
        <p:nvSpPr>
          <p:cNvPr id="5" name="Rectangle 4"/>
          <p:cNvSpPr/>
          <p:nvPr/>
        </p:nvSpPr>
        <p:spPr>
          <a:xfrm>
            <a:off x="990600" y="3581400"/>
            <a:ext cx="7239000" cy="1200329"/>
          </a:xfrm>
          <a:prstGeom prst="rect">
            <a:avLst/>
          </a:prstGeom>
        </p:spPr>
        <p:txBody>
          <a:bodyPr wrap="square">
            <a:spAutoFit/>
          </a:bodyPr>
          <a:lstStyle/>
          <a:p>
            <a:pPr algn="ctr">
              <a:defRPr/>
            </a:pPr>
            <a:r>
              <a:rPr lang="en-US" dirty="0">
                <a:solidFill>
                  <a:srgbClr val="1C07FF"/>
                </a:solidFill>
                <a:latin typeface="+mn-lt"/>
              </a:rPr>
              <a:t>Biotechnology Basics™ by Ellyn Daugherty </a:t>
            </a:r>
          </a:p>
          <a:p>
            <a:pPr algn="ctr">
              <a:defRPr/>
            </a:pPr>
            <a:endParaRPr lang="en-US" sz="800" i="0" dirty="0" smtClean="0">
              <a:latin typeface="+mn-lt"/>
            </a:endParaRPr>
          </a:p>
          <a:p>
            <a:pPr algn="ctr">
              <a:defRPr/>
            </a:pPr>
            <a:r>
              <a:rPr lang="en-US" sz="2000" i="0" dirty="0" smtClean="0">
                <a:latin typeface="+mn-lt"/>
              </a:rPr>
              <a:t>brings </a:t>
            </a:r>
            <a:r>
              <a:rPr lang="en-US" sz="2000" i="0" dirty="0">
                <a:latin typeface="+mn-lt"/>
              </a:rPr>
              <a:t>a 3-4 week unit of introductory biotechnology activities into biology courses where time and funding </a:t>
            </a:r>
            <a:r>
              <a:rPr lang="en-US" sz="2000" i="0" dirty="0" smtClean="0">
                <a:latin typeface="+mn-lt"/>
              </a:rPr>
              <a:t>are </a:t>
            </a:r>
            <a:r>
              <a:rPr lang="en-US" sz="2000" i="0" dirty="0">
                <a:latin typeface="+mn-lt"/>
              </a:rPr>
              <a:t>limited. </a:t>
            </a:r>
          </a:p>
        </p:txBody>
      </p:sp>
      <p:pic>
        <p:nvPicPr>
          <p:cNvPr id="7" name="Picture 1" descr="1_YellowCover_SpooledDN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4562" y="4880716"/>
            <a:ext cx="3214260" cy="1809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dotMetricSTrip.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876800"/>
            <a:ext cx="3231260" cy="1791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6553200" cy="3631763"/>
          </a:xfrm>
          <a:prstGeom prst="rect">
            <a:avLst/>
          </a:prstGeom>
        </p:spPr>
        <p:txBody>
          <a:bodyPr>
            <a:spAutoFit/>
          </a:bodyPr>
          <a:lstStyle/>
          <a:p>
            <a:pPr algn="ctr">
              <a:defRPr/>
            </a:pPr>
            <a:r>
              <a:rPr lang="en-US" b="1" dirty="0">
                <a:latin typeface="+mn-lt"/>
              </a:rPr>
              <a:t>Biotechnology Basics™ by Ellyn </a:t>
            </a:r>
            <a:r>
              <a:rPr lang="en-US" b="1" dirty="0" smtClean="0">
                <a:latin typeface="+mn-lt"/>
              </a:rPr>
              <a:t>Daugherty</a:t>
            </a:r>
            <a:endParaRPr lang="en-US" sz="800" b="1" dirty="0" smtClean="0">
              <a:latin typeface="+mn-lt"/>
            </a:endParaRPr>
          </a:p>
          <a:p>
            <a:pPr algn="ctr">
              <a:defRPr/>
            </a:pPr>
            <a:endParaRPr lang="en-US" sz="800" b="1" dirty="0">
              <a:latin typeface="+mn-lt"/>
            </a:endParaRPr>
          </a:p>
          <a:p>
            <a:pPr algn="ctr">
              <a:defRPr/>
            </a:pPr>
            <a:r>
              <a:rPr lang="en-US" sz="2000" i="0" dirty="0" smtClean="0">
                <a:solidFill>
                  <a:srgbClr val="1C07FF"/>
                </a:solidFill>
                <a:latin typeface="+mn-lt"/>
              </a:rPr>
              <a:t>Kits and Activities </a:t>
            </a:r>
            <a:r>
              <a:rPr lang="en-US" sz="2000" i="0" dirty="0">
                <a:solidFill>
                  <a:srgbClr val="1C07FF"/>
                </a:solidFill>
                <a:latin typeface="+mn-lt"/>
              </a:rPr>
              <a:t>Specifically for </a:t>
            </a:r>
            <a:r>
              <a:rPr lang="en-US" sz="2000" i="0" dirty="0" smtClean="0">
                <a:solidFill>
                  <a:srgbClr val="1C07FF"/>
                </a:solidFill>
                <a:latin typeface="+mn-lt"/>
              </a:rPr>
              <a:t>Biology </a:t>
            </a:r>
          </a:p>
          <a:p>
            <a:pPr algn="ctr">
              <a:defRPr/>
            </a:pPr>
            <a:r>
              <a:rPr lang="en-US" sz="2000" i="0" dirty="0" smtClean="0">
                <a:solidFill>
                  <a:srgbClr val="1C07FF"/>
                </a:solidFill>
                <a:latin typeface="+mn-lt"/>
              </a:rPr>
              <a:t>or other Science Classes</a:t>
            </a:r>
            <a:endParaRPr lang="en-US" sz="800" i="0" dirty="0" smtClean="0">
              <a:solidFill>
                <a:srgbClr val="1C07FF"/>
              </a:solidFill>
              <a:latin typeface="+mn-lt"/>
            </a:endParaRPr>
          </a:p>
          <a:p>
            <a:pPr algn="ctr">
              <a:defRPr/>
            </a:pPr>
            <a:endParaRPr lang="en-US" sz="1400" i="0" dirty="0">
              <a:solidFill>
                <a:srgbClr val="1C07FF"/>
              </a:solidFill>
              <a:latin typeface="+mn-lt"/>
            </a:endParaRPr>
          </a:p>
          <a:p>
            <a:pPr marL="1377950" indent="-287338">
              <a:buFont typeface="Arial"/>
              <a:buChar char="•"/>
              <a:defRPr/>
            </a:pPr>
            <a:r>
              <a:rPr lang="en-US" dirty="0">
                <a:latin typeface="+mn-lt"/>
              </a:rPr>
              <a:t>Cheese Biotechnology</a:t>
            </a:r>
            <a:endParaRPr lang="en-US" i="0" dirty="0">
              <a:latin typeface="+mn-lt"/>
            </a:endParaRPr>
          </a:p>
          <a:p>
            <a:pPr marL="1377950" indent="-287338">
              <a:buFont typeface="Arial"/>
              <a:buChar char="•"/>
              <a:defRPr/>
            </a:pPr>
            <a:r>
              <a:rPr lang="en-US" dirty="0" smtClean="0">
                <a:latin typeface="+mn-lt"/>
              </a:rPr>
              <a:t>Micropipet </a:t>
            </a:r>
            <a:r>
              <a:rPr lang="en-US" dirty="0">
                <a:latin typeface="+mn-lt"/>
              </a:rPr>
              <a:t>Mastery</a:t>
            </a:r>
            <a:endParaRPr lang="en-US" i="0" dirty="0">
              <a:latin typeface="+mn-lt"/>
            </a:endParaRPr>
          </a:p>
          <a:p>
            <a:pPr marL="1377950" indent="-287338">
              <a:buFont typeface="Arial"/>
              <a:buChar char="•"/>
              <a:defRPr/>
            </a:pPr>
            <a:r>
              <a:rPr lang="en-US" dirty="0">
                <a:latin typeface="+mn-lt"/>
              </a:rPr>
              <a:t>DNA Spooling with a Twist</a:t>
            </a:r>
            <a:endParaRPr lang="en-US" i="0" dirty="0">
              <a:latin typeface="+mn-lt"/>
            </a:endParaRPr>
          </a:p>
          <a:p>
            <a:pPr marL="1377950" indent="-287338">
              <a:buFont typeface="Arial"/>
              <a:buChar char="•"/>
              <a:defRPr/>
            </a:pPr>
            <a:r>
              <a:rPr lang="en-US" dirty="0">
                <a:solidFill>
                  <a:srgbClr val="FF0000"/>
                </a:solidFill>
                <a:latin typeface="+mn-lt"/>
              </a:rPr>
              <a:t>Gel Box Science</a:t>
            </a:r>
            <a:endParaRPr lang="en-US" i="0" dirty="0">
              <a:solidFill>
                <a:srgbClr val="FF0000"/>
              </a:solidFill>
              <a:latin typeface="+mn-lt"/>
            </a:endParaRPr>
          </a:p>
          <a:p>
            <a:pPr marL="1377950" indent="-287338">
              <a:buFont typeface="Arial"/>
              <a:buChar char="•"/>
              <a:defRPr/>
            </a:pPr>
            <a:r>
              <a:rPr lang="en-US" dirty="0">
                <a:latin typeface="+mn-lt"/>
              </a:rPr>
              <a:t>Crime Scene DNA Gels</a:t>
            </a:r>
            <a:endParaRPr lang="en-US" i="0" dirty="0">
              <a:latin typeface="+mn-lt"/>
            </a:endParaRPr>
          </a:p>
          <a:p>
            <a:pPr marL="1377950" indent="-287338">
              <a:buFont typeface="Arial"/>
              <a:buChar char="•"/>
              <a:defRPr/>
            </a:pPr>
            <a:r>
              <a:rPr lang="en-US" dirty="0">
                <a:latin typeface="+mn-lt"/>
              </a:rPr>
              <a:t>Genetic Engineering</a:t>
            </a:r>
          </a:p>
        </p:txBody>
      </p:sp>
      <p:pic>
        <p:nvPicPr>
          <p:cNvPr id="19458" name="Picture 5" descr="Cheese_Making-500x50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838200"/>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6" descr="BBED-4M-500x50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3434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886200"/>
            <a:ext cx="561181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7" descr="Transformation-500x50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4313238"/>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9-04-08 at 7.19.2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04800"/>
            <a:ext cx="8369300" cy="4406900"/>
          </a:xfrm>
          <a:prstGeom prst="rect">
            <a:avLst/>
          </a:prstGeom>
        </p:spPr>
      </p:pic>
      <p:pic>
        <p:nvPicPr>
          <p:cNvPr id="3" name="Picture 2" descr="Screen Shot 2019-04-08 at 7.19.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648200"/>
            <a:ext cx="8318500" cy="1854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9-04-08 at 7.19.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457200"/>
            <a:ext cx="8140700" cy="5715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9-04-08 at 7.23.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59344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9-04-08 at 7.23.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352117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9-04-08 at 7.25.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44000" cy="648586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9-04-08 at 7.26.0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796632"/>
          </a:xfrm>
          <a:prstGeom prst="rect">
            <a:avLst/>
          </a:prstGeom>
        </p:spPr>
      </p:pic>
    </p:spTree>
    <p:extLst>
      <p:ext uri="{BB962C8B-B14F-4D97-AF65-F5344CB8AC3E}">
        <p14:creationId xmlns:p14="http://schemas.microsoft.com/office/powerpoint/2010/main" val="196379230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rg Overview (Online)">
  <a:themeElements>
    <a:clrScheme name="">
      <a:dk1>
        <a:srgbClr val="000000"/>
      </a:dk1>
      <a:lt1>
        <a:srgbClr val="FFFFFF"/>
      </a:lt1>
      <a:dk2>
        <a:srgbClr val="000000"/>
      </a:dk2>
      <a:lt2>
        <a:srgbClr val="7AF0FF"/>
      </a:lt2>
      <a:accent1>
        <a:srgbClr val="00CC99"/>
      </a:accent1>
      <a:accent2>
        <a:srgbClr val="3333CC"/>
      </a:accent2>
      <a:accent3>
        <a:srgbClr val="FFFFFF"/>
      </a:accent3>
      <a:accent4>
        <a:srgbClr val="000000"/>
      </a:accent4>
      <a:accent5>
        <a:srgbClr val="AAE2CA"/>
      </a:accent5>
      <a:accent6>
        <a:srgbClr val="2D2DB9"/>
      </a:accent6>
      <a:hlink>
        <a:srgbClr val="1500FF"/>
      </a:hlink>
      <a:folHlink>
        <a:srgbClr val="B2B2B2"/>
      </a:folHlink>
    </a:clrScheme>
    <a:fontScheme name="Org Overview (Onli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1"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1" u="none" strike="noStrike" cap="none" normalizeH="0" baseline="0">
            <a:ln>
              <a:noFill/>
            </a:ln>
            <a:solidFill>
              <a:schemeClr val="tx1"/>
            </a:solidFill>
            <a:effectLst/>
            <a:latin typeface="Times New Roman" pitchFamily="-107" charset="0"/>
          </a:defRPr>
        </a:defPPr>
      </a:lstStyle>
    </a:lnDef>
  </a:objectDefaults>
  <a:extraClrSchemeLst>
    <a:extraClrScheme>
      <a:clrScheme name="Org Overview (Onlin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rg Overview (Onlin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rg Overview (Onlin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rg Overview (Online) 4">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rg Overview (Online) 5">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rg Overview (Online) 6">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rg Overview (Online) 7">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iMac:Microsoft Office 98:Templates:Presentations:Org Overview (Online)</Template>
  <TotalTime>12992</TotalTime>
  <Words>340</Words>
  <Application>Microsoft Macintosh PowerPoint</Application>
  <PresentationFormat>On-screen Show (4:3)</PresentationFormat>
  <Paragraphs>65</Paragraphs>
  <Slides>17</Slides>
  <Notes>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Org Overview (Online)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G-Biosciences’ BS4NM and BBED Lab Kits</vt:lpstr>
      <vt:lpstr>PowerPoint Presentation</vt:lpstr>
    </vt:vector>
  </TitlesOfParts>
  <Company>SMUHSD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 Mateo  Biotechnology Career Pathway</dc:title>
  <dc:creator>San Mateo High School</dc:creator>
  <cp:lastModifiedBy>Science Department</cp:lastModifiedBy>
  <cp:revision>504</cp:revision>
  <cp:lastPrinted>2018-05-31T04:43:18Z</cp:lastPrinted>
  <dcterms:created xsi:type="dcterms:W3CDTF">2001-04-10T02:13:55Z</dcterms:created>
  <dcterms:modified xsi:type="dcterms:W3CDTF">2019-04-09T02:32:53Z</dcterms:modified>
</cp:coreProperties>
</file>