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5" r:id="rId1"/>
    <p:sldMasterId id="2147483817" r:id="rId2"/>
  </p:sldMasterIdLst>
  <p:notesMasterIdLst>
    <p:notesMasterId r:id="rId34"/>
  </p:notesMasterIdLst>
  <p:handoutMasterIdLst>
    <p:handoutMasterId r:id="rId35"/>
  </p:handoutMasterIdLst>
  <p:sldIdLst>
    <p:sldId id="558" r:id="rId3"/>
    <p:sldId id="568" r:id="rId4"/>
    <p:sldId id="553" r:id="rId5"/>
    <p:sldId id="561" r:id="rId6"/>
    <p:sldId id="562" r:id="rId7"/>
    <p:sldId id="564" r:id="rId8"/>
    <p:sldId id="563" r:id="rId9"/>
    <p:sldId id="566" r:id="rId10"/>
    <p:sldId id="565" r:id="rId11"/>
    <p:sldId id="543" r:id="rId12"/>
    <p:sldId id="551" r:id="rId13"/>
    <p:sldId id="547" r:id="rId14"/>
    <p:sldId id="548" r:id="rId15"/>
    <p:sldId id="567" r:id="rId16"/>
    <p:sldId id="256" r:id="rId17"/>
    <p:sldId id="257" r:id="rId18"/>
    <p:sldId id="258" r:id="rId19"/>
    <p:sldId id="260" r:id="rId20"/>
    <p:sldId id="261" r:id="rId21"/>
    <p:sldId id="262" r:id="rId22"/>
    <p:sldId id="263" r:id="rId23"/>
    <p:sldId id="264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bw" frameSlides="1"/>
  <p:clrMru>
    <a:srgbClr val="CC0099"/>
    <a:srgbClr val="009900"/>
    <a:srgbClr val="33CC33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1085"/>
    <p:restoredTop sz="94679"/>
  </p:normalViewPr>
  <p:slideViewPr>
    <p:cSldViewPr>
      <p:cViewPr varScale="1">
        <p:scale>
          <a:sx n="112" d="100"/>
          <a:sy n="112" d="100"/>
        </p:scale>
        <p:origin x="35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Ellyn Daugherty	</a:t>
            </a:r>
          </a:p>
          <a:p>
            <a:pPr>
              <a:defRPr/>
            </a:pPr>
            <a:r>
              <a:rPr lang="en-US"/>
              <a:t>www.BiotechEd.com</a:t>
            </a:r>
          </a:p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Ellyn@BiotechEd.com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35814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i="1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Biotechnology: Science for the New Millennium</a:t>
            </a:r>
          </a:p>
          <a:p>
            <a:pPr>
              <a:defRPr/>
            </a:pPr>
            <a:r>
              <a:rPr lang="en-US"/>
              <a:t>www.emcp.com/biotech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Amy_Naum@vwreducation.com</a:t>
            </a:r>
          </a:p>
          <a:p>
            <a:pPr>
              <a:defRPr/>
            </a:pPr>
            <a:r>
              <a:rPr lang="en-US"/>
              <a:t>www.SargentWelch.com/biotech</a:t>
            </a:r>
          </a:p>
        </p:txBody>
      </p:sp>
    </p:spTree>
    <p:extLst>
      <p:ext uri="{BB962C8B-B14F-4D97-AF65-F5344CB8AC3E}">
        <p14:creationId xmlns:p14="http://schemas.microsoft.com/office/powerpoint/2010/main" val="14622073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8A95A43-E87E-294F-A28B-829394380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534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F10ABDA3-C429-3944-84C1-E891546ADE4C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c8f7c320ce_0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c8f7c320ce_0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c8f7c320ce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c8f7c320ce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c8f7c320ce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c8f7c320ce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c8f7c320ce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c8f7c320ce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c8f7c320ce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c8f7c320ce_0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c8f7c320ce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c8f7c320ce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c8f7c320ce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c8f7c320ce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c8f7c320ce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c8f7c320ce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c8f7c320ce_0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c8f7c320ce_0_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c8f7c320ce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c8f7c320ce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c8f7c320ce_0_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c8f7c320ce_0_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c8f7c320ce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c8f7c320ce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c8f7c320ce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c8f7c320ce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c8f7c320ce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c8f7c320ce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c8f7c320ce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c8f7c320ce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c8f7c320ce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c8f7c320ce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c8f7c320ce_0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c8f7c320ce_0_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ED109-73AC-6C42-AE80-BBA179DF0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03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D94C3-9494-EE47-AE1B-853101EDC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38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145EE-9BB7-A244-9C92-7526EB9B2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25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4" descr="comic-04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4"/>
          <p:cNvSpPr/>
          <p:nvPr/>
        </p:nvSpPr>
        <p:spPr>
          <a:xfrm>
            <a:off x="754441" y="1040071"/>
            <a:ext cx="8132537" cy="5402103"/>
          </a:xfrm>
          <a:custGeom>
            <a:avLst/>
            <a:gdLst/>
            <a:ahLst/>
            <a:cxnLst/>
            <a:rect l="l" t="t" r="r" b="b"/>
            <a:pathLst>
              <a:path w="256466" h="156424" extrusionOk="0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56" name="Google Shape;56;p14"/>
          <p:cNvSpPr/>
          <p:nvPr/>
        </p:nvSpPr>
        <p:spPr>
          <a:xfrm>
            <a:off x="367825" y="619000"/>
            <a:ext cx="8132537" cy="5402103"/>
          </a:xfrm>
          <a:custGeom>
            <a:avLst/>
            <a:gdLst/>
            <a:ahLst/>
            <a:cxnLst/>
            <a:rect l="l" t="t" r="r" b="b"/>
            <a:pathLst>
              <a:path w="256466" h="156424" extrusionOk="0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2572125" y="2758167"/>
            <a:ext cx="4271700" cy="15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5888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5" descr="comic-04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5"/>
          <p:cNvSpPr/>
          <p:nvPr/>
        </p:nvSpPr>
        <p:spPr>
          <a:xfrm rot="184384" flipH="1">
            <a:off x="2407377" y="862117"/>
            <a:ext cx="6429846" cy="5078515"/>
          </a:xfrm>
          <a:prstGeom prst="wedgeEllipseCallout">
            <a:avLst>
              <a:gd name="adj1" fmla="val -42509"/>
              <a:gd name="adj2" fmla="val 62980"/>
            </a:avLst>
          </a:prstGeom>
          <a:solidFill>
            <a:srgbClr val="001936">
              <a:alpha val="21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5"/>
          <p:cNvSpPr/>
          <p:nvPr/>
        </p:nvSpPr>
        <p:spPr>
          <a:xfrm rot="184384" flipH="1">
            <a:off x="2127353" y="557317"/>
            <a:ext cx="6429846" cy="5078515"/>
          </a:xfrm>
          <a:prstGeom prst="wedgeEllipseCallout">
            <a:avLst>
              <a:gd name="adj1" fmla="val -42509"/>
              <a:gd name="adj2" fmla="val 62980"/>
            </a:avLst>
          </a:pr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ctrTitle"/>
          </p:nvPr>
        </p:nvSpPr>
        <p:spPr>
          <a:xfrm>
            <a:off x="4101125" y="2212733"/>
            <a:ext cx="3767400" cy="154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1"/>
          </p:nvPr>
        </p:nvSpPr>
        <p:spPr>
          <a:xfrm>
            <a:off x="4101125" y="3583534"/>
            <a:ext cx="37674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1796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6" descr="comic-02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6"/>
          <p:cNvSpPr/>
          <p:nvPr/>
        </p:nvSpPr>
        <p:spPr>
          <a:xfrm>
            <a:off x="1055345" y="50374"/>
            <a:ext cx="7855517" cy="6960586"/>
          </a:xfrm>
          <a:custGeom>
            <a:avLst/>
            <a:gdLst/>
            <a:ahLst/>
            <a:cxnLst/>
            <a:rect l="l" t="t" r="r" b="b"/>
            <a:pathLst>
              <a:path w="114788" h="106692" extrusionOk="0">
                <a:moveTo>
                  <a:pt x="40479" y="15324"/>
                </a:moveTo>
                <a:lnTo>
                  <a:pt x="41346" y="3758"/>
                </a:lnTo>
                <a:lnTo>
                  <a:pt x="52623" y="13878"/>
                </a:lnTo>
                <a:lnTo>
                  <a:pt x="56382" y="0"/>
                </a:lnTo>
                <a:lnTo>
                  <a:pt x="63610" y="14746"/>
                </a:lnTo>
                <a:lnTo>
                  <a:pt x="70549" y="2024"/>
                </a:lnTo>
                <a:lnTo>
                  <a:pt x="75754" y="17926"/>
                </a:lnTo>
                <a:lnTo>
                  <a:pt x="85006" y="6939"/>
                </a:lnTo>
                <a:lnTo>
                  <a:pt x="85006" y="23131"/>
                </a:lnTo>
                <a:lnTo>
                  <a:pt x="100620" y="13589"/>
                </a:lnTo>
                <a:lnTo>
                  <a:pt x="96861" y="31516"/>
                </a:lnTo>
                <a:lnTo>
                  <a:pt x="111896" y="26889"/>
                </a:lnTo>
                <a:lnTo>
                  <a:pt x="100909" y="41057"/>
                </a:lnTo>
                <a:lnTo>
                  <a:pt x="114209" y="42214"/>
                </a:lnTo>
                <a:lnTo>
                  <a:pt x="104379" y="53201"/>
                </a:lnTo>
                <a:lnTo>
                  <a:pt x="114788" y="59851"/>
                </a:lnTo>
                <a:lnTo>
                  <a:pt x="101198" y="64188"/>
                </a:lnTo>
                <a:lnTo>
                  <a:pt x="105246" y="74886"/>
                </a:lnTo>
                <a:lnTo>
                  <a:pt x="93102" y="73730"/>
                </a:lnTo>
                <a:lnTo>
                  <a:pt x="97150" y="85006"/>
                </a:lnTo>
                <a:lnTo>
                  <a:pt x="88187" y="81537"/>
                </a:lnTo>
                <a:lnTo>
                  <a:pt x="87319" y="95994"/>
                </a:lnTo>
                <a:lnTo>
                  <a:pt x="76043" y="91078"/>
                </a:lnTo>
                <a:lnTo>
                  <a:pt x="71417" y="101776"/>
                </a:lnTo>
                <a:lnTo>
                  <a:pt x="64478" y="93970"/>
                </a:lnTo>
                <a:lnTo>
                  <a:pt x="58984" y="106692"/>
                </a:lnTo>
                <a:lnTo>
                  <a:pt x="52334" y="88187"/>
                </a:lnTo>
                <a:lnTo>
                  <a:pt x="45105" y="100620"/>
                </a:lnTo>
                <a:lnTo>
                  <a:pt x="41636" y="86741"/>
                </a:lnTo>
                <a:lnTo>
                  <a:pt x="29492" y="102355"/>
                </a:lnTo>
                <a:lnTo>
                  <a:pt x="29781" y="83271"/>
                </a:lnTo>
                <a:lnTo>
                  <a:pt x="20239" y="87319"/>
                </a:lnTo>
                <a:lnTo>
                  <a:pt x="21107" y="76332"/>
                </a:lnTo>
                <a:lnTo>
                  <a:pt x="4915" y="79224"/>
                </a:lnTo>
                <a:lnTo>
                  <a:pt x="16191" y="66212"/>
                </a:lnTo>
                <a:lnTo>
                  <a:pt x="7806" y="62164"/>
                </a:lnTo>
                <a:lnTo>
                  <a:pt x="14167" y="56960"/>
                </a:lnTo>
                <a:lnTo>
                  <a:pt x="0" y="47997"/>
                </a:lnTo>
                <a:lnTo>
                  <a:pt x="18215" y="43081"/>
                </a:lnTo>
                <a:lnTo>
                  <a:pt x="9252" y="31516"/>
                </a:lnTo>
                <a:lnTo>
                  <a:pt x="26022" y="33540"/>
                </a:lnTo>
                <a:lnTo>
                  <a:pt x="16191" y="18504"/>
                </a:lnTo>
                <a:lnTo>
                  <a:pt x="31516" y="23420"/>
                </a:lnTo>
                <a:lnTo>
                  <a:pt x="32094" y="11854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67" name="Google Shape;67;p16"/>
          <p:cNvSpPr/>
          <p:nvPr/>
        </p:nvSpPr>
        <p:spPr>
          <a:xfrm>
            <a:off x="735627" y="-152825"/>
            <a:ext cx="7855517" cy="6960586"/>
          </a:xfrm>
          <a:custGeom>
            <a:avLst/>
            <a:gdLst/>
            <a:ahLst/>
            <a:cxnLst/>
            <a:rect l="l" t="t" r="r" b="b"/>
            <a:pathLst>
              <a:path w="114788" h="106692" extrusionOk="0">
                <a:moveTo>
                  <a:pt x="40479" y="15324"/>
                </a:moveTo>
                <a:lnTo>
                  <a:pt x="41346" y="3758"/>
                </a:lnTo>
                <a:lnTo>
                  <a:pt x="52623" y="13878"/>
                </a:lnTo>
                <a:lnTo>
                  <a:pt x="56382" y="0"/>
                </a:lnTo>
                <a:lnTo>
                  <a:pt x="63610" y="14746"/>
                </a:lnTo>
                <a:lnTo>
                  <a:pt x="70549" y="2024"/>
                </a:lnTo>
                <a:lnTo>
                  <a:pt x="75754" y="17926"/>
                </a:lnTo>
                <a:lnTo>
                  <a:pt x="85006" y="6939"/>
                </a:lnTo>
                <a:lnTo>
                  <a:pt x="85006" y="23131"/>
                </a:lnTo>
                <a:lnTo>
                  <a:pt x="100620" y="13589"/>
                </a:lnTo>
                <a:lnTo>
                  <a:pt x="96861" y="31516"/>
                </a:lnTo>
                <a:lnTo>
                  <a:pt x="111896" y="26889"/>
                </a:lnTo>
                <a:lnTo>
                  <a:pt x="100909" y="41057"/>
                </a:lnTo>
                <a:lnTo>
                  <a:pt x="114209" y="42214"/>
                </a:lnTo>
                <a:lnTo>
                  <a:pt x="104379" y="53201"/>
                </a:lnTo>
                <a:lnTo>
                  <a:pt x="114788" y="59851"/>
                </a:lnTo>
                <a:lnTo>
                  <a:pt x="101198" y="64188"/>
                </a:lnTo>
                <a:lnTo>
                  <a:pt x="105246" y="74886"/>
                </a:lnTo>
                <a:lnTo>
                  <a:pt x="93102" y="73730"/>
                </a:lnTo>
                <a:lnTo>
                  <a:pt x="97150" y="85006"/>
                </a:lnTo>
                <a:lnTo>
                  <a:pt x="88187" y="81537"/>
                </a:lnTo>
                <a:lnTo>
                  <a:pt x="87319" y="95994"/>
                </a:lnTo>
                <a:lnTo>
                  <a:pt x="76043" y="91078"/>
                </a:lnTo>
                <a:lnTo>
                  <a:pt x="71417" y="101776"/>
                </a:lnTo>
                <a:lnTo>
                  <a:pt x="64478" y="93970"/>
                </a:lnTo>
                <a:lnTo>
                  <a:pt x="58984" y="106692"/>
                </a:lnTo>
                <a:lnTo>
                  <a:pt x="52334" y="88187"/>
                </a:lnTo>
                <a:lnTo>
                  <a:pt x="45105" y="100620"/>
                </a:lnTo>
                <a:lnTo>
                  <a:pt x="41636" y="86741"/>
                </a:lnTo>
                <a:lnTo>
                  <a:pt x="29492" y="102355"/>
                </a:lnTo>
                <a:lnTo>
                  <a:pt x="29781" y="83271"/>
                </a:lnTo>
                <a:lnTo>
                  <a:pt x="20239" y="87319"/>
                </a:lnTo>
                <a:lnTo>
                  <a:pt x="21107" y="76332"/>
                </a:lnTo>
                <a:lnTo>
                  <a:pt x="4915" y="79224"/>
                </a:lnTo>
                <a:lnTo>
                  <a:pt x="16191" y="66212"/>
                </a:lnTo>
                <a:lnTo>
                  <a:pt x="7806" y="62164"/>
                </a:lnTo>
                <a:lnTo>
                  <a:pt x="14167" y="56960"/>
                </a:lnTo>
                <a:lnTo>
                  <a:pt x="0" y="47997"/>
                </a:lnTo>
                <a:lnTo>
                  <a:pt x="18215" y="43081"/>
                </a:lnTo>
                <a:lnTo>
                  <a:pt x="9252" y="31516"/>
                </a:lnTo>
                <a:lnTo>
                  <a:pt x="26022" y="33540"/>
                </a:lnTo>
                <a:lnTo>
                  <a:pt x="16191" y="18504"/>
                </a:lnTo>
                <a:lnTo>
                  <a:pt x="31516" y="23420"/>
                </a:lnTo>
                <a:lnTo>
                  <a:pt x="32094" y="11854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2905800" y="2882400"/>
            <a:ext cx="3332400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L="4114800" lvl="8" indent="-3810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8020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7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7"/>
          <p:cNvSpPr/>
          <p:nvPr/>
        </p:nvSpPr>
        <p:spPr>
          <a:xfrm>
            <a:off x="734600" y="1018000"/>
            <a:ext cx="7879000" cy="558022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72" name="Google Shape;72;p17"/>
          <p:cNvSpPr/>
          <p:nvPr/>
        </p:nvSpPr>
        <p:spPr>
          <a:xfrm>
            <a:off x="506000" y="713200"/>
            <a:ext cx="7879000" cy="558022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 rot="177931">
            <a:off x="669445" y="919453"/>
            <a:ext cx="7033919" cy="101322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716550" y="1764631"/>
            <a:ext cx="7710900" cy="44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×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9553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1">
  <p:cSld name="Title + 1 column 1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8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8"/>
          <p:cNvSpPr/>
          <p:nvPr/>
        </p:nvSpPr>
        <p:spPr>
          <a:xfrm>
            <a:off x="409306" y="548835"/>
            <a:ext cx="8611747" cy="6309302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78" name="Google Shape;78;p18"/>
          <p:cNvSpPr/>
          <p:nvPr/>
        </p:nvSpPr>
        <p:spPr>
          <a:xfrm>
            <a:off x="159458" y="204233"/>
            <a:ext cx="8611747" cy="6309302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 rot="180721">
            <a:off x="280427" y="432708"/>
            <a:ext cx="7033917" cy="101324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409300" y="1307100"/>
            <a:ext cx="8204400" cy="44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×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3443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1 1">
  <p:cSld name="Title + 1 column 1 1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9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9"/>
          <p:cNvSpPr/>
          <p:nvPr/>
        </p:nvSpPr>
        <p:spPr>
          <a:xfrm>
            <a:off x="400650" y="439933"/>
            <a:ext cx="8755125" cy="6441472"/>
          </a:xfrm>
          <a:custGeom>
            <a:avLst/>
            <a:gdLst/>
            <a:ahLst/>
            <a:cxnLst/>
            <a:rect l="l" t="t" r="r" b="b"/>
            <a:pathLst>
              <a:path w="350205" h="193249" extrusionOk="0">
                <a:moveTo>
                  <a:pt x="346" y="3267"/>
                </a:moveTo>
                <a:lnTo>
                  <a:pt x="346435" y="0"/>
                </a:lnTo>
                <a:lnTo>
                  <a:pt x="350205" y="188536"/>
                </a:lnTo>
                <a:lnTo>
                  <a:pt x="0" y="193249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84" name="Google Shape;84;p19"/>
          <p:cNvSpPr/>
          <p:nvPr/>
        </p:nvSpPr>
        <p:spPr>
          <a:xfrm>
            <a:off x="159450" y="188533"/>
            <a:ext cx="8843150" cy="6535770"/>
          </a:xfrm>
          <a:custGeom>
            <a:avLst/>
            <a:gdLst/>
            <a:ahLst/>
            <a:cxnLst/>
            <a:rect l="l" t="t" r="r" b="b"/>
            <a:pathLst>
              <a:path w="353726" h="196078" extrusionOk="0">
                <a:moveTo>
                  <a:pt x="0" y="471"/>
                </a:moveTo>
                <a:lnTo>
                  <a:pt x="350898" y="0"/>
                </a:lnTo>
                <a:lnTo>
                  <a:pt x="353726" y="192778"/>
                </a:lnTo>
                <a:lnTo>
                  <a:pt x="4463" y="196078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85" name="Google Shape;85;p19"/>
          <p:cNvSpPr txBox="1">
            <a:spLocks noGrp="1"/>
          </p:cNvSpPr>
          <p:nvPr>
            <p:ph type="title"/>
          </p:nvPr>
        </p:nvSpPr>
        <p:spPr>
          <a:xfrm rot="-147">
            <a:off x="206352" y="229330"/>
            <a:ext cx="7029600" cy="101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body" idx="1"/>
          </p:nvPr>
        </p:nvSpPr>
        <p:spPr>
          <a:xfrm>
            <a:off x="315050" y="1102867"/>
            <a:ext cx="8204400" cy="44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×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46484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20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20"/>
          <p:cNvSpPr/>
          <p:nvPr/>
        </p:nvSpPr>
        <p:spPr>
          <a:xfrm>
            <a:off x="734600" y="1018000"/>
            <a:ext cx="7879000" cy="558022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90" name="Google Shape;90;p20"/>
          <p:cNvSpPr/>
          <p:nvPr/>
        </p:nvSpPr>
        <p:spPr>
          <a:xfrm>
            <a:off x="506000" y="713200"/>
            <a:ext cx="7879000" cy="558022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91" name="Google Shape;91;p20"/>
          <p:cNvSpPr txBox="1">
            <a:spLocks noGrp="1"/>
          </p:cNvSpPr>
          <p:nvPr>
            <p:ph type="title"/>
          </p:nvPr>
        </p:nvSpPr>
        <p:spPr>
          <a:xfrm rot="177785">
            <a:off x="573585" y="923292"/>
            <a:ext cx="7033904" cy="101322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body" idx="1"/>
          </p:nvPr>
        </p:nvSpPr>
        <p:spPr>
          <a:xfrm>
            <a:off x="649425" y="1894000"/>
            <a:ext cx="3396300" cy="355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×"/>
              <a:defRPr sz="22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body" idx="2"/>
          </p:nvPr>
        </p:nvSpPr>
        <p:spPr>
          <a:xfrm>
            <a:off x="4497501" y="1894000"/>
            <a:ext cx="3396300" cy="355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×"/>
              <a:defRPr sz="22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41169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1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1"/>
          <p:cNvSpPr/>
          <p:nvPr/>
        </p:nvSpPr>
        <p:spPr>
          <a:xfrm>
            <a:off x="437078" y="1018000"/>
            <a:ext cx="8521139" cy="558022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97" name="Google Shape;97;p21"/>
          <p:cNvSpPr/>
          <p:nvPr/>
        </p:nvSpPr>
        <p:spPr>
          <a:xfrm>
            <a:off x="189850" y="713200"/>
            <a:ext cx="8521139" cy="558022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98" name="Google Shape;98;p21"/>
          <p:cNvSpPr txBox="1">
            <a:spLocks noGrp="1"/>
          </p:cNvSpPr>
          <p:nvPr>
            <p:ph type="title"/>
          </p:nvPr>
        </p:nvSpPr>
        <p:spPr>
          <a:xfrm rot="174117">
            <a:off x="266741" y="824669"/>
            <a:ext cx="7033820" cy="101320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body" idx="1"/>
          </p:nvPr>
        </p:nvSpPr>
        <p:spPr>
          <a:xfrm>
            <a:off x="659875" y="2074900"/>
            <a:ext cx="2538300" cy="3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body" idx="2"/>
          </p:nvPr>
        </p:nvSpPr>
        <p:spPr>
          <a:xfrm>
            <a:off x="3073001" y="2074900"/>
            <a:ext cx="2538300" cy="3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3"/>
          </p:nvPr>
        </p:nvSpPr>
        <p:spPr>
          <a:xfrm>
            <a:off x="5729024" y="2074900"/>
            <a:ext cx="2538300" cy="3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0062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4C1FB-75B2-9C43-9B32-7A51F6564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482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2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2"/>
          <p:cNvSpPr/>
          <p:nvPr/>
        </p:nvSpPr>
        <p:spPr>
          <a:xfrm>
            <a:off x="734600" y="1018000"/>
            <a:ext cx="7879000" cy="558022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105" name="Google Shape;105;p22"/>
          <p:cNvSpPr/>
          <p:nvPr/>
        </p:nvSpPr>
        <p:spPr>
          <a:xfrm>
            <a:off x="506000" y="713200"/>
            <a:ext cx="7879000" cy="558022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06" name="Google Shape;106;p22"/>
          <p:cNvSpPr txBox="1">
            <a:spLocks noGrp="1"/>
          </p:cNvSpPr>
          <p:nvPr>
            <p:ph type="title"/>
          </p:nvPr>
        </p:nvSpPr>
        <p:spPr>
          <a:xfrm rot="173677">
            <a:off x="517066" y="915710"/>
            <a:ext cx="7033774" cy="101350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17246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3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3"/>
          <p:cNvSpPr/>
          <p:nvPr/>
        </p:nvSpPr>
        <p:spPr>
          <a:xfrm>
            <a:off x="734600" y="1018000"/>
            <a:ext cx="7879000" cy="558022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110" name="Google Shape;110;p23"/>
          <p:cNvSpPr/>
          <p:nvPr/>
        </p:nvSpPr>
        <p:spPr>
          <a:xfrm>
            <a:off x="506000" y="713200"/>
            <a:ext cx="7879000" cy="558022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11" name="Google Shape;111;p23"/>
          <p:cNvSpPr txBox="1">
            <a:spLocks noGrp="1"/>
          </p:cNvSpPr>
          <p:nvPr>
            <p:ph type="body" idx="1"/>
          </p:nvPr>
        </p:nvSpPr>
        <p:spPr>
          <a:xfrm rot="-161261">
            <a:off x="455234" y="5367020"/>
            <a:ext cx="8233857" cy="6926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738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4" descr="comic-03.png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2939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EB21D-2398-E542-B2B1-AFAB7B5266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59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FDF01-5BA8-B747-B391-CF89CE7893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53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33B9D-13B7-9A46-B278-B609DE423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18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8D4C5-5E3C-774F-AB07-C07A21403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26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28B66-0AE8-0D46-9E0C-CEA1D06B0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11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69348-347F-BB46-81ED-7742CE522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59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6E93E-8456-BC4C-B249-DB669DFD5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50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CC33">
                <a:alpha val="35000"/>
              </a:srgbClr>
            </a:gs>
            <a:gs pos="100000">
              <a:schemeClr val="bg1"/>
            </a:gs>
            <a:gs pos="99000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DBEE109-7BB6-A940-A1F1-FECD08FE7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 rot="215467">
            <a:off x="973242" y="1169402"/>
            <a:ext cx="7035915" cy="1013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Bangers"/>
              <a:buNone/>
              <a:defRPr sz="45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1052050" y="2061256"/>
            <a:ext cx="7710900" cy="44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Medium"/>
              <a:buChar char="×"/>
              <a:defRPr sz="3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×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×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×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×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×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Thin"/>
              <a:buChar char="×"/>
              <a:defRPr sz="1800">
                <a:solidFill>
                  <a:schemeClr val="dk1"/>
                </a:solidFill>
                <a:latin typeface="Montserrat Thin"/>
                <a:ea typeface="Montserrat Thin"/>
                <a:cs typeface="Montserrat Thin"/>
                <a:sym typeface="Montserrat Thin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Thin"/>
              <a:buChar char="×"/>
              <a:defRPr sz="1800">
                <a:solidFill>
                  <a:schemeClr val="dk1"/>
                </a:solidFill>
                <a:latin typeface="Montserrat Thin"/>
                <a:ea typeface="Montserrat Thin"/>
                <a:cs typeface="Montserrat Thin"/>
                <a:sym typeface="Montserrat Thin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Thin"/>
              <a:buChar char="×"/>
              <a:defRPr sz="1800">
                <a:solidFill>
                  <a:schemeClr val="dk1"/>
                </a:solidFill>
                <a:latin typeface="Montserrat Thin"/>
                <a:ea typeface="Montserrat Thin"/>
                <a:cs typeface="Montserrat Thin"/>
                <a:sym typeface="Montserrat Th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25559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BiotechEd.com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ncbi.nlm.nih.gov/Structure/VAST/vast.html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eb.stanford.edu/class/ee384m/Handouts/HowtoReadPaper.pdf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hyperlink" Target="https://cbm.msoe.edu/markMyweb/jmolDesignEnvironment/%23forward" TargetMode="External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3dmoleculardesigns.com/Teacher-Resources/Insulin-mRNA-to-Protein-Kit.htm" TargetMode="Externa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9.wdp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ncbi.nlm.nih.gov/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cbm.msoe.edu/teachingResources/jmol/jmolTraining/started.html" TargetMode="External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png"/><Relationship Id="rId5" Type="http://schemas.openxmlformats.org/officeDocument/2006/relationships/hyperlink" Target="http://jmol.sourceforge.net/jscolors/" TargetMode="External"/><Relationship Id="rId4" Type="http://schemas.openxmlformats.org/officeDocument/2006/relationships/hyperlink" Target="https://cbm.msoe.edu/crest/crestJmolResources.php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ncbi.nlm.nih.gov/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Structure/pdb/1NAJ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Structure/pdb/3I40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026"/>
          <p:cNvSpPr>
            <a:spLocks noGrp="1" noChangeArrowheads="1"/>
          </p:cNvSpPr>
          <p:nvPr>
            <p:ph type="subTitle" idx="1"/>
          </p:nvPr>
        </p:nvSpPr>
        <p:spPr>
          <a:xfrm>
            <a:off x="2989328" y="3276600"/>
            <a:ext cx="3276600" cy="2743200"/>
          </a:xfrm>
        </p:spPr>
        <p:txBody>
          <a:bodyPr/>
          <a:lstStyle/>
          <a:p>
            <a:pPr eaLnBrk="1" hangingPunct="1"/>
            <a:r>
              <a:rPr lang="en-US" sz="20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Ellyn Daugherty</a:t>
            </a:r>
          </a:p>
          <a:p>
            <a:pPr eaLnBrk="1" hangingPunct="1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  <a:hlinkClick r:id="rId2"/>
              </a:rPr>
              <a:t>www.BiotechEd.com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Ellyn@BiotechEd.com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650-400-9424</a:t>
            </a:r>
          </a:p>
          <a:p>
            <a:pPr eaLnBrk="1" hangingPunct="1"/>
            <a:endParaRPr lang="en-US" sz="1000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</a:endParaRPr>
          </a:p>
          <a:p>
            <a:pPr eaLnBrk="1" hangingPunct="1"/>
            <a:r>
              <a:rPr lang="en-US" sz="18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Diane </a:t>
            </a:r>
            <a:r>
              <a:rPr lang="en-US" sz="1800" dirty="0" err="1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Sigalas</a:t>
            </a:r>
            <a:endParaRPr lang="en-US" sz="18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Biotechnology, Livingston HS</a:t>
            </a:r>
          </a:p>
          <a:p>
            <a:pPr eaLnBrk="1" hangingPunct="1"/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Livingston, NJ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dsigalas@livingston.org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2" name="Text Box 1027"/>
          <p:cNvSpPr txBox="1">
            <a:spLocks noChangeArrowheads="1"/>
          </p:cNvSpPr>
          <p:nvPr/>
        </p:nvSpPr>
        <p:spPr bwMode="auto">
          <a:xfrm>
            <a:off x="4224338" y="974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>
              <a:latin typeface="Times" charset="0"/>
            </a:endParaRPr>
          </a:p>
        </p:txBody>
      </p:sp>
      <p:sp>
        <p:nvSpPr>
          <p:cNvPr id="15363" name="Text Box 1028"/>
          <p:cNvSpPr txBox="1">
            <a:spLocks noChangeArrowheads="1"/>
          </p:cNvSpPr>
          <p:nvPr/>
        </p:nvSpPr>
        <p:spPr bwMode="auto">
          <a:xfrm>
            <a:off x="1481138" y="1203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>
              <a:latin typeface="Times" charset="0"/>
            </a:endParaRPr>
          </a:p>
        </p:txBody>
      </p:sp>
      <p:sp>
        <p:nvSpPr>
          <p:cNvPr id="15364" name="Text Box 1029"/>
          <p:cNvSpPr txBox="1">
            <a:spLocks noChangeArrowheads="1"/>
          </p:cNvSpPr>
          <p:nvPr/>
        </p:nvSpPr>
        <p:spPr bwMode="auto">
          <a:xfrm>
            <a:off x="795338" y="2422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>
              <a:latin typeface="Times" charset="0"/>
            </a:endParaRPr>
          </a:p>
        </p:txBody>
      </p:sp>
      <p:sp>
        <p:nvSpPr>
          <p:cNvPr id="15365" name="Rectangle 1030"/>
          <p:cNvSpPr>
            <a:spLocks noChangeArrowheads="1"/>
          </p:cNvSpPr>
          <p:nvPr/>
        </p:nvSpPr>
        <p:spPr bwMode="auto">
          <a:xfrm>
            <a:off x="0" y="68580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kumimoji="1" lang="en-US" sz="3600" i="1">
                <a:latin typeface="Comic Sans MS" charset="0"/>
              </a:rPr>
              <a:t>Biotechnology: </a:t>
            </a:r>
          </a:p>
          <a:p>
            <a:pPr algn="ctr" eaLnBrk="0" hangingPunct="0"/>
            <a:r>
              <a:rPr kumimoji="1" lang="en-US" sz="3600" i="1">
                <a:latin typeface="Comic Sans MS" charset="0"/>
              </a:rPr>
              <a:t>Science for the New Millennium</a:t>
            </a:r>
          </a:p>
        </p:txBody>
      </p:sp>
      <p:sp>
        <p:nvSpPr>
          <p:cNvPr id="15366" name="Text Box 1031"/>
          <p:cNvSpPr txBox="1">
            <a:spLocks noChangeArrowheads="1"/>
          </p:cNvSpPr>
          <p:nvPr/>
        </p:nvSpPr>
        <p:spPr bwMode="auto">
          <a:xfrm>
            <a:off x="1785938" y="2498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>
              <a:latin typeface="Times" charset="0"/>
            </a:endParaRPr>
          </a:p>
        </p:txBody>
      </p:sp>
      <p:sp>
        <p:nvSpPr>
          <p:cNvPr id="15367" name="Text Box 1032"/>
          <p:cNvSpPr txBox="1">
            <a:spLocks noChangeArrowheads="1"/>
          </p:cNvSpPr>
          <p:nvPr/>
        </p:nvSpPr>
        <p:spPr bwMode="auto">
          <a:xfrm>
            <a:off x="1801813" y="24384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>
              <a:latin typeface="Times" charset="0"/>
            </a:endParaRPr>
          </a:p>
        </p:txBody>
      </p:sp>
      <p:sp>
        <p:nvSpPr>
          <p:cNvPr id="15368" name="Text Box 1033"/>
          <p:cNvSpPr txBox="1">
            <a:spLocks noChangeArrowheads="1"/>
          </p:cNvSpPr>
          <p:nvPr/>
        </p:nvSpPr>
        <p:spPr bwMode="auto">
          <a:xfrm>
            <a:off x="2776538" y="3108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>
              <a:latin typeface="Times" charset="0"/>
            </a:endParaRPr>
          </a:p>
        </p:txBody>
      </p:sp>
      <p:sp>
        <p:nvSpPr>
          <p:cNvPr id="15369" name="Text Box 1034"/>
          <p:cNvSpPr txBox="1">
            <a:spLocks noChangeArrowheads="1"/>
          </p:cNvSpPr>
          <p:nvPr/>
        </p:nvSpPr>
        <p:spPr bwMode="auto">
          <a:xfrm>
            <a:off x="6967538" y="3336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>
              <a:latin typeface="Times" charset="0"/>
            </a:endParaRPr>
          </a:p>
        </p:txBody>
      </p:sp>
      <p:sp>
        <p:nvSpPr>
          <p:cNvPr id="15370" name="Text Box 1035"/>
          <p:cNvSpPr txBox="1">
            <a:spLocks noChangeArrowheads="1"/>
          </p:cNvSpPr>
          <p:nvPr/>
        </p:nvSpPr>
        <p:spPr bwMode="auto">
          <a:xfrm>
            <a:off x="1954213" y="20574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>
              <a:latin typeface="Times" charset="0"/>
            </a:endParaRPr>
          </a:p>
        </p:txBody>
      </p:sp>
      <p:sp>
        <p:nvSpPr>
          <p:cNvPr id="15371" name="Text Box 1036"/>
          <p:cNvSpPr txBox="1">
            <a:spLocks noChangeArrowheads="1"/>
          </p:cNvSpPr>
          <p:nvPr/>
        </p:nvSpPr>
        <p:spPr bwMode="auto">
          <a:xfrm>
            <a:off x="1812925" y="2498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>
              <a:latin typeface="Times" charset="0"/>
            </a:endParaRPr>
          </a:p>
        </p:txBody>
      </p:sp>
      <p:sp>
        <p:nvSpPr>
          <p:cNvPr id="15372" name="Text Box 1037"/>
          <p:cNvSpPr txBox="1">
            <a:spLocks noChangeArrowheads="1"/>
          </p:cNvSpPr>
          <p:nvPr/>
        </p:nvSpPr>
        <p:spPr bwMode="auto">
          <a:xfrm>
            <a:off x="7440613" y="35814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>
              <a:latin typeface="Times" charset="0"/>
            </a:endParaRPr>
          </a:p>
        </p:txBody>
      </p:sp>
      <p:sp>
        <p:nvSpPr>
          <p:cNvPr id="15373" name="Text Box 1038"/>
          <p:cNvSpPr txBox="1">
            <a:spLocks noChangeArrowheads="1"/>
          </p:cNvSpPr>
          <p:nvPr/>
        </p:nvSpPr>
        <p:spPr bwMode="auto">
          <a:xfrm>
            <a:off x="6434138" y="4098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>
              <a:latin typeface="Times" charset="0"/>
            </a:endParaRPr>
          </a:p>
        </p:txBody>
      </p:sp>
      <p:sp>
        <p:nvSpPr>
          <p:cNvPr id="15374" name="Text Box 1039"/>
          <p:cNvSpPr txBox="1">
            <a:spLocks noChangeArrowheads="1"/>
          </p:cNvSpPr>
          <p:nvPr/>
        </p:nvSpPr>
        <p:spPr bwMode="auto">
          <a:xfrm>
            <a:off x="3081338" y="3946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>
              <a:latin typeface="Times" charset="0"/>
            </a:endParaRPr>
          </a:p>
        </p:txBody>
      </p:sp>
      <p:sp>
        <p:nvSpPr>
          <p:cNvPr id="15375" name="Text Box 1040"/>
          <p:cNvSpPr txBox="1">
            <a:spLocks noChangeArrowheads="1"/>
          </p:cNvSpPr>
          <p:nvPr/>
        </p:nvSpPr>
        <p:spPr bwMode="auto">
          <a:xfrm>
            <a:off x="4071938" y="4251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>
              <a:latin typeface="Times" charset="0"/>
            </a:endParaRPr>
          </a:p>
        </p:txBody>
      </p:sp>
      <p:sp>
        <p:nvSpPr>
          <p:cNvPr id="15377" name="Rectangle 1042"/>
          <p:cNvSpPr>
            <a:spLocks noChangeArrowheads="1"/>
          </p:cNvSpPr>
          <p:nvPr/>
        </p:nvSpPr>
        <p:spPr bwMode="auto">
          <a:xfrm>
            <a:off x="125413" y="6965950"/>
            <a:ext cx="876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038" tIns="46038" rIns="46038" bIns="46038"/>
          <a:lstStyle/>
          <a:p>
            <a:pPr eaLnBrk="0" hangingPunct="0"/>
            <a:endParaRPr kumimoji="1" lang="en-US" sz="1400"/>
          </a:p>
        </p:txBody>
      </p:sp>
      <p:sp>
        <p:nvSpPr>
          <p:cNvPr id="15379" name="TextBox 1"/>
          <p:cNvSpPr txBox="1">
            <a:spLocks noChangeArrowheads="1"/>
          </p:cNvSpPr>
          <p:nvPr/>
        </p:nvSpPr>
        <p:spPr bwMode="auto">
          <a:xfrm>
            <a:off x="0" y="1981200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0000FF"/>
                </a:solidFill>
                <a:latin typeface="Arial" charset="0"/>
                <a:cs typeface="Arial" charset="0"/>
              </a:rPr>
              <a:t>Studying Molecules and Disease using </a:t>
            </a:r>
          </a:p>
          <a:p>
            <a:pPr algn="ctr" eaLnBrk="1" hangingPunct="1"/>
            <a:r>
              <a:rPr lang="en-US" dirty="0">
                <a:solidFill>
                  <a:srgbClr val="0000FF"/>
                </a:solidFill>
                <a:latin typeface="Arial" charset="0"/>
                <a:cs typeface="Arial" charset="0"/>
              </a:rPr>
              <a:t>Computer Modeling and other Bioinformatics</a:t>
            </a:r>
          </a:p>
          <a:p>
            <a:pPr algn="ctr" eaLnBrk="1" hangingPunct="1"/>
            <a:endParaRPr kumimoji="1" lang="en-US" sz="800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pic>
        <p:nvPicPr>
          <p:cNvPr id="15380" name="Picture 26" descr="ED_Lab_author.jpg                                              0006E55APrettyWoman                    BF57A695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927" y="3124200"/>
            <a:ext cx="1224455" cy="18288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81" name="Rectangle 1"/>
          <p:cNvSpPr>
            <a:spLocks noChangeArrowheads="1"/>
          </p:cNvSpPr>
          <p:nvPr/>
        </p:nvSpPr>
        <p:spPr bwMode="auto">
          <a:xfrm>
            <a:off x="6350" y="152400"/>
            <a:ext cx="9137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i="1">
                <a:solidFill>
                  <a:srgbClr val="FF0000"/>
                </a:solidFill>
                <a:latin typeface="Arial" charset="0"/>
                <a:cs typeface="Arial" charset="0"/>
              </a:rPr>
              <a:t>Carnegie Learning Biotechnology Education Professional Development</a:t>
            </a:r>
            <a:endParaRPr lang="en-US" sz="2000" i="1"/>
          </a:p>
        </p:txBody>
      </p:sp>
      <p:pic>
        <p:nvPicPr>
          <p:cNvPr id="15382" name="Picture 1" descr="BS4NM_CurriculumImag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28" y="3581400"/>
            <a:ext cx="208280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creen Shot 2021-03-22 at 11.20.3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876800"/>
            <a:ext cx="1267451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24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712542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0918" y="29882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>
                <a:latin typeface="Arial"/>
                <a:cs typeface="Arial"/>
              </a:rPr>
              <a:t>Space-filling model in rainbow rendering - amylase (1BLI)</a:t>
            </a:r>
          </a:p>
        </p:txBody>
      </p:sp>
    </p:spTree>
    <p:extLst>
      <p:ext uri="{BB962C8B-B14F-4D97-AF65-F5344CB8AC3E}">
        <p14:creationId xmlns:p14="http://schemas.microsoft.com/office/powerpoint/2010/main" val="3488108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3200400"/>
            <a:ext cx="27432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u="sng" dirty="0">
                <a:latin typeface="Arial"/>
                <a:cs typeface="Arial"/>
                <a:hlinkClick r:id="rId2"/>
              </a:rPr>
              <a:t>VAST</a:t>
            </a:r>
            <a:r>
              <a:rPr lang="en-US" sz="2000" b="1" u="sng" dirty="0">
                <a:latin typeface="Arial"/>
                <a:cs typeface="Arial"/>
              </a:rPr>
              <a:t> can compare two protein structures </a:t>
            </a:r>
          </a:p>
          <a:p>
            <a:pPr algn="ctr" eaLnBrk="1" hangingPunct="1"/>
            <a:endParaRPr lang="en-US" sz="2000" dirty="0">
              <a:latin typeface="Arial"/>
              <a:cs typeface="Arial"/>
            </a:endParaRPr>
          </a:p>
          <a:p>
            <a:pPr algn="ctr" eaLnBrk="1" hangingPunct="1"/>
            <a:r>
              <a:rPr lang="en-US" sz="2000" dirty="0">
                <a:latin typeface="Arial"/>
                <a:cs typeface="Arial"/>
              </a:rPr>
              <a:t>wild-type alpha amylase superimposed with heat-resistant engineered alpha-amylase</a:t>
            </a:r>
          </a:p>
        </p:txBody>
      </p:sp>
      <p:pic>
        <p:nvPicPr>
          <p:cNvPr id="2" name="Picture 1" descr="Screen Shot 2021-03-17 at 5.19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0"/>
            <a:ext cx="6091131" cy="6858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2209800" y="4038600"/>
            <a:ext cx="2286000" cy="1143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327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4976844" cy="6858000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28600" y="152400"/>
            <a:ext cx="2971800" cy="649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latin typeface="Comic Sans MS" charset="0"/>
                <a:cs typeface="Comic Sans MS" charset="0"/>
              </a:rPr>
              <a:t>Native alpha amylase superimposed with heat-resistant engineered alpha-amylase</a:t>
            </a:r>
          </a:p>
          <a:p>
            <a:pPr algn="ctr" eaLnBrk="1" hangingPunct="1"/>
            <a:endParaRPr lang="en-US" sz="3200" dirty="0">
              <a:latin typeface="Comic Sans MS" charset="0"/>
              <a:cs typeface="Comic Sans MS" charset="0"/>
            </a:endParaRPr>
          </a:p>
          <a:p>
            <a:pPr algn="ctr" eaLnBrk="1" hangingPunct="1"/>
            <a:r>
              <a:rPr lang="en-US" sz="3200" dirty="0">
                <a:latin typeface="Comic Sans MS" charset="0"/>
                <a:cs typeface="Comic Sans MS" charset="0"/>
              </a:rPr>
              <a:t>See yellow loop - due to additions in the 1E3Z polypeptide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9600" y="3733800"/>
            <a:ext cx="914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Intended Mutation Produced using  PCR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924800" y="4419600"/>
            <a:ext cx="3048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434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322627" cy="6858000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28600" y="228600"/>
            <a:ext cx="2971800" cy="649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latin typeface="Comic Sans MS" charset="0"/>
                <a:cs typeface="Comic Sans MS" charset="0"/>
              </a:rPr>
              <a:t>In this view, you can see that the starch substrate still binds at the active site.</a:t>
            </a:r>
          </a:p>
          <a:p>
            <a:pPr algn="ctr" eaLnBrk="1" hangingPunct="1"/>
            <a:endParaRPr lang="en-US" sz="3200" dirty="0">
              <a:latin typeface="Comic Sans MS" charset="0"/>
              <a:cs typeface="Comic Sans MS" charset="0"/>
            </a:endParaRPr>
          </a:p>
          <a:p>
            <a:pPr algn="ctr" eaLnBrk="1" hangingPunct="1"/>
            <a:r>
              <a:rPr lang="en-US" sz="3200" dirty="0">
                <a:latin typeface="Comic Sans MS" charset="0"/>
                <a:cs typeface="Comic Sans MS" charset="0"/>
              </a:rPr>
              <a:t>See yellow loop - due to additions in the 1E3Z polypeptide</a:t>
            </a:r>
          </a:p>
        </p:txBody>
      </p:sp>
    </p:spTree>
    <p:extLst>
      <p:ext uri="{BB962C8B-B14F-4D97-AF65-F5344CB8AC3E}">
        <p14:creationId xmlns:p14="http://schemas.microsoft.com/office/powerpoint/2010/main" val="2616893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2250" y="1793865"/>
            <a:ext cx="8915400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spcAft>
                <a:spcPts val="600"/>
              </a:spcAft>
              <a:buFont typeface="Arial"/>
              <a:buChar char="•"/>
            </a:pPr>
            <a:r>
              <a:rPr lang="en-US" sz="2000" i="1" dirty="0">
                <a:latin typeface="Arial"/>
                <a:cs typeface="Arial"/>
              </a:rPr>
              <a:t>BCRA</a:t>
            </a:r>
            <a:r>
              <a:rPr lang="en-US" sz="2000" dirty="0">
                <a:latin typeface="Arial"/>
                <a:cs typeface="Arial"/>
              </a:rPr>
              <a:t>1 mutation is inherited as an autosomal dominant gene.</a:t>
            </a:r>
          </a:p>
          <a:p>
            <a:pPr marL="176213" indent="-176213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Deborah wants to know more to make informed decisions.</a:t>
            </a:r>
          </a:p>
          <a:p>
            <a:pPr marL="176213" indent="-176213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Use a pedigree chart and family history to assess risk of inheritance</a:t>
            </a:r>
          </a:p>
          <a:p>
            <a:pPr marL="176213" indent="-176213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Use NCBI Nucleotide databases to analyze family’s DNA for the mutation.</a:t>
            </a:r>
          </a:p>
          <a:p>
            <a:pPr marL="176213" indent="-176213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Use NCBI Protein databases to analyze family’s protein data for mutation.</a:t>
            </a:r>
          </a:p>
          <a:p>
            <a:pPr marL="176213" indent="-176213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Use Cn3d to see how the mutation changes the tumor suppression gene.</a:t>
            </a:r>
          </a:p>
        </p:txBody>
      </p:sp>
      <p:sp>
        <p:nvSpPr>
          <p:cNvPr id="6" name="Rectangle 5"/>
          <p:cNvSpPr/>
          <p:nvPr/>
        </p:nvSpPr>
        <p:spPr>
          <a:xfrm>
            <a:off x="114500" y="152400"/>
            <a:ext cx="8648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omic Sans MS"/>
                <a:cs typeface="Comic Sans MS"/>
              </a:rPr>
              <a:t>Who Passes the </a:t>
            </a:r>
            <a:r>
              <a:rPr lang="en-US" sz="2800" i="1" dirty="0">
                <a:latin typeface="Comic Sans MS"/>
                <a:cs typeface="Comic Sans MS"/>
              </a:rPr>
              <a:t>BRCA</a:t>
            </a:r>
            <a:r>
              <a:rPr lang="en-US" sz="2800" dirty="0">
                <a:latin typeface="Comic Sans MS"/>
                <a:cs typeface="Comic Sans MS"/>
              </a:rPr>
              <a:t>1 test? </a:t>
            </a:r>
            <a:r>
              <a:rPr lang="en-US" sz="1600" dirty="0">
                <a:latin typeface="Arial"/>
                <a:cs typeface="Arial"/>
              </a:rPr>
              <a:t>(BS4NM, BL p. 397)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" y="685800"/>
            <a:ext cx="76200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Does Deborah carry the </a:t>
            </a:r>
            <a:r>
              <a:rPr lang="en-US" sz="2000" i="1" dirty="0">
                <a:solidFill>
                  <a:srgbClr val="0000FF"/>
                </a:solidFill>
                <a:latin typeface="Arial"/>
                <a:cs typeface="Arial"/>
              </a:rPr>
              <a:t>BRCA</a:t>
            </a: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1 breast cancer gene?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Scenario </a:t>
            </a:r>
            <a:r>
              <a:rPr lang="mr-IN" sz="2000" dirty="0">
                <a:solidFill>
                  <a:srgbClr val="FF0000"/>
                </a:solidFill>
                <a:latin typeface="Arial"/>
                <a:cs typeface="Arial"/>
              </a:rPr>
              <a:t>–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 Some relatives known to have had an aggressive breast or prostate cancer</a:t>
            </a:r>
          </a:p>
        </p:txBody>
      </p:sp>
      <p:pic>
        <p:nvPicPr>
          <p:cNvPr id="11" name="Picture 10" descr="Figure_12_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91000"/>
            <a:ext cx="4760553" cy="2547640"/>
          </a:xfrm>
          <a:prstGeom prst="rect">
            <a:avLst/>
          </a:prstGeom>
        </p:spPr>
      </p:pic>
      <p:pic>
        <p:nvPicPr>
          <p:cNvPr id="13" name="Picture 12" descr="Screen Shot 2021-03-17 at 5.44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5757055"/>
            <a:ext cx="5461000" cy="393700"/>
          </a:xfrm>
          <a:prstGeom prst="rect">
            <a:avLst/>
          </a:prstGeom>
        </p:spPr>
      </p:pic>
      <p:cxnSp>
        <p:nvCxnSpPr>
          <p:cNvPr id="14" name="Curved Connector 13"/>
          <p:cNvCxnSpPr/>
          <p:nvPr/>
        </p:nvCxnSpPr>
        <p:spPr>
          <a:xfrm rot="10800000">
            <a:off x="228600" y="6172200"/>
            <a:ext cx="5410200" cy="12700"/>
          </a:xfrm>
          <a:prstGeom prst="curvedConnector3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rot="10800000">
            <a:off x="228600" y="6692900"/>
            <a:ext cx="5410200" cy="12700"/>
          </a:xfrm>
          <a:prstGeom prst="curvedConnector3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5400000">
            <a:off x="-38100" y="6438900"/>
            <a:ext cx="533400" cy="12700"/>
          </a:xfrm>
          <a:prstGeom prst="curvedConnector3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 rot="5400000">
            <a:off x="5378450" y="6468521"/>
            <a:ext cx="533400" cy="12700"/>
          </a:xfrm>
          <a:prstGeom prst="curvedConnector3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2B22E8A-AD06-FB43-A950-D025A4719E75}"/>
              </a:ext>
            </a:extLst>
          </p:cNvPr>
          <p:cNvSpPr txBox="1"/>
          <p:nvPr/>
        </p:nvSpPr>
        <p:spPr>
          <a:xfrm>
            <a:off x="5217754" y="4337844"/>
            <a:ext cx="37484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1JNX =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BRCA domains of the </a:t>
            </a: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non-mutated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version of the BRCA1 protein. 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1N5O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= BRCA domains of the M1775R </a:t>
            </a: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mutation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of the BRCA1 protein. 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66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5"/>
          <p:cNvSpPr txBox="1">
            <a:spLocks noGrp="1"/>
          </p:cNvSpPr>
          <p:nvPr>
            <p:ph type="ctrTitle"/>
          </p:nvPr>
        </p:nvSpPr>
        <p:spPr>
          <a:xfrm>
            <a:off x="1770627" y="1219200"/>
            <a:ext cx="6382773" cy="1546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Insulin Modeling</a:t>
            </a:r>
            <a:endParaRPr sz="7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grpSp>
        <p:nvGrpSpPr>
          <p:cNvPr id="119" name="Google Shape;119;p25"/>
          <p:cNvGrpSpPr/>
          <p:nvPr/>
        </p:nvGrpSpPr>
        <p:grpSpPr>
          <a:xfrm>
            <a:off x="1770626" y="3200400"/>
            <a:ext cx="6687573" cy="2237460"/>
            <a:chOff x="2486325" y="2571750"/>
            <a:chExt cx="4890150" cy="1449350"/>
          </a:xfrm>
        </p:grpSpPr>
        <p:sp>
          <p:nvSpPr>
            <p:cNvPr id="120" name="Google Shape;120;p25"/>
            <p:cNvSpPr/>
            <p:nvPr/>
          </p:nvSpPr>
          <p:spPr>
            <a:xfrm>
              <a:off x="2486325" y="2571750"/>
              <a:ext cx="4890150" cy="1449350"/>
            </a:xfrm>
            <a:custGeom>
              <a:avLst/>
              <a:gdLst/>
              <a:ahLst/>
              <a:cxnLst/>
              <a:rect l="l" t="t" r="r" b="b"/>
              <a:pathLst>
                <a:path w="195606" h="57974" extrusionOk="0">
                  <a:moveTo>
                    <a:pt x="0" y="0"/>
                  </a:moveTo>
                  <a:lnTo>
                    <a:pt x="192307" y="4596"/>
                  </a:lnTo>
                  <a:lnTo>
                    <a:pt x="195606" y="55972"/>
                  </a:lnTo>
                  <a:lnTo>
                    <a:pt x="5543" y="57974"/>
                  </a:lnTo>
                  <a:close/>
                </a:path>
              </a:pathLst>
            </a:custGeom>
            <a:solidFill>
              <a:srgbClr val="0B5394"/>
            </a:solidFill>
            <a:ln w="9525" cap="flat" cmpd="sng">
              <a:solidFill>
                <a:srgbClr val="CFE2F3"/>
              </a:solidFill>
              <a:prstDash val="solid"/>
              <a:miter lim="8000"/>
              <a:headEnd type="none" w="med" len="med"/>
              <a:tailEnd type="none" w="med" len="med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121" name="Google Shape;121;p25"/>
            <p:cNvSpPr txBox="1"/>
            <p:nvPr/>
          </p:nvSpPr>
          <p:spPr>
            <a:xfrm>
              <a:off x="2674800" y="2658333"/>
              <a:ext cx="3794400" cy="13158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b="0" i="0" u="none" strike="noStrike" kern="0" cap="none" spc="0" normalizeH="0" baseline="0" noProof="0" dirty="0">
                  <a:ln>
                    <a:noFill/>
                  </a:ln>
                  <a:solidFill>
                    <a:srgbClr val="D9D9D9"/>
                  </a:solidFill>
                  <a:effectLst/>
                  <a:uLnTx/>
                  <a:uFillTx/>
                  <a:latin typeface="Montserrat Medium"/>
                  <a:ea typeface="Montserrat Medium"/>
                  <a:cs typeface="Montserrat Medium"/>
                  <a:sym typeface="Montserrat Medium"/>
                </a:rPr>
                <a:t>Goal: Show you how I utilize BS4NM to launch off into an in-depth topic of insulin. Not going to show you everything (</a:t>
              </a:r>
              <a:r>
                <a:rPr kumimoji="0" lang="en" b="0" i="0" u="none" strike="noStrike" kern="0" cap="none" spc="0" normalizeH="0" baseline="0" noProof="0" dirty="0" err="1">
                  <a:ln>
                    <a:noFill/>
                  </a:ln>
                  <a:solidFill>
                    <a:srgbClr val="D9D9D9"/>
                  </a:solidFill>
                  <a:effectLst/>
                  <a:uLnTx/>
                  <a:uFillTx/>
                  <a:latin typeface="Montserrat Medium"/>
                  <a:ea typeface="Montserrat Medium"/>
                  <a:cs typeface="Montserrat Medium"/>
                  <a:sym typeface="Montserrat Medium"/>
                </a:rPr>
                <a:t>bc</a:t>
              </a:r>
              <a:r>
                <a:rPr kumimoji="0" lang="en" b="0" i="0" u="none" strike="noStrike" kern="0" cap="none" spc="0" normalizeH="0" baseline="0" noProof="0" dirty="0">
                  <a:ln>
                    <a:noFill/>
                  </a:ln>
                  <a:solidFill>
                    <a:srgbClr val="D9D9D9"/>
                  </a:solidFill>
                  <a:effectLst/>
                  <a:uLnTx/>
                  <a:uFillTx/>
                  <a:latin typeface="Montserrat Medium"/>
                  <a:ea typeface="Montserrat Medium"/>
                  <a:cs typeface="Montserrat Medium"/>
                  <a:sym typeface="Montserrat Medium"/>
                </a:rPr>
                <a:t>     ) but I will show you an overview! </a:t>
              </a:r>
              <a:endParaRPr kumimoji="0" b="0" i="0" u="none" strike="noStrike" kern="0" cap="none" spc="0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pic>
          <p:nvPicPr>
            <p:cNvPr id="122" name="Google Shape;122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468654">
              <a:off x="4164306" y="3425954"/>
              <a:ext cx="271575" cy="2715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3" name="Google Shape;123;p25" descr="wavi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85655">
            <a:off x="6039501" y="2664465"/>
            <a:ext cx="2953377" cy="2953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CE0125-83E8-5647-83CD-D2D852CEAF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7" b="98266" l="4688" r="90000">
                        <a14:foregroundMark x1="9063" y1="56358" x2="8438" y2="73699"/>
                        <a14:foregroundMark x1="8438" y1="73699" x2="16094" y2="81503"/>
                        <a14:foregroundMark x1="16094" y1="81503" x2="31875" y2="88728"/>
                        <a14:foregroundMark x1="31875" y1="88728" x2="40781" y2="86127"/>
                        <a14:foregroundMark x1="40781" y1="86127" x2="64844" y2="93064"/>
                        <a14:foregroundMark x1="4688" y1="58382" x2="6406" y2="74855"/>
                        <a14:foregroundMark x1="14889" y1="94367" x2="16719" y2="93642"/>
                        <a14:foregroundMark x1="28906" y1="95954" x2="31563" y2="96532"/>
                        <a14:foregroundMark x1="25938" y1="7225" x2="34063" y2="6936"/>
                        <a14:foregroundMark x1="34063" y1="6936" x2="38750" y2="13006"/>
                        <a14:foregroundMark x1="29219" y1="2312" x2="35313" y2="1156"/>
                        <a14:foregroundMark x1="56250" y1="37861" x2="57813" y2="33815"/>
                        <a14:foregroundMark x1="58750" y1="30347" x2="62813" y2="32659"/>
                        <a14:foregroundMark x1="60313" y1="28613" x2="60938" y2="27457"/>
                        <a14:foregroundMark x1="30781" y1="52023" x2="31250" y2="52312"/>
                        <a14:foregroundMark x1="59688" y1="30058" x2="61719" y2="27746"/>
                        <a14:foregroundMark x1="58438" y1="31503" x2="60313" y2="27457"/>
                        <a14:foregroundMark x1="49844" y1="97977" x2="63281" y2="98266"/>
                        <a14:backgroundMark x1="70156" y1="26879" x2="76250" y2="79480"/>
                        <a14:backgroundMark x1="55469" y1="29191" x2="59367" y2="27322"/>
                        <a14:backgroundMark x1="54531" y1="50578" x2="60781" y2="53757"/>
                        <a14:backgroundMark x1="55937" y1="33815" x2="56250" y2="30925"/>
                        <a14:backgroundMark x1="31250" y1="50289" x2="31532" y2="50289"/>
                        <a14:backgroundMark x1="11250" y1="95087" x2="13281" y2="97399"/>
                      </a14:backgroundRemoval>
                    </a14:imgEffect>
                  </a14:imgLayer>
                </a14:imgProps>
              </a:ext>
            </a:extLst>
          </a:blip>
          <a:srcRect r="31103"/>
          <a:stretch/>
        </p:blipFill>
        <p:spPr>
          <a:xfrm rot="788177">
            <a:off x="5794214" y="1312821"/>
            <a:ext cx="2047325" cy="16034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6"/>
          <p:cNvSpPr txBox="1">
            <a:spLocks noGrp="1"/>
          </p:cNvSpPr>
          <p:nvPr>
            <p:ph type="title"/>
          </p:nvPr>
        </p:nvSpPr>
        <p:spPr>
          <a:xfrm>
            <a:off x="280427" y="336501"/>
            <a:ext cx="7033917" cy="101324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Teacher Notes</a:t>
            </a:r>
            <a:endParaRPr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30" name="Google Shape;130;p26"/>
          <p:cNvSpPr txBox="1">
            <a:spLocks noGrp="1"/>
          </p:cNvSpPr>
          <p:nvPr>
            <p:ph type="body" idx="1"/>
          </p:nvPr>
        </p:nvSpPr>
        <p:spPr>
          <a:xfrm>
            <a:off x="381000" y="1226550"/>
            <a:ext cx="7508700" cy="44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Generalized Lesson: </a:t>
            </a:r>
            <a:r>
              <a:rPr lang="en" sz="1800" i="1" dirty="0">
                <a:solidFill>
                  <a:srgbClr val="1C4587"/>
                </a:solidFill>
              </a:rPr>
              <a:t>(Class Time = ~3 weeks)</a:t>
            </a:r>
            <a:endParaRPr sz="1800" i="1" dirty="0">
              <a:solidFill>
                <a:srgbClr val="1C4587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×"/>
            </a:pPr>
            <a:r>
              <a:rPr lang="en" sz="2200" dirty="0"/>
              <a:t>Lectures</a:t>
            </a:r>
            <a:endParaRPr sz="2200" dirty="0"/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SzPts val="2100"/>
              <a:buChar char="×"/>
            </a:pPr>
            <a:r>
              <a:rPr lang="en" sz="2100" dirty="0"/>
              <a:t>Flow from </a:t>
            </a:r>
            <a:r>
              <a:rPr lang="en" sz="2100" dirty="0" err="1"/>
              <a:t>preproinsulin</a:t>
            </a:r>
            <a:r>
              <a:rPr lang="en" sz="2100" dirty="0"/>
              <a:t> to mature insulin </a:t>
            </a:r>
            <a:endParaRPr sz="2100" dirty="0"/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SzPts val="2100"/>
              <a:buChar char="×"/>
            </a:pPr>
            <a:r>
              <a:rPr lang="en" sz="2100" dirty="0"/>
              <a:t>Importance of protein folding/processing </a:t>
            </a:r>
            <a:endParaRPr sz="2100" dirty="0"/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SzPts val="2100"/>
              <a:buChar char="×"/>
            </a:pPr>
            <a:r>
              <a:rPr lang="en" sz="2100" dirty="0"/>
              <a:t>How to </a:t>
            </a:r>
            <a:r>
              <a:rPr lang="en" sz="2100" dirty="0" err="1"/>
              <a:t>Jmol</a:t>
            </a:r>
            <a:r>
              <a:rPr lang="en" sz="2100" dirty="0"/>
              <a:t> “201” (Review)</a:t>
            </a:r>
            <a:endParaRPr sz="2100" dirty="0"/>
          </a:p>
          <a:p>
            <a:pPr marL="1371600" lvl="2" indent="-336550" algn="l" rtl="0">
              <a:spcBef>
                <a:spcPts val="0"/>
              </a:spcBef>
              <a:spcAft>
                <a:spcPts val="0"/>
              </a:spcAft>
              <a:buSzPts val="1700"/>
              <a:buChar char="×"/>
            </a:pPr>
            <a:r>
              <a:rPr lang="en" sz="1700" dirty="0"/>
              <a:t>First introduction during Ch. 2 in BS4NM</a:t>
            </a:r>
            <a:endParaRPr sz="1700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×"/>
            </a:pPr>
            <a:r>
              <a:rPr lang="en" sz="2200" dirty="0"/>
              <a:t>Labs</a:t>
            </a:r>
            <a:endParaRPr sz="2200" dirty="0"/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SzPts val="2100"/>
              <a:buChar char="×"/>
            </a:pPr>
            <a:r>
              <a:rPr lang="en" sz="2100" dirty="0"/>
              <a:t>BS4NM</a:t>
            </a:r>
            <a:endParaRPr sz="2100" dirty="0"/>
          </a:p>
          <a:p>
            <a:pPr marL="1371600" lvl="2" indent="-336550" algn="l" rtl="0">
              <a:spcBef>
                <a:spcPts val="0"/>
              </a:spcBef>
              <a:spcAft>
                <a:spcPts val="0"/>
              </a:spcAft>
              <a:buSzPts val="1700"/>
              <a:buChar char="×"/>
            </a:pPr>
            <a:r>
              <a:rPr lang="en" sz="1700" dirty="0"/>
              <a:t>Activity 5.1, Activity 5.2, Activity 5.3</a:t>
            </a:r>
            <a:endParaRPr sz="1700" dirty="0"/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SzPts val="2100"/>
              <a:buChar char="×"/>
            </a:pPr>
            <a:r>
              <a:rPr lang="en" sz="2100" dirty="0"/>
              <a:t>Wet Labs</a:t>
            </a:r>
            <a:endParaRPr sz="2100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×"/>
            </a:pPr>
            <a:r>
              <a:rPr lang="en" sz="2200" dirty="0"/>
              <a:t>Modeling Activities</a:t>
            </a:r>
            <a:endParaRPr sz="2200" dirty="0"/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SzPts val="2100"/>
              <a:buChar char="×"/>
            </a:pPr>
            <a:r>
              <a:rPr lang="en" sz="2100" dirty="0"/>
              <a:t>Reading Analog Papers (</a:t>
            </a:r>
            <a:r>
              <a:rPr lang="en" sz="2100" u="sng" dirty="0">
                <a:solidFill>
                  <a:schemeClr val="hlink"/>
                </a:solidFill>
                <a:hlinkClick r:id="rId3"/>
              </a:rPr>
              <a:t>How to Read a Paper</a:t>
            </a:r>
            <a:r>
              <a:rPr lang="en" sz="2100" dirty="0"/>
              <a:t>)</a:t>
            </a:r>
            <a:endParaRPr sz="2100" dirty="0"/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SzPts val="2100"/>
              <a:buChar char="×"/>
            </a:pPr>
            <a:r>
              <a:rPr lang="en" sz="2100" u="sng" dirty="0">
                <a:solidFill>
                  <a:schemeClr val="hlink"/>
                </a:solidFill>
                <a:hlinkClick r:id="rId4"/>
              </a:rPr>
              <a:t>Jmol</a:t>
            </a:r>
            <a:endParaRPr sz="2100" dirty="0"/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SzPts val="2100"/>
              <a:buChar char="×"/>
            </a:pPr>
            <a:r>
              <a:rPr lang="en" sz="2100" dirty="0"/>
              <a:t>Scientific Poster Presentations</a:t>
            </a:r>
            <a:endParaRPr sz="2100" dirty="0"/>
          </a:p>
        </p:txBody>
      </p:sp>
      <p:pic>
        <p:nvPicPr>
          <p:cNvPr id="131" name="Google Shape;13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56850" y="5216774"/>
            <a:ext cx="1927725" cy="90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48400" y="3429000"/>
            <a:ext cx="1156300" cy="13713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" name="Google Shape;138;p27">
            <a:extLst>
              <a:ext uri="{FF2B5EF4-FFF2-40B4-BE49-F238E27FC236}">
                <a16:creationId xmlns:a16="http://schemas.microsoft.com/office/drawing/2014/main" id="{9B2C92B0-5C17-E248-A4FD-641D81361B6C}"/>
              </a:ext>
            </a:extLst>
          </p:cNvPr>
          <p:cNvPicPr preferRelativeResize="0"/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46" b="90705" l="18100" r="85700">
                        <a14:foregroundMark x1="22300" y1="51274" x2="20300" y2="62669"/>
                        <a14:foregroundMark x1="20300" y1="62669" x2="21900" y2="79160"/>
                        <a14:foregroundMark x1="17400" y1="58021" x2="18100" y2="69415"/>
                        <a14:foregroundMark x1="18100" y1="69415" x2="19600" y2="73463"/>
                        <a14:foregroundMark x1="27900" y1="18291" x2="33000" y2="9145"/>
                        <a14:foregroundMark x1="33000" y1="9145" x2="31300" y2="15742"/>
                        <a14:foregroundMark x1="80400" y1="65817" x2="82200" y2="54423"/>
                        <a14:foregroundMark x1="82200" y1="54423" x2="81400" y2="45877"/>
                        <a14:foregroundMark x1="84000" y1="63868" x2="85315" y2="61200"/>
                        <a14:foregroundMark x1="30100" y1="90705" x2="47400" y2="84408"/>
                        <a14:foregroundMark x1="47400" y1="84408" x2="48000" y2="83808"/>
                        <a14:foregroundMark x1="46600" y1="50525" x2="47300" y2="39730"/>
                        <a14:foregroundMark x1="47300" y1="39730" x2="56100" y2="36732"/>
                        <a14:foregroundMark x1="56100" y1="36732" x2="56700" y2="41979"/>
                        <a14:foregroundMark x1="32700" y1="7046" x2="36400" y2="12294"/>
                        <a14:backgroundMark x1="84600" y1="64168" x2="85500" y2="60720"/>
                      </a14:backgroundRemoval>
                    </a14:imgEffect>
                  </a14:imgLayer>
                </a14:imgProps>
              </a:ext>
            </a:extLst>
          </a:blip>
          <a:srcRect l="16388" t="3725" r="11761"/>
          <a:stretch/>
        </p:blipFill>
        <p:spPr>
          <a:xfrm>
            <a:off x="6038545" y="603421"/>
            <a:ext cx="1703881" cy="16363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A2F253-AD6B-E042-8704-B5EA7C6C7E5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67" b="98266" l="4688" r="90000">
                        <a14:foregroundMark x1="9063" y1="56358" x2="8438" y2="73699"/>
                        <a14:foregroundMark x1="8438" y1="73699" x2="16094" y2="81503"/>
                        <a14:foregroundMark x1="16094" y1="81503" x2="31875" y2="88728"/>
                        <a14:foregroundMark x1="31875" y1="88728" x2="40781" y2="86127"/>
                        <a14:foregroundMark x1="40781" y1="86127" x2="64844" y2="93064"/>
                        <a14:foregroundMark x1="4688" y1="58382" x2="6406" y2="74855"/>
                        <a14:foregroundMark x1="14889" y1="94367" x2="16719" y2="93642"/>
                        <a14:foregroundMark x1="28906" y1="95954" x2="31563" y2="96532"/>
                        <a14:foregroundMark x1="25938" y1="7225" x2="34063" y2="6936"/>
                        <a14:foregroundMark x1="34063" y1="6936" x2="38750" y2="13006"/>
                        <a14:foregroundMark x1="29219" y1="2312" x2="35313" y2="1156"/>
                        <a14:foregroundMark x1="56250" y1="37861" x2="57813" y2="33815"/>
                        <a14:foregroundMark x1="58750" y1="30347" x2="62813" y2="32659"/>
                        <a14:foregroundMark x1="60313" y1="28613" x2="60938" y2="27457"/>
                        <a14:foregroundMark x1="30781" y1="52023" x2="31250" y2="52312"/>
                        <a14:foregroundMark x1="59688" y1="30058" x2="61719" y2="27746"/>
                        <a14:foregroundMark x1="58438" y1="31503" x2="60313" y2="27457"/>
                        <a14:foregroundMark x1="49844" y1="97977" x2="63281" y2="98266"/>
                        <a14:backgroundMark x1="70156" y1="26879" x2="76250" y2="79480"/>
                        <a14:backgroundMark x1="55469" y1="29191" x2="59367" y2="27322"/>
                        <a14:backgroundMark x1="54531" y1="50578" x2="60781" y2="53757"/>
                        <a14:backgroundMark x1="55937" y1="33815" x2="56250" y2="30925"/>
                        <a14:backgroundMark x1="31250" y1="50289" x2="31532" y2="50289"/>
                        <a14:backgroundMark x1="11250" y1="95087" x2="13281" y2="97399"/>
                      </a14:backgroundRemoval>
                    </a14:imgEffect>
                  </a14:imgLayer>
                </a14:imgProps>
              </a:ext>
            </a:extLst>
          </a:blip>
          <a:srcRect r="31103"/>
          <a:stretch/>
        </p:blipFill>
        <p:spPr>
          <a:xfrm rot="788177">
            <a:off x="6663008" y="1705009"/>
            <a:ext cx="2047325" cy="16034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7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46" b="90705" l="18100" r="85700">
                        <a14:foregroundMark x1="22300" y1="51274" x2="20300" y2="62669"/>
                        <a14:foregroundMark x1="20300" y1="62669" x2="21900" y2="79160"/>
                        <a14:foregroundMark x1="17400" y1="58021" x2="18100" y2="69415"/>
                        <a14:foregroundMark x1="18100" y1="69415" x2="19600" y2="73463"/>
                        <a14:foregroundMark x1="27900" y1="18291" x2="33000" y2="9145"/>
                        <a14:foregroundMark x1="33000" y1="9145" x2="31300" y2="15742"/>
                        <a14:foregroundMark x1="80400" y1="65817" x2="82200" y2="54423"/>
                        <a14:foregroundMark x1="82200" y1="54423" x2="81400" y2="45877"/>
                        <a14:foregroundMark x1="84000" y1="63868" x2="85315" y2="61200"/>
                        <a14:foregroundMark x1="30100" y1="90705" x2="47400" y2="84408"/>
                        <a14:foregroundMark x1="47400" y1="84408" x2="48000" y2="83808"/>
                        <a14:foregroundMark x1="46600" y1="50525" x2="47300" y2="39730"/>
                        <a14:foregroundMark x1="47300" y1="39730" x2="56100" y2="36732"/>
                        <a14:foregroundMark x1="56100" y1="36732" x2="56700" y2="41979"/>
                        <a14:foregroundMark x1="32700" y1="7046" x2="36400" y2="12294"/>
                        <a14:backgroundMark x1="84600" y1="64168" x2="85500" y2="60720"/>
                      </a14:backgroundRemoval>
                    </a14:imgEffect>
                  </a14:imgLayer>
                </a14:imgProps>
              </a:ext>
            </a:extLst>
          </a:blip>
          <a:srcRect l="16388" t="3725" r="11761"/>
          <a:stretch/>
        </p:blipFill>
        <p:spPr>
          <a:xfrm>
            <a:off x="4191000" y="1524000"/>
            <a:ext cx="4413553" cy="47670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7" name="Google Shape;137;p27"/>
          <p:cNvSpPr txBox="1">
            <a:spLocks noGrp="1"/>
          </p:cNvSpPr>
          <p:nvPr>
            <p:ph type="title"/>
          </p:nvPr>
        </p:nvSpPr>
        <p:spPr>
          <a:xfrm>
            <a:off x="669445" y="919453"/>
            <a:ext cx="7033919" cy="101322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Insulin</a:t>
            </a:r>
            <a:r>
              <a:rPr lang="en" sz="4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Folding</a:t>
            </a:r>
            <a:endParaRPr sz="45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39" name="Google Shape;139;p27"/>
          <p:cNvSpPr txBox="1">
            <a:spLocks noGrp="1"/>
          </p:cNvSpPr>
          <p:nvPr>
            <p:ph type="body" idx="1"/>
          </p:nvPr>
        </p:nvSpPr>
        <p:spPr>
          <a:xfrm>
            <a:off x="792750" y="2115091"/>
            <a:ext cx="3779250" cy="44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Typically I will do this with </a:t>
            </a:r>
            <a:r>
              <a:rPr lang="en" dirty="0">
                <a:hlinkClick r:id="rId5"/>
              </a:rPr>
              <a:t>this kit </a:t>
            </a:r>
            <a:r>
              <a:rPr lang="en" dirty="0"/>
              <a:t>from 3D Molecular Designs and model it as a group in </a:t>
            </a:r>
            <a:r>
              <a:rPr lang="en" dirty="0" err="1"/>
              <a:t>Jmol</a:t>
            </a:r>
            <a:r>
              <a:rPr lang="en" dirty="0"/>
              <a:t> for review. 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9"/>
          <p:cNvPicPr preferRelativeResize="0"/>
          <p:nvPr/>
        </p:nvPicPr>
        <p:blipFill rotWithShape="1">
          <a:blip r:embed="rId3">
            <a:alphaModFix/>
          </a:blip>
          <a:srcRect b="13404"/>
          <a:stretch/>
        </p:blipFill>
        <p:spPr>
          <a:xfrm>
            <a:off x="2874088" y="294885"/>
            <a:ext cx="4464226" cy="626823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52" name="Google Shape;152;p29"/>
          <p:cNvSpPr txBox="1">
            <a:spLocks noGrp="1"/>
          </p:cNvSpPr>
          <p:nvPr>
            <p:ph type="title"/>
          </p:nvPr>
        </p:nvSpPr>
        <p:spPr>
          <a:xfrm>
            <a:off x="288835" y="229542"/>
            <a:ext cx="2606766" cy="403765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Looking up proteins in </a:t>
            </a:r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PDB</a:t>
            </a:r>
            <a:endParaRPr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53" name="Google Shape;153;p29"/>
          <p:cNvSpPr txBox="1">
            <a:spLocks noGrp="1"/>
          </p:cNvSpPr>
          <p:nvPr>
            <p:ph type="body" idx="1"/>
          </p:nvPr>
        </p:nvSpPr>
        <p:spPr>
          <a:xfrm>
            <a:off x="7404410" y="529200"/>
            <a:ext cx="20874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FF0000"/>
                </a:solidFill>
              </a:rPr>
              <a:t>Search Bar</a:t>
            </a:r>
            <a:endParaRPr sz="2000" dirty="0">
              <a:solidFill>
                <a:srgbClr val="FF0000"/>
              </a:solidFill>
            </a:endParaRPr>
          </a:p>
        </p:txBody>
      </p:sp>
      <p:sp>
        <p:nvSpPr>
          <p:cNvPr id="154" name="Google Shape;154;p29"/>
          <p:cNvSpPr txBox="1">
            <a:spLocks noGrp="1"/>
          </p:cNvSpPr>
          <p:nvPr>
            <p:ph type="body" idx="1"/>
          </p:nvPr>
        </p:nvSpPr>
        <p:spPr>
          <a:xfrm>
            <a:off x="7343700" y="1306647"/>
            <a:ext cx="2257500" cy="687600"/>
          </a:xfrm>
          <a:prstGeom prst="rect">
            <a:avLst/>
          </a:prstGeom>
          <a:effectLst>
            <a:outerShdw blurRad="14288" dist="9525" dir="1980000" algn="bl" rotWithShape="0">
              <a:srgbClr val="000000">
                <a:alpha val="73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300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File Name</a:t>
            </a:r>
            <a:endParaRPr sz="2300" b="1" dirty="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 dirty="0">
              <a:solidFill>
                <a:srgbClr val="FF0000"/>
              </a:solidFill>
            </a:endParaRPr>
          </a:p>
        </p:txBody>
      </p:sp>
      <p:cxnSp>
        <p:nvCxnSpPr>
          <p:cNvPr id="155" name="Google Shape;155;p29"/>
          <p:cNvCxnSpPr>
            <a:cxnSpLocks/>
          </p:cNvCxnSpPr>
          <p:nvPr/>
        </p:nvCxnSpPr>
        <p:spPr>
          <a:xfrm flipH="1" flipV="1">
            <a:off x="6475677" y="714033"/>
            <a:ext cx="929404" cy="15471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156" name="Google Shape;156;p29"/>
          <p:cNvCxnSpPr/>
          <p:nvPr/>
        </p:nvCxnSpPr>
        <p:spPr>
          <a:xfrm flipH="1">
            <a:off x="4884610" y="1649054"/>
            <a:ext cx="2498700" cy="1944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157" name="Google Shape;157;p29"/>
          <p:cNvCxnSpPr>
            <a:cxnSpLocks/>
          </p:cNvCxnSpPr>
          <p:nvPr/>
        </p:nvCxnSpPr>
        <p:spPr>
          <a:xfrm flipH="1" flipV="1">
            <a:off x="6717610" y="2190582"/>
            <a:ext cx="665700" cy="229362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158" name="Google Shape;158;p29"/>
          <p:cNvCxnSpPr/>
          <p:nvPr/>
        </p:nvCxnSpPr>
        <p:spPr>
          <a:xfrm flipH="1">
            <a:off x="6529310" y="2809392"/>
            <a:ext cx="875100" cy="1944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159" name="Google Shape;159;p29"/>
          <p:cNvCxnSpPr>
            <a:cxnSpLocks/>
            <a:stCxn id="162" idx="1"/>
          </p:cNvCxnSpPr>
          <p:nvPr/>
        </p:nvCxnSpPr>
        <p:spPr>
          <a:xfrm flipH="1" flipV="1">
            <a:off x="5037344" y="2613057"/>
            <a:ext cx="2370648" cy="1139038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160" name="Google Shape;160;p29"/>
          <p:cNvCxnSpPr>
            <a:cxnSpLocks/>
          </p:cNvCxnSpPr>
          <p:nvPr/>
        </p:nvCxnSpPr>
        <p:spPr>
          <a:xfrm flipH="1">
            <a:off x="5208935" y="4711781"/>
            <a:ext cx="2195475" cy="81891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161" name="Google Shape;161;p29"/>
          <p:cNvCxnSpPr>
            <a:cxnSpLocks/>
          </p:cNvCxnSpPr>
          <p:nvPr/>
        </p:nvCxnSpPr>
        <p:spPr>
          <a:xfrm flipH="1">
            <a:off x="6389860" y="5121240"/>
            <a:ext cx="1014550" cy="925667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162" name="Google Shape;162;p29"/>
          <p:cNvSpPr txBox="1"/>
          <p:nvPr/>
        </p:nvSpPr>
        <p:spPr>
          <a:xfrm>
            <a:off x="7407992" y="2113200"/>
            <a:ext cx="1566383" cy="327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rPr>
              <a:t>Paper Title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rPr>
              <a:t>Authors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rPr>
              <a:t>Species found in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rPr>
              <a:t>PubMed ID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rPr>
              <a:t>Abstract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0"/>
          <p:cNvSpPr txBox="1">
            <a:spLocks noGrp="1"/>
          </p:cNvSpPr>
          <p:nvPr>
            <p:ph type="title"/>
          </p:nvPr>
        </p:nvSpPr>
        <p:spPr>
          <a:xfrm>
            <a:off x="280427" y="432708"/>
            <a:ext cx="7033917" cy="101324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PDB: Sequence Tab</a:t>
            </a:r>
            <a:endParaRPr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168" name="Google Shape;16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250" y="1630550"/>
            <a:ext cx="8839204" cy="275793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6"/>
          <p:cNvSpPr txBox="1">
            <a:spLocks noChangeArrowheads="1"/>
          </p:cNvSpPr>
          <p:nvPr/>
        </p:nvSpPr>
        <p:spPr bwMode="auto">
          <a:xfrm>
            <a:off x="8686" y="228600"/>
            <a:ext cx="928771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latin typeface="Comic Sans MS" charset="0"/>
              </a:rPr>
              <a:t>BS4NM, </a:t>
            </a:r>
            <a:r>
              <a:rPr lang="en-US" dirty="0">
                <a:latin typeface="Comic Sans MS" charset="0"/>
              </a:rPr>
              <a:t>2E</a:t>
            </a:r>
            <a:r>
              <a:rPr lang="en-US" sz="3200" dirty="0">
                <a:latin typeface="Comic Sans MS" charset="0"/>
              </a:rPr>
              <a:t> </a:t>
            </a:r>
          </a:p>
          <a:p>
            <a:pPr algn="ctr" eaLnBrk="1" hangingPunct="1"/>
            <a:r>
              <a:rPr lang="en-US" dirty="0">
                <a:latin typeface="Comic Sans MS" charset="0"/>
              </a:rPr>
              <a:t>6 Biotech Online (BO) and Biotech Live (BL) </a:t>
            </a:r>
          </a:p>
          <a:p>
            <a:pPr algn="ctr" eaLnBrk="1" hangingPunct="1"/>
            <a:r>
              <a:rPr lang="en-US" dirty="0">
                <a:latin typeface="Comic Sans MS" charset="0"/>
              </a:rPr>
              <a:t>Molecular Modeling and Bioinformatics Activities</a:t>
            </a:r>
            <a:endParaRPr lang="en-US" dirty="0">
              <a:latin typeface="Comic Sans MS" charset="0"/>
              <a:cs typeface="Comic Sans MS" charset="0"/>
            </a:endParaRPr>
          </a:p>
        </p:txBody>
      </p:sp>
      <p:sp>
        <p:nvSpPr>
          <p:cNvPr id="19458" name="Rectangle 9"/>
          <p:cNvSpPr>
            <a:spLocks noChangeArrowheads="1"/>
          </p:cNvSpPr>
          <p:nvPr/>
        </p:nvSpPr>
        <p:spPr bwMode="auto">
          <a:xfrm>
            <a:off x="152400" y="1676400"/>
            <a:ext cx="6858000" cy="46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2575" indent="-282575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 typeface="+mj-lt"/>
              <a:buAutoNum type="arabicPeriod"/>
            </a:pPr>
            <a:r>
              <a:rPr lang="en-US" sz="2000" dirty="0">
                <a:latin typeface="Arial"/>
                <a:cs typeface="Arial"/>
              </a:rPr>
              <a:t>Computer-generated Molecular Models </a:t>
            </a:r>
            <a:r>
              <a:rPr lang="en-US" sz="1400" dirty="0">
                <a:latin typeface="Arial"/>
                <a:cs typeface="Arial"/>
              </a:rPr>
              <a:t>(p. 54)</a:t>
            </a:r>
          </a:p>
          <a:p>
            <a:pPr marL="282575" indent="-282575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 typeface="+mj-lt"/>
              <a:buAutoNum type="arabicPeriod"/>
            </a:pPr>
            <a:r>
              <a:rPr lang="en-US" sz="2000" dirty="0">
                <a:latin typeface="Arial"/>
                <a:cs typeface="Arial"/>
              </a:rPr>
              <a:t>NCBI and Bioinformatics </a:t>
            </a:r>
            <a:r>
              <a:rPr lang="en-US" sz="1400" dirty="0">
                <a:latin typeface="Arial"/>
                <a:cs typeface="Arial"/>
              </a:rPr>
              <a:t>(p. 141)</a:t>
            </a:r>
          </a:p>
          <a:p>
            <a:pPr marL="282575" indent="-282575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 typeface="+mj-lt"/>
              <a:buAutoNum type="arabicPeriod"/>
            </a:pPr>
            <a:r>
              <a:rPr lang="en-US" sz="2000" dirty="0">
                <a:latin typeface="Arial"/>
                <a:cs typeface="Arial"/>
              </a:rPr>
              <a:t>Viewing 3-D Structure of a DNA Molecular Model </a:t>
            </a:r>
            <a:r>
              <a:rPr lang="en-US" sz="1400" dirty="0">
                <a:latin typeface="Arial"/>
                <a:cs typeface="Arial"/>
              </a:rPr>
              <a:t>(p. 142)</a:t>
            </a:r>
          </a:p>
          <a:p>
            <a:pPr marL="282575" indent="-282575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 typeface="+mj-lt"/>
              <a:buAutoNum type="arabicPeriod"/>
            </a:pPr>
            <a:r>
              <a:rPr lang="en-US" sz="2000" dirty="0">
                <a:latin typeface="Arial"/>
                <a:cs typeface="Arial"/>
              </a:rPr>
              <a:t>Determining the AA Sequence of Insulin </a:t>
            </a:r>
            <a:r>
              <a:rPr lang="en-US" sz="1400" dirty="0">
                <a:latin typeface="Arial"/>
                <a:cs typeface="Arial"/>
              </a:rPr>
              <a:t>(p.175 paper model)     Extension: </a:t>
            </a:r>
            <a:r>
              <a:rPr lang="en-US" sz="1400" dirty="0">
                <a:solidFill>
                  <a:srgbClr val="0000FF"/>
                </a:solidFill>
                <a:latin typeface="Arial"/>
                <a:cs typeface="Arial"/>
              </a:rPr>
              <a:t>Cn3D of 3I40 Human Insulin A and B chains</a:t>
            </a:r>
            <a:endParaRPr lang="en-US" sz="1400" dirty="0">
              <a:latin typeface="Arial"/>
              <a:cs typeface="Arial"/>
            </a:endParaRPr>
          </a:p>
          <a:p>
            <a:pPr marL="282575" indent="-282575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 typeface="+mj-lt"/>
              <a:buAutoNum type="arabicPeriod"/>
            </a:pPr>
            <a:r>
              <a:rPr lang="en-US" sz="2000" dirty="0">
                <a:latin typeface="Arial"/>
                <a:cs typeface="Arial"/>
              </a:rPr>
              <a:t>Studying Protein (Amylase) 3-Dimensionally </a:t>
            </a:r>
            <a:r>
              <a:rPr lang="en-US" sz="1400" dirty="0">
                <a:latin typeface="Arial"/>
                <a:cs typeface="Arial"/>
              </a:rPr>
              <a:t>(p. 204)</a:t>
            </a:r>
          </a:p>
          <a:p>
            <a:pPr marL="282575" indent="-282575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  <a:buFont typeface="+mj-lt"/>
              <a:buAutoNum type="arabicPeriod"/>
            </a:pPr>
            <a:r>
              <a:rPr lang="en-US" sz="2000" dirty="0">
                <a:latin typeface="Arial"/>
                <a:cs typeface="Arial"/>
              </a:rPr>
              <a:t>Who Passes the BRCA1 Test? </a:t>
            </a:r>
            <a:r>
              <a:rPr lang="en-US" sz="1400" dirty="0">
                <a:latin typeface="Arial"/>
                <a:cs typeface="Arial"/>
              </a:rPr>
              <a:t>(p. 397)</a:t>
            </a:r>
          </a:p>
          <a:p>
            <a:pPr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endParaRPr lang="en-US" sz="2000" dirty="0">
              <a:latin typeface="Arial"/>
              <a:cs typeface="Arial"/>
            </a:endParaRPr>
          </a:p>
          <a:p>
            <a:pPr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endParaRPr lang="en-US" sz="2000" dirty="0">
              <a:latin typeface="Arial"/>
              <a:cs typeface="Arial"/>
            </a:endParaRPr>
          </a:p>
          <a:p>
            <a:pPr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r>
              <a:rPr lang="en-US" sz="2000" dirty="0">
                <a:latin typeface="Arial"/>
                <a:cs typeface="Arial"/>
              </a:rPr>
              <a:t>PCR Primer Design </a:t>
            </a:r>
            <a:r>
              <a:rPr lang="en-US" sz="1400" dirty="0">
                <a:latin typeface="Arial"/>
                <a:cs typeface="Arial"/>
              </a:rPr>
              <a:t>(p. 432) 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30188" indent="-230188">
              <a:spcBef>
                <a:spcPct val="50000"/>
              </a:spcBef>
              <a:buClr>
                <a:schemeClr val="tx1">
                  <a:lumMod val="95000"/>
                  <a:lumOff val="5000"/>
                </a:schemeClr>
              </a:buClr>
              <a:buSzPct val="100000"/>
            </a:pPr>
            <a:r>
              <a:rPr lang="en-US" sz="1400" dirty="0">
                <a:solidFill>
                  <a:srgbClr val="FF0000"/>
                </a:solidFill>
                <a:latin typeface="Arial"/>
                <a:cs typeface="Arial"/>
              </a:rPr>
              <a:t>	For another </a:t>
            </a:r>
            <a:r>
              <a:rPr lang="en-US" sz="1400" dirty="0" err="1">
                <a:solidFill>
                  <a:srgbClr val="FF0000"/>
                </a:solidFill>
                <a:latin typeface="Arial"/>
                <a:cs typeface="Arial"/>
              </a:rPr>
              <a:t>Zoominar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6" name="Picture 5" descr="5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572000"/>
            <a:ext cx="2984522" cy="18645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32957" y="6409689"/>
            <a:ext cx="3962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Space-filling model (rainbow) amylase (1BLI)</a:t>
            </a:r>
            <a:endParaRPr lang="en-US" sz="1400" dirty="0"/>
          </a:p>
        </p:txBody>
      </p:sp>
      <p:pic>
        <p:nvPicPr>
          <p:cNvPr id="5" name="Picture 4" descr="Screen Shot 2021-03-17 at 5.11.5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752600"/>
            <a:ext cx="1987230" cy="2209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42650" y="3886200"/>
            <a:ext cx="213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Alpha and beta chains of human insulin (3I40)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00745075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9838" y="3569466"/>
            <a:ext cx="4414288" cy="184073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4" name="Google Shape;17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9432" y="1021508"/>
            <a:ext cx="4478633" cy="158765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5" name="Google Shape;175;p31"/>
          <p:cNvSpPr txBox="1">
            <a:spLocks noGrp="1"/>
          </p:cNvSpPr>
          <p:nvPr>
            <p:ph type="title"/>
          </p:nvPr>
        </p:nvSpPr>
        <p:spPr>
          <a:xfrm>
            <a:off x="228600" y="306312"/>
            <a:ext cx="4061178" cy="22188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PDB: Sequence Tab</a:t>
            </a:r>
            <a:endParaRPr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76" name="Google Shape;176;p31"/>
          <p:cNvSpPr txBox="1">
            <a:spLocks noGrp="1"/>
          </p:cNvSpPr>
          <p:nvPr>
            <p:ph type="body" idx="1"/>
          </p:nvPr>
        </p:nvSpPr>
        <p:spPr>
          <a:xfrm>
            <a:off x="355678" y="2454612"/>
            <a:ext cx="3402300" cy="44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 dirty="0"/>
              <a:t>Gives information by chain.</a:t>
            </a:r>
            <a:endParaRPr sz="25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0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 dirty="0"/>
              <a:t>Also gives information about residues bound to the chain and where they interact with the protein.</a:t>
            </a:r>
            <a:endParaRPr sz="2500" dirty="0"/>
          </a:p>
        </p:txBody>
      </p:sp>
      <p:cxnSp>
        <p:nvCxnSpPr>
          <p:cNvPr id="177" name="Google Shape;177;p31"/>
          <p:cNvCxnSpPr>
            <a:cxnSpLocks/>
          </p:cNvCxnSpPr>
          <p:nvPr/>
        </p:nvCxnSpPr>
        <p:spPr>
          <a:xfrm flipV="1">
            <a:off x="3656150" y="1586333"/>
            <a:ext cx="1234828" cy="2069767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8" name="Google Shape;178;p31"/>
          <p:cNvCxnSpPr>
            <a:cxnSpLocks/>
          </p:cNvCxnSpPr>
          <p:nvPr/>
        </p:nvCxnSpPr>
        <p:spPr>
          <a:xfrm>
            <a:off x="3634700" y="3656116"/>
            <a:ext cx="1013500" cy="40955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9" name="Google Shape;179;p31"/>
          <p:cNvSpPr txBox="1"/>
          <p:nvPr/>
        </p:nvSpPr>
        <p:spPr>
          <a:xfrm>
            <a:off x="5171139" y="2604825"/>
            <a:ext cx="3502825" cy="87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You have to change the chain selection in the drop down bar.</a:t>
            </a:r>
            <a:endParaRPr kumimoji="0" sz="2000" b="0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2"/>
          <p:cNvSpPr txBox="1">
            <a:spLocks noGrp="1"/>
          </p:cNvSpPr>
          <p:nvPr>
            <p:ph type="title"/>
          </p:nvPr>
        </p:nvSpPr>
        <p:spPr>
          <a:xfrm>
            <a:off x="609600" y="1219200"/>
            <a:ext cx="3410009" cy="205551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PDB: Ligand Info</a:t>
            </a:r>
            <a:endParaRPr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85" name="Google Shape;185;p32"/>
          <p:cNvSpPr txBox="1">
            <a:spLocks noGrp="1"/>
          </p:cNvSpPr>
          <p:nvPr>
            <p:ph type="body" idx="1"/>
          </p:nvPr>
        </p:nvSpPr>
        <p:spPr>
          <a:xfrm>
            <a:off x="729957" y="3394206"/>
            <a:ext cx="3491100" cy="3238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Go back to the Structure Summary page (</a:t>
            </a:r>
            <a:r>
              <a:rPr lang="en" dirty="0">
                <a:solidFill>
                  <a:srgbClr val="FF0000"/>
                </a:solidFill>
              </a:rPr>
              <a:t>main page for the entry</a:t>
            </a:r>
            <a:r>
              <a:rPr lang="en" dirty="0"/>
              <a:t>)</a:t>
            </a:r>
            <a:endParaRPr dirty="0"/>
          </a:p>
        </p:txBody>
      </p:sp>
      <p:pic>
        <p:nvPicPr>
          <p:cNvPr id="186" name="Google Shape;186;p32"/>
          <p:cNvPicPr preferRelativeResize="0"/>
          <p:nvPr/>
        </p:nvPicPr>
        <p:blipFill rotWithShape="1">
          <a:blip r:embed="rId3">
            <a:alphaModFix/>
          </a:blip>
          <a:srcRect b="13404"/>
          <a:stretch/>
        </p:blipFill>
        <p:spPr>
          <a:xfrm>
            <a:off x="4104378" y="646674"/>
            <a:ext cx="4878176" cy="556465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1074" y="2133608"/>
            <a:ext cx="4576701" cy="278969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92" name="Google Shape;192;p33"/>
          <p:cNvSpPr txBox="1">
            <a:spLocks noGrp="1"/>
          </p:cNvSpPr>
          <p:nvPr>
            <p:ph type="title"/>
          </p:nvPr>
        </p:nvSpPr>
        <p:spPr>
          <a:xfrm>
            <a:off x="263117" y="432252"/>
            <a:ext cx="7033917" cy="167212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Scroll Down… Keep Scrolling</a:t>
            </a:r>
            <a:endParaRPr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93" name="Google Shape;193;p33"/>
          <p:cNvSpPr txBox="1">
            <a:spLocks noGrp="1"/>
          </p:cNvSpPr>
          <p:nvPr>
            <p:ph type="body" idx="1"/>
          </p:nvPr>
        </p:nvSpPr>
        <p:spPr>
          <a:xfrm>
            <a:off x="409300" y="2252875"/>
            <a:ext cx="4223700" cy="44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Find “Small Molecules”</a:t>
            </a:r>
            <a:endParaRPr/>
          </a:p>
          <a:p>
            <a:pPr marL="45720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×"/>
            </a:pPr>
            <a:r>
              <a:rPr lang="en" sz="2500">
                <a:solidFill>
                  <a:srgbClr val="CC0000"/>
                </a:solidFill>
              </a:rPr>
              <a:t>Ligands</a:t>
            </a:r>
            <a:endParaRPr sz="2500">
              <a:solidFill>
                <a:srgbClr val="CC0000"/>
              </a:solidFill>
            </a:endParaRPr>
          </a:p>
          <a:p>
            <a:pPr marL="91440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 Light"/>
              <a:buChar char="×"/>
            </a:pPr>
            <a:r>
              <a:rPr lang="en" sz="1600" i="1">
                <a:solidFill>
                  <a:srgbClr val="22222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 small molecule that is able to bind to proteins by weak interactions. In some cases, a ligand also serves as a signal triggering molecule. </a:t>
            </a:r>
            <a:endParaRPr sz="1600" i="1">
              <a:solidFill>
                <a:srgbClr val="22222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600" i="1">
              <a:solidFill>
                <a:srgbClr val="222222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lvl="0" indent="-3873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222222"/>
              </a:buClr>
              <a:buSzPts val="2500"/>
              <a:buChar char="×"/>
            </a:pPr>
            <a:r>
              <a:rPr lang="en" sz="2500">
                <a:solidFill>
                  <a:srgbClr val="222222"/>
                </a:solidFill>
              </a:rPr>
              <a:t>Many pharmaceuticals are executed via ligands (or other changes to the native protein)</a:t>
            </a:r>
            <a:endParaRPr sz="2500">
              <a:solidFill>
                <a:srgbClr val="222222"/>
              </a:solidFill>
            </a:endParaRPr>
          </a:p>
        </p:txBody>
      </p:sp>
      <p:cxnSp>
        <p:nvCxnSpPr>
          <p:cNvPr id="194" name="Google Shape;194;p33"/>
          <p:cNvCxnSpPr/>
          <p:nvPr/>
        </p:nvCxnSpPr>
        <p:spPr>
          <a:xfrm>
            <a:off x="4683025" y="4807308"/>
            <a:ext cx="0" cy="752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5" name="Google Shape;195;p33"/>
          <p:cNvCxnSpPr/>
          <p:nvPr/>
        </p:nvCxnSpPr>
        <p:spPr>
          <a:xfrm>
            <a:off x="4695300" y="5543742"/>
            <a:ext cx="4665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6" name="Google Shape;196;p33"/>
          <p:cNvSpPr txBox="1">
            <a:spLocks noGrp="1"/>
          </p:cNvSpPr>
          <p:nvPr>
            <p:ph type="body" idx="1"/>
          </p:nvPr>
        </p:nvSpPr>
        <p:spPr>
          <a:xfrm>
            <a:off x="5284650" y="4847100"/>
            <a:ext cx="2777400" cy="18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FF0000"/>
                </a:solidFill>
              </a:rPr>
              <a:t>These ligand names will be used in jmol.  </a:t>
            </a:r>
            <a:endParaRPr lang="en-US" sz="2000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 u="sng" dirty="0">
                <a:solidFill>
                  <a:srgbClr val="99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 suggest writing them down!</a:t>
            </a:r>
            <a:endParaRPr sz="1400" i="1" u="sng" dirty="0">
              <a:solidFill>
                <a:srgbClr val="99000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86573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4" y="857250"/>
            <a:ext cx="914025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6"/>
          <p:cNvSpPr/>
          <p:nvPr/>
        </p:nvSpPr>
        <p:spPr>
          <a:xfrm>
            <a:off x="1025875" y="2693650"/>
            <a:ext cx="825900" cy="4581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5" name="Google Shape;215;p36"/>
          <p:cNvSpPr txBox="1">
            <a:spLocks noGrp="1"/>
          </p:cNvSpPr>
          <p:nvPr>
            <p:ph type="body" idx="4294967295"/>
          </p:nvPr>
        </p:nvSpPr>
        <p:spPr>
          <a:xfrm>
            <a:off x="2062200" y="2607967"/>
            <a:ext cx="2798100" cy="13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F0000"/>
                </a:solidFill>
              </a:rPr>
              <a:t>Type in file name.  </a:t>
            </a:r>
            <a:endParaRPr lang="en-US" sz="1800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F0000"/>
                </a:solidFill>
              </a:rPr>
              <a:t>Hit load</a:t>
            </a:r>
            <a:endParaRPr sz="1800" i="1" u="sng" dirty="0">
              <a:solidFill>
                <a:srgbClr val="99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7"/>
          <p:cNvSpPr txBox="1">
            <a:spLocks noGrp="1"/>
          </p:cNvSpPr>
          <p:nvPr>
            <p:ph type="title"/>
          </p:nvPr>
        </p:nvSpPr>
        <p:spPr>
          <a:xfrm>
            <a:off x="669466" y="763310"/>
            <a:ext cx="7033774" cy="101350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Color N and C Term</a:t>
            </a:r>
            <a:endParaRPr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221" name="Google Shape;221;p37"/>
          <p:cNvSpPr txBox="1">
            <a:spLocks noGrp="1"/>
          </p:cNvSpPr>
          <p:nvPr>
            <p:ph type="body" idx="4294967295"/>
          </p:nvPr>
        </p:nvSpPr>
        <p:spPr>
          <a:xfrm>
            <a:off x="589900" y="1744150"/>
            <a:ext cx="4907100" cy="44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600"/>
              </a:spcBef>
              <a:spcAft>
                <a:spcPts val="0"/>
              </a:spcAft>
              <a:buSzPts val="3000"/>
              <a:buChar char="×"/>
            </a:pPr>
            <a:r>
              <a:rPr lang="en" dirty="0"/>
              <a:t>Have open the structure view in </a:t>
            </a:r>
            <a:r>
              <a:rPr lang="en-US" dirty="0"/>
              <a:t>PDB</a:t>
            </a:r>
            <a:r>
              <a:rPr lang="en" dirty="0"/>
              <a:t>!</a:t>
            </a:r>
            <a:endParaRPr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×"/>
            </a:pPr>
            <a:r>
              <a:rPr lang="en" dirty="0"/>
              <a:t>Hover over residue  </a:t>
            </a:r>
            <a:endParaRPr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×"/>
            </a:pPr>
            <a:r>
              <a:rPr lang="en" dirty="0"/>
              <a:t>Codes</a:t>
            </a:r>
            <a:endParaRPr dirty="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nsolas"/>
              <a:buChar char="×"/>
            </a:pPr>
            <a:r>
              <a:rPr lang="en" sz="2000" dirty="0">
                <a:latin typeface="Consolas"/>
                <a:ea typeface="Consolas"/>
                <a:cs typeface="Consolas"/>
                <a:sym typeface="Consolas"/>
              </a:rPr>
              <a:t>select :a</a:t>
            </a:r>
            <a:endParaRPr sz="2000" dirty="0">
              <a:latin typeface="Consolas"/>
              <a:ea typeface="Consolas"/>
              <a:cs typeface="Consolas"/>
              <a:sym typeface="Consolas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nsolas"/>
              <a:buChar char="×"/>
            </a:pPr>
            <a:r>
              <a:rPr lang="en" sz="2000" dirty="0">
                <a:latin typeface="Consolas"/>
                <a:ea typeface="Consolas"/>
                <a:cs typeface="Consolas"/>
                <a:sym typeface="Consolas"/>
              </a:rPr>
              <a:t>select gly1</a:t>
            </a:r>
            <a:endParaRPr sz="2000" dirty="0">
              <a:latin typeface="Consolas"/>
              <a:ea typeface="Consolas"/>
              <a:cs typeface="Consolas"/>
              <a:sym typeface="Consolas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nsolas"/>
              <a:buChar char="×"/>
            </a:pPr>
            <a:r>
              <a:rPr lang="en" sz="2000" dirty="0">
                <a:latin typeface="Consolas"/>
                <a:ea typeface="Consolas"/>
                <a:cs typeface="Consolas"/>
                <a:sym typeface="Consolas"/>
              </a:rPr>
              <a:t>color blue</a:t>
            </a:r>
            <a:endParaRPr sz="2000" dirty="0">
              <a:latin typeface="Consolas"/>
              <a:ea typeface="Consolas"/>
              <a:cs typeface="Consolas"/>
              <a:sym typeface="Consolas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nsolas"/>
              <a:buChar char="×"/>
            </a:pPr>
            <a:r>
              <a:rPr lang="en" sz="2000" dirty="0">
                <a:latin typeface="Consolas"/>
                <a:ea typeface="Consolas"/>
                <a:cs typeface="Consolas"/>
                <a:sym typeface="Consolas"/>
              </a:rPr>
              <a:t>select asn21</a:t>
            </a:r>
            <a:endParaRPr sz="2000" dirty="0">
              <a:latin typeface="Consolas"/>
              <a:ea typeface="Consolas"/>
              <a:cs typeface="Consolas"/>
              <a:sym typeface="Consolas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nsolas"/>
              <a:buChar char="×"/>
            </a:pPr>
            <a:r>
              <a:rPr lang="en" sz="2000" dirty="0">
                <a:latin typeface="Consolas"/>
                <a:ea typeface="Consolas"/>
                <a:cs typeface="Consolas"/>
                <a:sym typeface="Consolas"/>
              </a:rPr>
              <a:t>color red</a:t>
            </a:r>
            <a:endParaRPr sz="2000" dirty="0"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222" name="Google Shape;222;p37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53" b="92950" l="13675" r="81538">
                        <a14:foregroundMark x1="37949" y1="10647" x2="51453" y2="9353"/>
                        <a14:foregroundMark x1="53846" y1="91799" x2="68718" y2="92950"/>
                        <a14:foregroundMark x1="68718" y1="92950" x2="60171" y2="88777"/>
                        <a14:foregroundMark x1="13675" y1="49928" x2="15385" y2="46475"/>
                      </a14:backgroundRemoval>
                    </a14:imgEffect>
                  </a14:imgLayer>
                </a14:imgProps>
              </a:ext>
            </a:extLst>
          </a:blip>
          <a:srcRect l="7375" r="9664"/>
          <a:stretch/>
        </p:blipFill>
        <p:spPr>
          <a:xfrm>
            <a:off x="6026050" y="1787705"/>
            <a:ext cx="3011000" cy="39495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23" name="Google Shape;223;p37"/>
          <p:cNvCxnSpPr/>
          <p:nvPr/>
        </p:nvCxnSpPr>
        <p:spPr>
          <a:xfrm rot="10800000" flipH="1">
            <a:off x="2892400" y="3566400"/>
            <a:ext cx="560400" cy="2814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224" name="Google Shape;224;p37"/>
          <p:cNvSpPr txBox="1"/>
          <p:nvPr/>
        </p:nvSpPr>
        <p:spPr>
          <a:xfrm>
            <a:off x="3693549" y="3429000"/>
            <a:ext cx="2681400" cy="28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This stands for </a:t>
            </a:r>
            <a:r>
              <a:rPr kumimoji="0" lang="en" sz="1200" b="0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rPr>
              <a:t>chain a</a:t>
            </a:r>
            <a:r>
              <a:rPr kumimoji="0" lang="en" sz="1200" b="0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.  Think back to PDB where we saw the different chains that make up the protein.</a:t>
            </a:r>
            <a:endParaRPr kumimoji="0" sz="1200" b="0" i="1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1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This stands for the first amino acid, which happens to be glycine.</a:t>
            </a:r>
            <a:endParaRPr kumimoji="0" sz="1200" b="0" i="1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1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This command will change the color of the select item, in this case - gly1</a:t>
            </a:r>
            <a:endParaRPr kumimoji="0" sz="1200" b="0" i="1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cxnSp>
        <p:nvCxnSpPr>
          <p:cNvPr id="225" name="Google Shape;225;p37"/>
          <p:cNvCxnSpPr/>
          <p:nvPr/>
        </p:nvCxnSpPr>
        <p:spPr>
          <a:xfrm>
            <a:off x="3163150" y="4179192"/>
            <a:ext cx="396600" cy="2184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26" name="Google Shape;226;p37"/>
          <p:cNvCxnSpPr/>
          <p:nvPr/>
        </p:nvCxnSpPr>
        <p:spPr>
          <a:xfrm rot="-5400000" flipH="1">
            <a:off x="3075675" y="4593775"/>
            <a:ext cx="549600" cy="523500"/>
          </a:xfrm>
          <a:prstGeom prst="curvedConnector3">
            <a:avLst>
              <a:gd name="adj1" fmla="val 9525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8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37" b="96449" l="9924" r="93989">
                        <a14:foregroundMark x1="35592" y1="91747" x2="42748" y2="92035"/>
                        <a14:foregroundMark x1="51622" y1="92035" x2="59542" y2="90595"/>
                        <a14:foregroundMark x1="50954" y1="96737" x2="53531" y2="95969"/>
                        <a14:foregroundMark x1="90840" y1="21113" x2="90840" y2="26967"/>
                        <a14:foregroundMark x1="65840" y1="8733" x2="68225" y2="8925"/>
                        <a14:foregroundMark x1="93130" y1="20441" x2="93989" y2="208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74820" y="906348"/>
            <a:ext cx="4931530" cy="50453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2" name="Google Shape;232;p38"/>
          <p:cNvSpPr txBox="1">
            <a:spLocks noGrp="1"/>
          </p:cNvSpPr>
          <p:nvPr>
            <p:ph type="title"/>
          </p:nvPr>
        </p:nvSpPr>
        <p:spPr>
          <a:xfrm>
            <a:off x="633598" y="914400"/>
            <a:ext cx="3862202" cy="242962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Can you figure out</a:t>
            </a:r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:b?</a:t>
            </a:r>
            <a:endParaRPr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233" name="Google Shape;233;p38"/>
          <p:cNvSpPr txBox="1">
            <a:spLocks noGrp="1"/>
          </p:cNvSpPr>
          <p:nvPr>
            <p:ph type="body" idx="1"/>
          </p:nvPr>
        </p:nvSpPr>
        <p:spPr>
          <a:xfrm>
            <a:off x="838200" y="3581400"/>
            <a:ext cx="2363700" cy="261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It’s tricky… use </a:t>
            </a:r>
            <a:r>
              <a:rPr lang="en-US" dirty="0"/>
              <a:t>PDB</a:t>
            </a:r>
            <a:r>
              <a:rPr lang="en" dirty="0"/>
              <a:t>!</a:t>
            </a:r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9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94" b="92802" l="10496" r="91837">
                        <a14:foregroundMark x1="86783" y1="55758" x2="91642" y2="46641"/>
                        <a14:foregroundMark x1="91642" y1="46641" x2="92614" y2="37620"/>
                        <a14:foregroundMark x1="92614" y1="37620" x2="87852" y2="47985"/>
                        <a14:foregroundMark x1="87852" y1="47985" x2="86783" y2="55566"/>
                        <a14:foregroundMark x1="89310" y1="37716" x2="89699" y2="46065"/>
                        <a14:foregroundMark x1="90962" y1="37716" x2="91837" y2="46641"/>
                        <a14:foregroundMark x1="52478" y1="87812" x2="61808" y2="87140"/>
                        <a14:foregroundMark x1="61808" y1="87140" x2="56657" y2="89539"/>
                        <a14:foregroundMark x1="54713" y1="14395" x2="61613" y2="8253"/>
                        <a14:foregroundMark x1="61613" y1="8253" x2="70554" y2="12188"/>
                        <a14:foregroundMark x1="70554" y1="12188" x2="62099" y2="8445"/>
                        <a14:foregroundMark x1="62099" y1="8445" x2="68027" y2="15547"/>
                        <a14:foregroundMark x1="68027" y1="15547" x2="68319" y2="7294"/>
                        <a14:foregroundMark x1="13217" y1="74568" x2="10496" y2="83781"/>
                        <a14:foregroundMark x1="10496" y1="83781" x2="14286" y2="87044"/>
                        <a14:foregroundMark x1="12148" y1="87428" x2="20603" y2="92802"/>
                        <a14:foregroundMark x1="20603" y1="92802" x2="20797" y2="83781"/>
                        <a14:foregroundMark x1="20797" y1="83781" x2="20603" y2="83301"/>
                      </a14:backgroundRemoval>
                    </a14:imgEffect>
                  </a14:imgLayer>
                </a14:imgProps>
              </a:ext>
            </a:extLst>
          </a:blip>
          <a:srcRect l="5272" t="4207" r="3511" b="3328"/>
          <a:stretch/>
        </p:blipFill>
        <p:spPr>
          <a:xfrm>
            <a:off x="3232675" y="1130625"/>
            <a:ext cx="4737776" cy="48635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9" name="Google Shape;239;p39"/>
          <p:cNvSpPr txBox="1">
            <a:spLocks noGrp="1"/>
          </p:cNvSpPr>
          <p:nvPr>
            <p:ph type="title"/>
          </p:nvPr>
        </p:nvSpPr>
        <p:spPr>
          <a:xfrm>
            <a:off x="651846" y="844101"/>
            <a:ext cx="3081954" cy="35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What ligands are shown?</a:t>
            </a:r>
            <a:endParaRPr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0"/>
          <p:cNvSpPr txBox="1">
            <a:spLocks noGrp="1"/>
          </p:cNvSpPr>
          <p:nvPr>
            <p:ph type="title"/>
          </p:nvPr>
        </p:nvSpPr>
        <p:spPr>
          <a:xfrm>
            <a:off x="249597" y="1101052"/>
            <a:ext cx="8137337" cy="101324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Can you figure out how to fix it?</a:t>
            </a:r>
            <a:endParaRPr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245" name="Google Shape;245;p40"/>
          <p:cNvSpPr txBox="1">
            <a:spLocks noGrp="1"/>
          </p:cNvSpPr>
          <p:nvPr>
            <p:ph type="body" idx="1"/>
          </p:nvPr>
        </p:nvSpPr>
        <p:spPr>
          <a:xfrm>
            <a:off x="457225" y="2327347"/>
            <a:ext cx="4430700" cy="355543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If you want to find it, first you must select it.  </a:t>
            </a:r>
            <a:endParaRPr sz="36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050" dirty="0"/>
          </a:p>
          <a:p>
            <a:pPr lvl="1" indent="-355600">
              <a:buSzPts val="2000"/>
              <a:buFont typeface="Consolas"/>
              <a:buChar char="×"/>
            </a:pPr>
            <a:r>
              <a:rPr lang="en-US" sz="2000" dirty="0">
                <a:latin typeface="Consolas"/>
                <a:ea typeface="Consolas"/>
                <a:cs typeface="Consolas"/>
                <a:sym typeface="Consolas"/>
              </a:rPr>
              <a:t>select UZ9</a:t>
            </a:r>
          </a:p>
          <a:p>
            <a:pPr lvl="1" indent="-355600">
              <a:buSzPts val="2000"/>
              <a:buFont typeface="Consolas"/>
              <a:buChar char="×"/>
            </a:pPr>
            <a:r>
              <a:rPr lang="en-US" sz="2000" dirty="0" err="1">
                <a:latin typeface="Consolas"/>
                <a:ea typeface="Consolas"/>
                <a:cs typeface="Consolas"/>
                <a:sym typeface="Consolas"/>
              </a:rPr>
              <a:t>spacefill</a:t>
            </a:r>
            <a:r>
              <a:rPr lang="en-US" sz="2000" dirty="0">
                <a:latin typeface="Consolas"/>
                <a:ea typeface="Consolas"/>
                <a:cs typeface="Consolas"/>
                <a:sym typeface="Consolas"/>
              </a:rPr>
              <a:t> 1.0</a:t>
            </a:r>
          </a:p>
          <a:p>
            <a:pPr lvl="1" indent="-355600">
              <a:buSzPts val="2000"/>
              <a:buFont typeface="Consolas"/>
              <a:buChar char="×"/>
            </a:pPr>
            <a:r>
              <a:rPr lang="en-US" sz="2000" dirty="0">
                <a:latin typeface="Consolas"/>
                <a:ea typeface="Consolas"/>
                <a:cs typeface="Consolas"/>
                <a:sym typeface="Consolas"/>
              </a:rPr>
              <a:t>color </a:t>
            </a:r>
            <a:r>
              <a:rPr lang="en-US" sz="2000" dirty="0" err="1">
                <a:latin typeface="Consolas"/>
                <a:ea typeface="Consolas"/>
                <a:cs typeface="Consolas"/>
                <a:sym typeface="Consolas"/>
              </a:rPr>
              <a:t>cpk</a:t>
            </a:r>
            <a:endParaRPr lang="en-US" sz="2000" dirty="0">
              <a:latin typeface="Consolas"/>
              <a:ea typeface="Consolas"/>
              <a:cs typeface="Consolas"/>
              <a:sym typeface="Consolas"/>
            </a:endParaRPr>
          </a:p>
          <a:p>
            <a:pPr marL="558800" lvl="1" indent="0">
              <a:buSzPts val="2000"/>
              <a:buNone/>
            </a:pPr>
            <a:endParaRPr lang="en-US" sz="2000" dirty="0"/>
          </a:p>
          <a:p>
            <a:pPr marL="101600" indent="0">
              <a:buSzPts val="2000"/>
              <a:buNone/>
            </a:pPr>
            <a:r>
              <a:rPr lang="en-US" sz="2800" dirty="0"/>
              <a:t>What do you think the “</a:t>
            </a:r>
            <a:r>
              <a:rPr lang="en-US" sz="2800" dirty="0" err="1"/>
              <a:t>spacefill</a:t>
            </a:r>
            <a:r>
              <a:rPr lang="en-US" sz="2800" dirty="0"/>
              <a:t>” code does?</a:t>
            </a:r>
            <a:endParaRPr lang="en-US" sz="2600" dirty="0"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246" name="Google Shape;246;p40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43" b="96293" l="10565" r="87097">
                        <a14:foregroundMark x1="10645" y1="43061" x2="13387" y2="60741"/>
                        <a14:foregroundMark x1="23306" y1="9791" x2="31532" y2="10361"/>
                        <a14:foregroundMark x1="21855" y1="6179" x2="23306" y2="4943"/>
                        <a14:foregroundMark x1="22339" y1="6749" x2="25726" y2="4943"/>
                        <a14:foregroundMark x1="75645" y1="91730" x2="86129" y2="93916"/>
                        <a14:foregroundMark x1="86129" y1="93916" x2="87097" y2="96293"/>
                        <a14:backgroundMark x1="77823" y1="87928" x2="79032" y2="88878"/>
                        <a14:backgroundMark x1="81048" y1="80703" x2="79516" y2="81749"/>
                      </a14:backgroundRemoval>
                    </a14:imgEffect>
                  </a14:imgLayer>
                </a14:imgProps>
              </a:ext>
            </a:extLst>
          </a:blip>
          <a:srcRect l="4333" r="4442"/>
          <a:stretch/>
        </p:blipFill>
        <p:spPr>
          <a:xfrm>
            <a:off x="4572000" y="1112535"/>
            <a:ext cx="4572000" cy="474736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1"/>
          <p:cNvSpPr txBox="1">
            <a:spLocks noGrp="1"/>
          </p:cNvSpPr>
          <p:nvPr>
            <p:ph type="title"/>
          </p:nvPr>
        </p:nvSpPr>
        <p:spPr>
          <a:xfrm>
            <a:off x="669445" y="838200"/>
            <a:ext cx="7712555" cy="101322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What did you just make?</a:t>
            </a:r>
            <a:endParaRPr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252" name="Google Shape;252;p41"/>
          <p:cNvSpPr txBox="1">
            <a:spLocks noGrp="1"/>
          </p:cNvSpPr>
          <p:nvPr>
            <p:ph type="body" idx="1"/>
          </p:nvPr>
        </p:nvSpPr>
        <p:spPr>
          <a:xfrm>
            <a:off x="647945" y="1676400"/>
            <a:ext cx="7710900" cy="13201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dirty="0"/>
              <a:t>1UZ9 is the insulin associated with the drug Levemir, a basal insulin.  </a:t>
            </a:r>
            <a:endParaRPr sz="3600" dirty="0"/>
          </a:p>
        </p:txBody>
      </p:sp>
      <p:pic>
        <p:nvPicPr>
          <p:cNvPr id="253" name="Google Shape;25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31120">
            <a:off x="4709186" y="2894805"/>
            <a:ext cx="3448050" cy="314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1"/>
          <p:cNvPicPr preferRelativeResize="0"/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89" b="98574" l="8145" r="90000">
                        <a14:foregroundMark x1="19839" y1="12452" x2="31855" y2="10551"/>
                        <a14:foregroundMark x1="24032" y1="5989" x2="31129" y2="9411"/>
                        <a14:foregroundMark x1="74597" y1="92300" x2="85565" y2="91160"/>
                        <a14:foregroundMark x1="86290" y1="95247" x2="86290" y2="98669"/>
                        <a14:foregroundMark x1="8145" y1="44392" x2="9919" y2="441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600" y="2844661"/>
            <a:ext cx="3516977" cy="33029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2819400"/>
            <a:ext cx="213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D0D0D"/>
                </a:solidFill>
                <a:latin typeface="Arial"/>
                <a:cs typeface="Arial"/>
              </a:rPr>
              <a:t>To see a Keratin polypeptide, pick: “3TNU”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838200"/>
            <a:ext cx="883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Introduces what 3-D models are and how you can visualize them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Uses Cn3D, free from NCBI </a:t>
            </a: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  <a:hlinkClick r:id="rId2"/>
              </a:rPr>
              <a:t>https://www.ncbi.nlm.nih.gov/</a:t>
            </a:r>
            <a:endParaRPr lang="en-US" sz="20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For 2 familiar structural proteins, a collagen and a keratin </a:t>
            </a:r>
            <a:r>
              <a:rPr lang="mr-IN" sz="2000" dirty="0">
                <a:latin typeface="Arial"/>
                <a:cs typeface="Arial"/>
              </a:rPr>
              <a:t>–</a:t>
            </a:r>
            <a:r>
              <a:rPr lang="en-US" sz="2000" dirty="0">
                <a:latin typeface="Arial"/>
                <a:cs typeface="Arial"/>
              </a:rPr>
              <a:t> learn how to retrieve and view them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" y="228600"/>
            <a:ext cx="868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mic Sans MS"/>
                <a:cs typeface="Comic Sans MS"/>
              </a:rPr>
              <a:t>Computer-generated Molecular Models </a:t>
            </a:r>
            <a:r>
              <a:rPr lang="en-US" sz="1600" dirty="0">
                <a:latin typeface="Arial"/>
                <a:cs typeface="Arial"/>
              </a:rPr>
              <a:t>(BS4NM, BO p. 54)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3962400"/>
            <a:ext cx="2895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D0D0D"/>
                </a:solidFill>
                <a:latin typeface="Arial"/>
                <a:cs typeface="Arial"/>
              </a:rPr>
              <a:t>To see a collagen polypeptide, pick: “1O91”</a:t>
            </a:r>
          </a:p>
          <a:p>
            <a:endParaRPr lang="en-US" sz="2000" dirty="0">
              <a:solidFill>
                <a:srgbClr val="0D0D0D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0D0D0D"/>
                </a:solidFill>
                <a:latin typeface="Arial"/>
                <a:cs typeface="Arial"/>
              </a:rPr>
              <a:t>And 2FSE to see collage bound by a MHC complex associated with RA</a:t>
            </a:r>
          </a:p>
        </p:txBody>
      </p:sp>
      <p:pic>
        <p:nvPicPr>
          <p:cNvPr id="8" name="Picture 7" descr="Screen Shot 2021-03-16 at 8.09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2053550"/>
            <a:ext cx="4191000" cy="454732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2209800" y="2819400"/>
            <a:ext cx="213360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593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 txBox="1">
            <a:spLocks noGrp="1"/>
          </p:cNvSpPr>
          <p:nvPr>
            <p:ph type="title"/>
          </p:nvPr>
        </p:nvSpPr>
        <p:spPr>
          <a:xfrm>
            <a:off x="683893" y="886980"/>
            <a:ext cx="4544259" cy="17722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What comes next?</a:t>
            </a:r>
            <a:endParaRPr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260" name="Google Shape;260;p42"/>
          <p:cNvSpPr txBox="1">
            <a:spLocks noGrp="1"/>
          </p:cNvSpPr>
          <p:nvPr>
            <p:ph type="body" idx="1"/>
          </p:nvPr>
        </p:nvSpPr>
        <p:spPr>
          <a:xfrm>
            <a:off x="716550" y="2678371"/>
            <a:ext cx="4149900" cy="349115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49250" algn="l" rtl="0">
              <a:spcBef>
                <a:spcPts val="600"/>
              </a:spcBef>
              <a:spcAft>
                <a:spcPts val="0"/>
              </a:spcAft>
              <a:buSzPts val="2800"/>
              <a:buAutoNum type="arabicPeriod"/>
            </a:pPr>
            <a:r>
              <a:rPr lang="en" sz="2800" dirty="0"/>
              <a:t>Students will pick an insulin analog and read associated papers on it. </a:t>
            </a:r>
            <a:endParaRPr sz="2800" dirty="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" sz="2800" dirty="0"/>
              <a:t>They will then model their analog in </a:t>
            </a:r>
            <a:r>
              <a:rPr lang="en" sz="2800" dirty="0" err="1"/>
              <a:t>Jmol</a:t>
            </a:r>
            <a:r>
              <a:rPr lang="en" sz="2800" dirty="0"/>
              <a:t>.</a:t>
            </a:r>
            <a:endParaRPr sz="2800" dirty="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" sz="2800" dirty="0"/>
              <a:t>Present in a scientific poster format.</a:t>
            </a:r>
            <a:endParaRPr sz="28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800" dirty="0"/>
          </a:p>
        </p:txBody>
      </p:sp>
      <p:pic>
        <p:nvPicPr>
          <p:cNvPr id="261" name="Google Shape;261;p42"/>
          <p:cNvPicPr preferRelativeResize="0"/>
          <p:nvPr/>
        </p:nvPicPr>
        <p:blipFill rotWithShape="1">
          <a:blip r:embed="rId3">
            <a:alphaModFix/>
          </a:blip>
          <a:srcRect r="4122"/>
          <a:stretch/>
        </p:blipFill>
        <p:spPr>
          <a:xfrm>
            <a:off x="4866575" y="1302600"/>
            <a:ext cx="3794300" cy="252543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62" name="Google Shape;26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92070">
            <a:off x="5159913" y="3567274"/>
            <a:ext cx="3205974" cy="224014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5F5"/>
            </a:gs>
            <a:gs pos="100000">
              <a:srgbClr val="70A4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3"/>
          <p:cNvSpPr txBox="1">
            <a:spLocks noGrp="1"/>
          </p:cNvSpPr>
          <p:nvPr>
            <p:ph type="title"/>
          </p:nvPr>
        </p:nvSpPr>
        <p:spPr>
          <a:xfrm>
            <a:off x="656915" y="836024"/>
            <a:ext cx="3823360" cy="158073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Jmol</a:t>
            </a:r>
            <a:r>
              <a:rPr lang="en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 Tutorials</a:t>
            </a:r>
            <a:endParaRPr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268" name="Google Shape;268;p43"/>
          <p:cNvSpPr txBox="1">
            <a:spLocks noGrp="1"/>
          </p:cNvSpPr>
          <p:nvPr>
            <p:ph type="body" idx="1"/>
          </p:nvPr>
        </p:nvSpPr>
        <p:spPr>
          <a:xfrm>
            <a:off x="716550" y="2362199"/>
            <a:ext cx="3709802" cy="38073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Char char="×"/>
            </a:pPr>
            <a:r>
              <a:rPr lang="en" u="sng" dirty="0">
                <a:solidFill>
                  <a:schemeClr val="hlink"/>
                </a:solidFill>
                <a:hlinkClick r:id="rId3"/>
              </a:rPr>
              <a:t>Getting Started in Jmol</a:t>
            </a:r>
            <a:endParaRPr dirty="0">
              <a:solidFill>
                <a:srgbClr val="3C78D8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×"/>
            </a:pPr>
            <a:r>
              <a:rPr lang="en" u="sng" dirty="0">
                <a:solidFill>
                  <a:schemeClr val="hlink"/>
                </a:solidFill>
                <a:hlinkClick r:id="rId4"/>
              </a:rPr>
              <a:t>Digital Jmol Training Resources</a:t>
            </a:r>
            <a:endParaRPr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×"/>
            </a:pPr>
            <a:r>
              <a:rPr lang="en" u="sng" dirty="0">
                <a:solidFill>
                  <a:schemeClr val="hlink"/>
                </a:solidFill>
                <a:hlinkClick r:id="rId5"/>
              </a:rPr>
              <a:t>Jmol Color Charts </a:t>
            </a:r>
            <a:endParaRPr dirty="0">
              <a:solidFill>
                <a:srgbClr val="3C78D8"/>
              </a:solidFill>
            </a:endParaRPr>
          </a:p>
        </p:txBody>
      </p:sp>
      <p:pic>
        <p:nvPicPr>
          <p:cNvPr id="269" name="Google Shape;269;p43"/>
          <p:cNvPicPr preferRelativeResize="0"/>
          <p:nvPr/>
        </p:nvPicPr>
        <p:blipFill rotWithShape="1">
          <a:blip r:embed="rId6">
            <a:alphaModFix/>
          </a:blip>
          <a:srcRect r="9990"/>
          <a:stretch/>
        </p:blipFill>
        <p:spPr>
          <a:xfrm>
            <a:off x="4436825" y="1103025"/>
            <a:ext cx="3785702" cy="223434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70" name="Google Shape;270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00461">
            <a:off x="4311133" y="3230502"/>
            <a:ext cx="3781558" cy="263491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609600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</a:rPr>
              <a:t>Start @ </a:t>
            </a:r>
            <a:r>
              <a:rPr lang="en-US" dirty="0">
                <a:latin typeface="Arial" charset="0"/>
                <a:hlinkClick r:id="rId2"/>
              </a:rPr>
              <a:t>https://www.ncbi.nlm.nih.gov/</a:t>
            </a:r>
            <a:endParaRPr lang="en-US" dirty="0"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76200"/>
            <a:ext cx="6629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mic Sans MS"/>
                <a:cs typeface="Comic Sans MS"/>
              </a:rPr>
              <a:t>NCBI and Bioinformatics	</a:t>
            </a:r>
            <a:r>
              <a:rPr lang="en-US" sz="1600" dirty="0">
                <a:latin typeface="Arial"/>
                <a:cs typeface="Arial"/>
              </a:rPr>
              <a:t>(BS4NM, BL p. 141)</a:t>
            </a:r>
          </a:p>
        </p:txBody>
      </p:sp>
      <p:pic>
        <p:nvPicPr>
          <p:cNvPr id="2" name="Picture 1" descr="Screen Shot 2021-03-16 at 8.24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839" y="1098926"/>
            <a:ext cx="7347161" cy="550529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1066800" y="4470618"/>
            <a:ext cx="4038600" cy="990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172200" y="3022818"/>
            <a:ext cx="10668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6200" y="4242018"/>
            <a:ext cx="1600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D0D0D"/>
                </a:solidFill>
                <a:latin typeface="Arial"/>
                <a:cs typeface="Arial"/>
              </a:rPr>
              <a:t>Tools:</a:t>
            </a:r>
          </a:p>
          <a:p>
            <a:pPr marL="171450" indent="-171450">
              <a:buFont typeface="Arial"/>
              <a:buChar char="•"/>
            </a:pPr>
            <a:r>
              <a:rPr lang="en-US" sz="1400" dirty="0">
                <a:solidFill>
                  <a:srgbClr val="0D0D0D"/>
                </a:solidFill>
                <a:latin typeface="Arial"/>
                <a:cs typeface="Arial"/>
              </a:rPr>
              <a:t>Cn3d</a:t>
            </a:r>
          </a:p>
          <a:p>
            <a:pPr marL="171450" indent="-171450">
              <a:buFont typeface="Arial"/>
              <a:buChar char="•"/>
            </a:pPr>
            <a:r>
              <a:rPr lang="en-US" sz="1400" dirty="0">
                <a:solidFill>
                  <a:srgbClr val="0D0D0D"/>
                </a:solidFill>
                <a:latin typeface="Arial"/>
                <a:cs typeface="Arial"/>
              </a:rPr>
              <a:t>Genetic Codes</a:t>
            </a:r>
          </a:p>
          <a:p>
            <a:pPr marL="171450" indent="-171450">
              <a:buFont typeface="Arial"/>
              <a:buChar char="•"/>
            </a:pPr>
            <a:r>
              <a:rPr lang="en-US" sz="1400" dirty="0">
                <a:solidFill>
                  <a:srgbClr val="0D0D0D"/>
                </a:solidFill>
                <a:latin typeface="Arial"/>
                <a:cs typeface="Arial"/>
              </a:rPr>
              <a:t>BLAST</a:t>
            </a:r>
          </a:p>
          <a:p>
            <a:pPr marL="171450" indent="-171450">
              <a:buFont typeface="Arial"/>
              <a:buChar char="•"/>
            </a:pPr>
            <a:r>
              <a:rPr lang="en-US" sz="1400" dirty="0">
                <a:solidFill>
                  <a:srgbClr val="0D0D0D"/>
                </a:solidFill>
                <a:latin typeface="Arial"/>
                <a:cs typeface="Arial"/>
              </a:rPr>
              <a:t>AA Explorer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620000" y="3175218"/>
            <a:ext cx="22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*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696200" y="3784818"/>
            <a:ext cx="22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*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543800" y="4470618"/>
            <a:ext cx="22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066569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500" y="685800"/>
            <a:ext cx="5791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 charset="0"/>
              </a:rPr>
              <a:t>Several Molecular Modeling Programs/Apps:</a:t>
            </a:r>
          </a:p>
          <a:p>
            <a:pPr marL="176213" indent="-176213">
              <a:buFont typeface="Arial"/>
              <a:buChar char="•"/>
            </a:pPr>
            <a:r>
              <a:rPr lang="en-US" sz="2000" dirty="0">
                <a:latin typeface="Arial" charset="0"/>
              </a:rPr>
              <a:t>Cn3d </a:t>
            </a:r>
            <a:r>
              <a:rPr lang="mr-IN" sz="2000" dirty="0">
                <a:latin typeface="Arial" charset="0"/>
              </a:rPr>
              <a:t>–</a:t>
            </a:r>
            <a:r>
              <a:rPr lang="en-US" sz="2000" dirty="0">
                <a:latin typeface="Arial" charset="0"/>
              </a:rPr>
              <a:t> free, “my” scientists use this one </a:t>
            </a:r>
          </a:p>
          <a:p>
            <a:pPr marL="176213" indent="-176213">
              <a:buFont typeface="Arial"/>
              <a:buChar char="•"/>
            </a:pPr>
            <a:r>
              <a:rPr lang="en-US" sz="2000" dirty="0">
                <a:latin typeface="Arial" charset="0"/>
              </a:rPr>
              <a:t>Molecule World </a:t>
            </a:r>
            <a:r>
              <a:rPr lang="mr-IN" sz="2000" dirty="0">
                <a:latin typeface="Arial" charset="0"/>
              </a:rPr>
              <a:t>–</a:t>
            </a:r>
            <a:r>
              <a:rPr lang="en-US" sz="2000" dirty="0">
                <a:latin typeface="Arial" charset="0"/>
              </a:rPr>
              <a:t> small $, </a:t>
            </a:r>
            <a:r>
              <a:rPr lang="en-US" sz="2000" dirty="0">
                <a:latin typeface="Arial" charset="0"/>
                <a:sym typeface="Wingdings"/>
              </a:rPr>
              <a:t></a:t>
            </a:r>
            <a:r>
              <a:rPr lang="en-US" sz="2000" dirty="0">
                <a:latin typeface="Arial" charset="0"/>
              </a:rPr>
              <a:t> for </a:t>
            </a:r>
            <a:r>
              <a:rPr lang="en-US" sz="2000" dirty="0" err="1">
                <a:latin typeface="Arial" charset="0"/>
              </a:rPr>
              <a:t>iPad</a:t>
            </a:r>
            <a:r>
              <a:rPr lang="en-US" sz="2000" dirty="0">
                <a:latin typeface="Arial" charset="0"/>
              </a:rPr>
              <a:t>/iPhone</a:t>
            </a:r>
          </a:p>
          <a:p>
            <a:pPr marL="176213" indent="-176213">
              <a:buFont typeface="Arial"/>
              <a:buChar char="•"/>
            </a:pPr>
            <a:r>
              <a:rPr lang="en-US" sz="2000" dirty="0" err="1">
                <a:latin typeface="Arial" charset="0"/>
              </a:rPr>
              <a:t>Jmol</a:t>
            </a:r>
            <a:r>
              <a:rPr lang="en-US" sz="2000" dirty="0">
                <a:latin typeface="Arial" charset="0"/>
              </a:rPr>
              <a:t> </a:t>
            </a:r>
            <a:r>
              <a:rPr lang="mr-IN" sz="2000" dirty="0">
                <a:latin typeface="Arial" charset="0"/>
              </a:rPr>
              <a:t>–</a:t>
            </a:r>
            <a:r>
              <a:rPr lang="en-US" sz="2000" dirty="0">
                <a:latin typeface="Arial" charset="0"/>
              </a:rPr>
              <a:t> Diane uses this one</a:t>
            </a:r>
          </a:p>
          <a:p>
            <a:pPr marL="176213" indent="-176213">
              <a:buFont typeface="Arial"/>
              <a:buChar char="•"/>
            </a:pPr>
            <a:r>
              <a:rPr lang="en-US" sz="2000" dirty="0" err="1">
                <a:latin typeface="Arial" charset="0"/>
              </a:rPr>
              <a:t>PyMol</a:t>
            </a:r>
            <a:r>
              <a:rPr lang="en-US" sz="2000" dirty="0">
                <a:latin typeface="Arial" charset="0"/>
              </a:rPr>
              <a:t> 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114500" y="152400"/>
            <a:ext cx="8915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mic Sans MS"/>
                <a:cs typeface="Comic Sans MS"/>
              </a:rPr>
              <a:t>Viewing the 3-D Structure of DNA   </a:t>
            </a:r>
            <a:r>
              <a:rPr lang="en-US" sz="1600" dirty="0">
                <a:latin typeface="Arial"/>
                <a:cs typeface="Arial"/>
              </a:rPr>
              <a:t>(BS4NM, BL p. 142, 144)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500" y="2362200"/>
            <a:ext cx="464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 charset="0"/>
              </a:rPr>
              <a:t>Each one needs structural data to analyze to create the model. </a:t>
            </a:r>
          </a:p>
          <a:p>
            <a:r>
              <a:rPr lang="en-US" sz="2000" dirty="0">
                <a:solidFill>
                  <a:srgbClr val="0000FF"/>
                </a:solidFill>
                <a:latin typeface="Arial" charset="0"/>
              </a:rPr>
              <a:t>Data comes from:</a:t>
            </a:r>
          </a:p>
          <a:p>
            <a:pPr marL="176213" indent="-176213">
              <a:buFont typeface="Arial"/>
              <a:buChar char="•"/>
            </a:pPr>
            <a:r>
              <a:rPr lang="en-US" sz="2000" dirty="0">
                <a:latin typeface="Arial" charset="0"/>
              </a:rPr>
              <a:t>X-ray Crystallography/Diffraction</a:t>
            </a:r>
          </a:p>
          <a:p>
            <a:pPr marL="176213" indent="-176213">
              <a:buFont typeface="Arial"/>
              <a:buChar char="•"/>
            </a:pPr>
            <a:r>
              <a:rPr lang="en-US" sz="2000" dirty="0">
                <a:latin typeface="Arial" charset="0"/>
              </a:rPr>
              <a:t>NMR</a:t>
            </a:r>
          </a:p>
          <a:p>
            <a:pPr marL="176213" indent="-176213">
              <a:buFont typeface="Arial"/>
              <a:buChar char="•"/>
            </a:pPr>
            <a:r>
              <a:rPr lang="en-US" sz="2000" dirty="0">
                <a:latin typeface="Arial" charset="0"/>
              </a:rPr>
              <a:t>AA or Nucleotide Sequencing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4495800"/>
            <a:ext cx="472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 charset="0"/>
              </a:rPr>
              <a:t>Researchers share structural data for their molecules of interest, that data is given an identification code by.</a:t>
            </a:r>
          </a:p>
          <a:p>
            <a:pPr marL="176213" indent="-176213">
              <a:buFont typeface="Arial"/>
              <a:buChar char="•"/>
            </a:pPr>
            <a:r>
              <a:rPr lang="en-US" sz="2000" dirty="0">
                <a:latin typeface="Arial" charset="0"/>
              </a:rPr>
              <a:t>Protein Database (PDB)</a:t>
            </a:r>
          </a:p>
          <a:p>
            <a:pPr marL="176213" indent="-176213">
              <a:buFont typeface="Arial"/>
              <a:buChar char="•"/>
            </a:pPr>
            <a:r>
              <a:rPr lang="en-US" sz="2000" dirty="0">
                <a:latin typeface="Arial" charset="0"/>
              </a:rPr>
              <a:t>Molecular Modeling Database (MMDB)</a:t>
            </a:r>
          </a:p>
        </p:txBody>
      </p:sp>
      <p:pic>
        <p:nvPicPr>
          <p:cNvPr id="2" name="Picture 1" descr="Screen Shot 2021-03-16 at 10.48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676400"/>
            <a:ext cx="4191000" cy="36736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53300" y="5334000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Structure</a:t>
            </a:r>
          </a:p>
          <a:p>
            <a:r>
              <a:rPr lang="en-US" dirty="0"/>
              <a:t>1NAJ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172200" y="2362200"/>
            <a:ext cx="152400" cy="2971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276600" y="5638800"/>
            <a:ext cx="25146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126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21-03-16 at 10.46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0"/>
            <a:ext cx="4118024" cy="6858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1828800" y="3657600"/>
            <a:ext cx="10668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2400" y="3429000"/>
            <a:ext cx="2133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D0D0D"/>
                </a:solidFill>
                <a:latin typeface="Arial"/>
                <a:cs typeface="Arial"/>
              </a:rPr>
              <a:t>Data source:</a:t>
            </a:r>
          </a:p>
          <a:p>
            <a:pPr marL="171450" indent="-171450">
              <a:buFont typeface="Arial"/>
              <a:buChar char="•"/>
            </a:pPr>
            <a:r>
              <a:rPr lang="en-US" sz="1400" dirty="0">
                <a:solidFill>
                  <a:srgbClr val="0D0D0D"/>
                </a:solidFill>
                <a:latin typeface="Arial"/>
                <a:cs typeface="Arial"/>
              </a:rPr>
              <a:t>Source Organism</a:t>
            </a:r>
          </a:p>
          <a:p>
            <a:pPr marL="171450" indent="-171450">
              <a:buFont typeface="Arial"/>
              <a:buChar char="•"/>
            </a:pPr>
            <a:r>
              <a:rPr lang="en-US" sz="1400" dirty="0">
                <a:solidFill>
                  <a:srgbClr val="0D0D0D"/>
                </a:solidFill>
                <a:latin typeface="Arial"/>
                <a:cs typeface="Arial"/>
              </a:rPr>
              <a:t>Experimental Method</a:t>
            </a:r>
          </a:p>
          <a:p>
            <a:pPr marL="171450" indent="-171450">
              <a:buFont typeface="Arial"/>
              <a:buChar char="•"/>
            </a:pPr>
            <a:r>
              <a:rPr lang="en-US" sz="1400" dirty="0">
                <a:solidFill>
                  <a:srgbClr val="0D0D0D"/>
                </a:solidFill>
                <a:latin typeface="Arial"/>
                <a:cs typeface="Arial"/>
              </a:rPr>
              <a:t>Data shared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286000" y="1828800"/>
            <a:ext cx="685800" cy="7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7560" y="1676400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D0D0D"/>
                </a:solidFill>
                <a:latin typeface="Arial"/>
                <a:cs typeface="Arial"/>
              </a:rPr>
              <a:t>Cited Publication &amp; Summary Abstract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705600" y="5791200"/>
            <a:ext cx="609600" cy="7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78036" y="5257800"/>
            <a:ext cx="1765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D0D0D"/>
                </a:solidFill>
                <a:latin typeface="Arial"/>
                <a:cs typeface="Arial"/>
              </a:rPr>
              <a:t>Download </a:t>
            </a:r>
          </a:p>
          <a:p>
            <a:r>
              <a:rPr lang="en-US" sz="2000" dirty="0">
                <a:solidFill>
                  <a:srgbClr val="0D0D0D"/>
                </a:solidFill>
                <a:latin typeface="Arial"/>
                <a:cs typeface="Arial"/>
              </a:rPr>
              <a:t>to </a:t>
            </a:r>
          </a:p>
          <a:p>
            <a:r>
              <a:rPr lang="en-US" sz="2000" dirty="0">
                <a:solidFill>
                  <a:srgbClr val="0D0D0D"/>
                </a:solidFill>
                <a:latin typeface="Arial"/>
                <a:cs typeface="Arial"/>
              </a:rPr>
              <a:t>Cn3d</a:t>
            </a:r>
            <a:endParaRPr lang="en-US" sz="1400" dirty="0">
              <a:solidFill>
                <a:srgbClr val="0D0D0D"/>
              </a:solidFill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91000" y="3733800"/>
            <a:ext cx="22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*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43600" y="6396335"/>
            <a:ext cx="22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*</a:t>
            </a:r>
          </a:p>
        </p:txBody>
      </p:sp>
      <p:sp>
        <p:nvSpPr>
          <p:cNvPr id="2" name="Rectangle 1"/>
          <p:cNvSpPr/>
          <p:nvPr/>
        </p:nvSpPr>
        <p:spPr>
          <a:xfrm>
            <a:off x="76200" y="533400"/>
            <a:ext cx="2819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/>
                <a:cs typeface="Arial"/>
                <a:hlinkClick r:id="rId3"/>
              </a:rPr>
              <a:t>https://</a:t>
            </a:r>
            <a:r>
              <a:rPr lang="en-US" sz="1400" dirty="0" err="1">
                <a:latin typeface="Arial"/>
                <a:cs typeface="Arial"/>
                <a:hlinkClick r:id="rId3"/>
              </a:rPr>
              <a:t>www.ncbi.nlm.nih.gov</a:t>
            </a:r>
            <a:r>
              <a:rPr lang="en-US" sz="1400" dirty="0">
                <a:latin typeface="Arial"/>
                <a:cs typeface="Arial"/>
                <a:hlinkClick r:id="rId3"/>
              </a:rPr>
              <a:t>/Structure/</a:t>
            </a:r>
            <a:r>
              <a:rPr lang="en-US" sz="1400" dirty="0" err="1">
                <a:latin typeface="Arial"/>
                <a:cs typeface="Arial"/>
                <a:hlinkClick r:id="rId3"/>
              </a:rPr>
              <a:t>pdb</a:t>
            </a:r>
            <a:r>
              <a:rPr lang="en-US" sz="1400" dirty="0">
                <a:latin typeface="Arial"/>
                <a:cs typeface="Arial"/>
                <a:hlinkClick r:id="rId3"/>
              </a:rPr>
              <a:t>/1NAJ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2976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62200" y="49530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Structure</a:t>
            </a:r>
            <a:endParaRPr lang="en-US" dirty="0"/>
          </a:p>
          <a:p>
            <a:r>
              <a:rPr lang="en-US" dirty="0"/>
              <a:t>3I40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1371600"/>
            <a:ext cx="3810000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00FF"/>
                </a:solidFill>
                <a:latin typeface="Arial" charset="0"/>
              </a:rPr>
              <a:t>Using a paper model, students:</a:t>
            </a:r>
          </a:p>
          <a:p>
            <a:pPr marL="166688" indent="-166688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latin typeface="Arial" charset="0"/>
              </a:rPr>
              <a:t>Transcribe pro-insulin gene</a:t>
            </a:r>
          </a:p>
          <a:p>
            <a:pPr marL="166688" indent="-166688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latin typeface="Arial" charset="0"/>
              </a:rPr>
              <a:t>Translate pro-insulin mRNA</a:t>
            </a:r>
          </a:p>
          <a:p>
            <a:pPr marL="166688" indent="-166688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latin typeface="Arial" charset="0"/>
              </a:rPr>
              <a:t>Create pro-insulin polypeptide</a:t>
            </a:r>
          </a:p>
          <a:p>
            <a:pPr marL="166688" indent="-166688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latin typeface="Arial" charset="0"/>
              </a:rPr>
              <a:t>Do post-translational modification </a:t>
            </a:r>
            <a:r>
              <a:rPr lang="en-US" sz="1400" dirty="0">
                <a:latin typeface="Arial" charset="0"/>
              </a:rPr>
              <a:t>(excise some AAs)</a:t>
            </a:r>
          </a:p>
          <a:p>
            <a:pPr marL="166688" indent="-166688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latin typeface="Arial" charset="0"/>
              </a:rPr>
              <a:t>From bonds to fold and  connect alpha and beta insulin chains</a:t>
            </a:r>
          </a:p>
        </p:txBody>
      </p:sp>
      <p:pic>
        <p:nvPicPr>
          <p:cNvPr id="2" name="Picture 1" descr="Screen Shot 2021-03-16 at 11.15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0"/>
            <a:ext cx="48257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0" y="228600"/>
            <a:ext cx="34669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mic Sans MS"/>
                <a:cs typeface="Comic Sans MS"/>
              </a:rPr>
              <a:t>3-D Structure of Insulin   </a:t>
            </a:r>
            <a:r>
              <a:rPr lang="en-US" sz="1600" dirty="0">
                <a:latin typeface="Arial"/>
                <a:cs typeface="Arial"/>
              </a:rPr>
              <a:t>(BS4NM, BL p. 175)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733800" y="1752600"/>
            <a:ext cx="609600" cy="3276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2400" y="502920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Check it out on Cn3d</a:t>
            </a:r>
          </a:p>
        </p:txBody>
      </p:sp>
      <p:cxnSp>
        <p:nvCxnSpPr>
          <p:cNvPr id="14" name="Straight Arrow Connector 13"/>
          <p:cNvCxnSpPr>
            <a:endCxn id="3" idx="1"/>
          </p:cNvCxnSpPr>
          <p:nvPr/>
        </p:nvCxnSpPr>
        <p:spPr>
          <a:xfrm flipV="1">
            <a:off x="1295400" y="5368499"/>
            <a:ext cx="1066800" cy="1941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0" y="6096000"/>
            <a:ext cx="3962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/>
                <a:cs typeface="Arial"/>
                <a:hlinkClick r:id="rId3"/>
              </a:rPr>
              <a:t>https://www.ncbi.nlm.nih.gov/Structure/pdb/3I40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9031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21-03-16 at 11.34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7107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78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200400"/>
            <a:ext cx="1466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Structure:</a:t>
            </a:r>
            <a:r>
              <a:rPr lang="en-US" dirty="0"/>
              <a:t> 1BLI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524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omic Sans MS"/>
                <a:cs typeface="Comic Sans MS"/>
              </a:rPr>
              <a:t>Studying Protein (Amylase) 3-Dimensionally </a:t>
            </a:r>
            <a:r>
              <a:rPr lang="en-US" sz="1600" dirty="0">
                <a:latin typeface="Arial"/>
                <a:cs typeface="Arial"/>
              </a:rPr>
              <a:t>(BS4NM p. 204)</a:t>
            </a:r>
          </a:p>
        </p:txBody>
      </p:sp>
      <p:pic>
        <p:nvPicPr>
          <p:cNvPr id="8" name="Picture 7" descr="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9" y="1752600"/>
            <a:ext cx="7240479" cy="4953000"/>
          </a:xfrm>
          <a:prstGeom prst="rect">
            <a:avLst/>
          </a:prstGeom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600200" y="914400"/>
            <a:ext cx="6781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>
                <a:latin typeface="Arial"/>
                <a:cs typeface="Arial"/>
              </a:rPr>
              <a:t>Ball and Stick model - color-coded amino acids in amylase (1BLI)</a:t>
            </a:r>
          </a:p>
        </p:txBody>
      </p:sp>
    </p:spTree>
    <p:extLst>
      <p:ext uri="{BB962C8B-B14F-4D97-AF65-F5344CB8AC3E}">
        <p14:creationId xmlns:p14="http://schemas.microsoft.com/office/powerpoint/2010/main" val="819435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Jachim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12069</TotalTime>
  <Words>1251</Words>
  <Application>Microsoft Macintosh PowerPoint</Application>
  <PresentationFormat>On-screen Show (4:3)</PresentationFormat>
  <Paragraphs>195</Paragraphs>
  <Slides>31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Arial</vt:lpstr>
      <vt:lpstr>Bangers</vt:lpstr>
      <vt:lpstr>Calibri</vt:lpstr>
      <vt:lpstr>Comic Sans MS</vt:lpstr>
      <vt:lpstr>Consolas</vt:lpstr>
      <vt:lpstr>Lato Black</vt:lpstr>
      <vt:lpstr>Lato Heavy</vt:lpstr>
      <vt:lpstr>Montserrat</vt:lpstr>
      <vt:lpstr>Montserrat Light</vt:lpstr>
      <vt:lpstr>Montserrat Medium</vt:lpstr>
      <vt:lpstr>Montserrat Thin</vt:lpstr>
      <vt:lpstr>Tahoma</vt:lpstr>
      <vt:lpstr>Times</vt:lpstr>
      <vt:lpstr>Times New Roman</vt:lpstr>
      <vt:lpstr>Office Theme</vt:lpstr>
      <vt:lpstr>Jachimo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Insulin Modeling</vt:lpstr>
      <vt:lpstr>Teacher Notes</vt:lpstr>
      <vt:lpstr>Insulin Folding</vt:lpstr>
      <vt:lpstr>Looking up proteins in PDB</vt:lpstr>
      <vt:lpstr>PDB: Sequence Tab</vt:lpstr>
      <vt:lpstr>PDB: Sequence Tab</vt:lpstr>
      <vt:lpstr>PDB: Ligand Info</vt:lpstr>
      <vt:lpstr>Scroll Down… Keep Scrolling</vt:lpstr>
      <vt:lpstr>PowerPoint Presentation</vt:lpstr>
      <vt:lpstr>PowerPoint Presentation</vt:lpstr>
      <vt:lpstr>Color N and C Term</vt:lpstr>
      <vt:lpstr>Can you figure out :b?</vt:lpstr>
      <vt:lpstr>What ligands are shown?</vt:lpstr>
      <vt:lpstr>Can you figure out how to fix it?</vt:lpstr>
      <vt:lpstr>What did you just make?</vt:lpstr>
      <vt:lpstr>What comes next?</vt:lpstr>
      <vt:lpstr>Jmol Tutorials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Morgan</dc:creator>
  <cp:lastModifiedBy>Paul Robinson</cp:lastModifiedBy>
  <cp:revision>271</cp:revision>
  <cp:lastPrinted>2010-06-22T16:28:27Z</cp:lastPrinted>
  <dcterms:created xsi:type="dcterms:W3CDTF">2010-06-22T16:13:48Z</dcterms:created>
  <dcterms:modified xsi:type="dcterms:W3CDTF">2021-03-24T23:55:29Z</dcterms:modified>
</cp:coreProperties>
</file>